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Lst>
  <p:notesMasterIdLst>
    <p:notesMasterId r:id="rId33"/>
  </p:notesMasterIdLst>
  <p:sldIdLst>
    <p:sldId id="691" r:id="rId4"/>
    <p:sldId id="692" r:id="rId5"/>
    <p:sldId id="697" r:id="rId6"/>
    <p:sldId id="617" r:id="rId7"/>
    <p:sldId id="626" r:id="rId8"/>
    <p:sldId id="627" r:id="rId9"/>
    <p:sldId id="628" r:id="rId10"/>
    <p:sldId id="699" r:id="rId11"/>
    <p:sldId id="638" r:id="rId12"/>
    <p:sldId id="654" r:id="rId13"/>
    <p:sldId id="647" r:id="rId14"/>
    <p:sldId id="621" r:id="rId15"/>
    <p:sldId id="336" r:id="rId16"/>
    <p:sldId id="318" r:id="rId17"/>
    <p:sldId id="335" r:id="rId18"/>
    <p:sldId id="715" r:id="rId19"/>
    <p:sldId id="702" r:id="rId20"/>
    <p:sldId id="700" r:id="rId21"/>
    <p:sldId id="349" r:id="rId22"/>
    <p:sldId id="704" r:id="rId23"/>
    <p:sldId id="342" r:id="rId24"/>
    <p:sldId id="707" r:id="rId25"/>
    <p:sldId id="346" r:id="rId26"/>
    <p:sldId id="713" r:id="rId27"/>
    <p:sldId id="705" r:id="rId28"/>
    <p:sldId id="712" r:id="rId29"/>
    <p:sldId id="708" r:id="rId30"/>
    <p:sldId id="716" r:id="rId31"/>
    <p:sldId id="652"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41815-85AF-457B-A8FC-579B5E5E89B8}" type="datetimeFigureOut">
              <a:rPr lang="fr-FR" smtClean="0"/>
              <a:t>17/02/2020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22304-49AA-428D-8DEB-EF2AD472967C}" type="slidenum">
              <a:rPr lang="fr-FR" smtClean="0"/>
              <a:t>‹N°›</a:t>
            </a:fld>
            <a:endParaRPr lang="fr-FR"/>
          </a:p>
        </p:txBody>
      </p:sp>
    </p:spTree>
    <p:extLst>
      <p:ext uri="{BB962C8B-B14F-4D97-AF65-F5344CB8AC3E}">
        <p14:creationId xmlns:p14="http://schemas.microsoft.com/office/powerpoint/2010/main" val="280377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500"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07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10</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73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83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1170419">
              <a:defRPr/>
            </a:pPr>
            <a:endParaRPr lang="pt-PT" sz="1500" dirty="0">
              <a:solidFill>
                <a:srgbClr val="00915A"/>
              </a:solidFill>
            </a:endParaRPr>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48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5235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42950"/>
            <a:ext cx="6604000" cy="3714750"/>
          </a:xfrm>
        </p:spPr>
      </p:sp>
      <p:sp>
        <p:nvSpPr>
          <p:cNvPr id="3" name="Espace réservé des notes 2"/>
          <p:cNvSpPr>
            <a:spLocks noGrp="1"/>
          </p:cNvSpPr>
          <p:nvPr>
            <p:ph type="body" idx="1"/>
          </p:nvPr>
        </p:nvSpPr>
        <p:spPr/>
        <p:txBody>
          <a:bodyPr/>
          <a:lstStyle/>
          <a:p>
            <a:pPr marL="171450" lvl="0" indent="-171450">
              <a:buFontTx/>
              <a:buChar char="-"/>
            </a:pPr>
            <a:r>
              <a:rPr lang="fr-FR" sz="1200" kern="1200" dirty="0">
                <a:solidFill>
                  <a:schemeClr val="tx1"/>
                </a:solidFill>
                <a:effectLst/>
                <a:latin typeface="+mn-lt"/>
                <a:ea typeface="+mn-ea"/>
                <a:cs typeface="+mn-cs"/>
              </a:rPr>
              <a:t>Vision globale des données : de la saisie dans les systèmes jusqu’à l’envoi à la BNP</a:t>
            </a:r>
          </a:p>
          <a:p>
            <a:pPr marL="171450" lvl="0" indent="-171450">
              <a:buFontTx/>
              <a:buChar char="-"/>
            </a:pPr>
            <a:r>
              <a:rPr lang="fr-FR" sz="1200" kern="1200" dirty="0">
                <a:solidFill>
                  <a:schemeClr val="tx1"/>
                </a:solidFill>
                <a:effectLst/>
                <a:latin typeface="+mn-lt"/>
                <a:ea typeface="+mn-ea"/>
                <a:cs typeface="+mn-cs"/>
              </a:rPr>
              <a:t>La BNP a défini un dictionnaire, nous demandant de lui garantir la qualité et l’intégrité d’une centaine de données agrégées. Ce qui représente environ 500 données élémentaires dans notre système d’Info. A cela on rajoute toutes les données liées à la protection des données personnelles. Ce qui représente environ 100 données supplémentaires.</a:t>
            </a:r>
          </a:p>
          <a:p>
            <a:pPr marL="171450" lvl="0" indent="-171450">
              <a:buFontTx/>
              <a:buChar char="-"/>
            </a:pPr>
            <a:r>
              <a:rPr lang="fr-FR" sz="1200" kern="1200" dirty="0">
                <a:solidFill>
                  <a:schemeClr val="tx1"/>
                </a:solidFill>
                <a:effectLst/>
                <a:latin typeface="+mn-lt"/>
                <a:ea typeface="+mn-ea"/>
                <a:cs typeface="+mn-cs"/>
              </a:rPr>
              <a:t>Notre rôle est d’assurer des données de hautes qualités. Pour cela nous retraçons le chemin des données, on référence l’ensemble des contrôles pour s’assurer de la validité et de l’intégrité de la données à chaque étapes de son traitement.</a:t>
            </a:r>
          </a:p>
          <a:p>
            <a:pPr marL="0" lvl="0" indent="0">
              <a:buFontTx/>
              <a:buNone/>
            </a:pPr>
            <a:r>
              <a:rPr lang="fr-FR" sz="1200" kern="1200" dirty="0">
                <a:solidFill>
                  <a:schemeClr val="tx1"/>
                </a:solidFill>
                <a:effectLst/>
                <a:latin typeface="+mn-lt"/>
                <a:ea typeface="+mn-ea"/>
                <a:cs typeface="+mn-cs"/>
                <a:sym typeface="Wingdings" panose="05000000000000000000" pitchFamily="2" charset="2"/>
              </a:rPr>
              <a:t>     </a:t>
            </a:r>
            <a:r>
              <a:rPr lang="fr-FR" sz="1200" kern="1200" dirty="0">
                <a:solidFill>
                  <a:schemeClr val="tx1"/>
                </a:solidFill>
                <a:effectLst/>
                <a:latin typeface="+mn-lt"/>
                <a:ea typeface="+mn-ea"/>
                <a:cs typeface="+mn-cs"/>
              </a:rPr>
              <a:t> Ex. : le </a:t>
            </a:r>
            <a:r>
              <a:rPr lang="fr-FR" sz="1200" b="1" kern="1200" dirty="0">
                <a:solidFill>
                  <a:schemeClr val="tx1"/>
                </a:solidFill>
                <a:effectLst/>
                <a:latin typeface="+mn-lt"/>
                <a:ea typeface="+mn-ea"/>
                <a:cs typeface="+mn-cs"/>
              </a:rPr>
              <a:t>CRD</a:t>
            </a:r>
            <a:r>
              <a:rPr lang="fr-FR"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dans certains écrans la saisie se fait avec une virgule,</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dans certains systèmes il est calculé en centimes avec plus ou moins de chiffres après la virgule.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peuvent s’y ajouter des notions de devises différentes (CHF, €) </a:t>
            </a:r>
          </a:p>
          <a:p>
            <a:pPr marL="171450" lvl="0" indent="-171450">
              <a:buFontTx/>
              <a:buChar char="-"/>
            </a:pPr>
            <a:r>
              <a:rPr lang="fr-FR" sz="1200" kern="1200" dirty="0">
                <a:solidFill>
                  <a:schemeClr val="tx1"/>
                </a:solidFill>
                <a:effectLst/>
                <a:latin typeface="+mn-lt"/>
                <a:ea typeface="+mn-ea"/>
                <a:cs typeface="+mn-cs"/>
              </a:rPr>
              <a:t>Nous devons également suivre toutes ces données,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savoir comment elles sont calculées,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si elles sont forcées à des valeurs par défaut (ex : le code pays),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s’il y a des étapes de traitements manuels dans leur transformation (ex : programme SAS),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si elles sont alignées sur les référentiels du groupe. </a:t>
            </a:r>
          </a:p>
          <a:p>
            <a:pPr marL="171450" lvl="0" indent="-171450">
              <a:buFontTx/>
              <a:buChar char="-"/>
            </a:pPr>
            <a:r>
              <a:rPr lang="fr-FR" sz="1200" kern="1200" dirty="0">
                <a:solidFill>
                  <a:schemeClr val="tx1"/>
                </a:solidFill>
                <a:effectLst/>
                <a:latin typeface="+mn-lt"/>
                <a:ea typeface="+mn-ea"/>
                <a:cs typeface="+mn-cs"/>
              </a:rPr>
              <a:t>Nous nous assurons de la mise en place de plan de remédiation pour corriger et uniformiser leur définition et valeur dans les différents systèmes. A terme, nous devons faire en sorte que les contrôles soient uniformisés.</a:t>
            </a:r>
          </a:p>
          <a:p>
            <a:pPr marL="171450" lvl="0" indent="-171450">
              <a:buFontTx/>
              <a:buChar char="-"/>
            </a:pPr>
            <a:r>
              <a:rPr lang="fr-FR" sz="1200" kern="1200" dirty="0">
                <a:solidFill>
                  <a:schemeClr val="tx1"/>
                </a:solidFill>
                <a:effectLst/>
                <a:latin typeface="+mn-lt"/>
                <a:ea typeface="+mn-ea"/>
                <a:cs typeface="+mn-cs"/>
              </a:rPr>
              <a:t>Dans le cadre de GDPR, nous avons aussi un rôle de maintien du registre des traitements. Celui-ci ressence et décrit les traitements qui utilisent de la données personnelles. Nous devons donc nous assurer que le droit des Clients est respecté sur chaque projet. </a:t>
            </a:r>
          </a:p>
          <a:p>
            <a:endParaRPr lang="fr-FR" dirty="0"/>
          </a:p>
        </p:txBody>
      </p:sp>
    </p:spTree>
    <p:extLst>
      <p:ext uri="{BB962C8B-B14F-4D97-AF65-F5344CB8AC3E}">
        <p14:creationId xmlns:p14="http://schemas.microsoft.com/office/powerpoint/2010/main" val="237937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1170419">
              <a:defRPr/>
            </a:pPr>
            <a:endParaRPr lang="pt-PT" sz="1500" dirty="0">
              <a:solidFill>
                <a:srgbClr val="00915A"/>
              </a:solidFill>
            </a:endParaRPr>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17</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60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1170419">
              <a:defRPr/>
            </a:pPr>
            <a:endParaRPr lang="pt-PT" sz="1500" dirty="0">
              <a:solidFill>
                <a:srgbClr val="00915A"/>
              </a:solidFill>
            </a:endParaRPr>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22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27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1170419">
              <a:defRPr/>
            </a:pPr>
            <a:endParaRPr lang="pt-PT" sz="1500" dirty="0">
              <a:solidFill>
                <a:srgbClr val="00915A"/>
              </a:solidFill>
            </a:endParaRPr>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26</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40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29</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59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67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1170419">
              <a:defRPr/>
            </a:pPr>
            <a:endParaRPr lang="pt-PT" sz="1500" dirty="0">
              <a:solidFill>
                <a:srgbClr val="00915A"/>
              </a:solidFill>
            </a:endParaRPr>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58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4</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72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5</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30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6</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72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7</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73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1170419">
              <a:defRPr/>
            </a:pPr>
            <a:endParaRPr lang="pt-PT" sz="1500" dirty="0">
              <a:solidFill>
                <a:srgbClr val="00915A"/>
              </a:solidFill>
            </a:endParaRPr>
          </a:p>
        </p:txBody>
      </p:sp>
      <p:sp>
        <p:nvSpPr>
          <p:cNvPr id="4" name="Slide Number Placeholder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8</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36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1213121" rtl="0" eaLnBrk="1" fontAlgn="auto" latinLnBrk="0" hangingPunct="1">
              <a:lnSpc>
                <a:spcPct val="100000"/>
              </a:lnSpc>
              <a:spcBef>
                <a:spcPts val="0"/>
              </a:spcBef>
              <a:spcAft>
                <a:spcPts val="0"/>
              </a:spcAft>
              <a:buClrTx/>
              <a:buSzTx/>
              <a:buFontTx/>
              <a:buNone/>
              <a:tabLst/>
              <a:defRPr/>
            </a:pPr>
            <a:fld id="{C3EF5842-04F3-4695-8C7E-60D49603CB5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3121" rtl="0" eaLnBrk="1" fontAlgn="auto" latinLnBrk="0" hangingPunct="1">
                <a:lnSpc>
                  <a:spcPct val="100000"/>
                </a:lnSpc>
                <a:spcBef>
                  <a:spcPts val="0"/>
                </a:spcBef>
                <a:spcAft>
                  <a:spcPts val="0"/>
                </a:spcAft>
                <a:buClrTx/>
                <a:buSzTx/>
                <a:buFontTx/>
                <a:buNone/>
                <a:tabLst/>
                <a:defRPr/>
              </a:pPr>
              <a:t>9</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790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VISUAL">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5" y="0"/>
            <a:ext cx="12188679" cy="5113360"/>
          </a:xfrm>
          <a:prstGeom prst="rect">
            <a:avLst/>
          </a:prstGeom>
        </p:spPr>
      </p:pic>
      <p:sp>
        <p:nvSpPr>
          <p:cNvPr id="21" name="Rectangle 20"/>
          <p:cNvSpPr/>
          <p:nvPr userDrawn="1"/>
        </p:nvSpPr>
        <p:spPr>
          <a:xfrm>
            <a:off x="-1714" y="5082369"/>
            <a:ext cx="12193713"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endParaRPr lang="fr-FR" sz="1900" dirty="0">
              <a:solidFill>
                <a:srgbClr val="000000"/>
              </a:solidFill>
            </a:endParaRPr>
          </a:p>
        </p:txBody>
      </p:sp>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endParaRPr lang="fr-FR" sz="1300" dirty="0">
              <a:solidFill>
                <a:srgbClr val="43B02A"/>
              </a:solidFill>
            </a:endParaRPr>
          </a:p>
        </p:txBody>
      </p:sp>
      <p:pic>
        <p:nvPicPr>
          <p:cNvPr id="18" name="Picture 4" descr="C:\Users\ChristineB\Seenk-D\BNPP\2015-02\PPT_43-06.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Espace réservé du texte 2"/>
          <p:cNvSpPr>
            <a:spLocks noGrp="1"/>
          </p:cNvSpPr>
          <p:nvPr>
            <p:ph type="body" idx="13" hasCustomPrompt="1"/>
          </p:nvPr>
        </p:nvSpPr>
        <p:spPr>
          <a:xfrm>
            <a:off x="1641409" y="4871760"/>
            <a:ext cx="4224000" cy="216000"/>
          </a:xfrm>
          <a:prstGeom prst="rect">
            <a:avLst/>
          </a:prstGeom>
        </p:spPr>
        <p:txBody>
          <a:bodyPr anchor="ctr">
            <a:normAutofit/>
          </a:bodyPr>
          <a:lstStyle>
            <a:lvl1pPr marL="0" indent="0" algn="l">
              <a:buNone/>
              <a:defRPr sz="190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dirty="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anchor="ctr">
            <a:normAutofit/>
          </a:bodyPr>
          <a:lstStyle>
            <a:lvl1pPr marL="0" indent="0" algn="l">
              <a:buNone/>
              <a:defRPr sz="190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dirty="0"/>
              <a:t>Location, 00/00/2015</a:t>
            </a:r>
          </a:p>
        </p:txBody>
      </p:sp>
      <p:pic>
        <p:nvPicPr>
          <p:cNvPr id="13"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1184" y="5653134"/>
            <a:ext cx="4543387" cy="790111"/>
          </a:xfrm>
          <a:prstGeom prst="rect">
            <a:avLst/>
          </a:prstGeom>
        </p:spPr>
      </p:pic>
    </p:spTree>
    <p:extLst>
      <p:ext uri="{BB962C8B-B14F-4D97-AF65-F5344CB8AC3E}">
        <p14:creationId xmlns:p14="http://schemas.microsoft.com/office/powerpoint/2010/main" val="120022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Connecteur droit 8"/>
          <p:cNvCxnSpPr/>
          <p:nvPr userDrawn="1"/>
        </p:nvCxnSpPr>
        <p:spPr>
          <a:xfrm>
            <a:off x="456772" y="879000"/>
            <a:ext cx="112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866927"/>
            <a:ext cx="12192000" cy="524719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66" tIns="60580" rIns="121166" bIns="60580" rtlCol="0" anchor="ctr"/>
          <a:lstStyle/>
          <a:p>
            <a:pPr algn="ctr" defTabSz="1211636"/>
            <a:endParaRPr lang="pt-PT" sz="1800">
              <a:solidFill>
                <a:srgbClr val="FFFFFF"/>
              </a:solidFill>
            </a:endParaRPr>
          </a:p>
        </p:txBody>
      </p:sp>
      <p:sp>
        <p:nvSpPr>
          <p:cNvPr id="12" name="Titre 9"/>
          <p:cNvSpPr>
            <a:spLocks noGrp="1"/>
          </p:cNvSpPr>
          <p:nvPr>
            <p:ph type="title" hasCustomPrompt="1"/>
          </p:nvPr>
        </p:nvSpPr>
        <p:spPr>
          <a:xfrm>
            <a:off x="456772" y="99026"/>
            <a:ext cx="11280000" cy="745664"/>
          </a:xfrm>
        </p:spPr>
        <p:txBody>
          <a:bodyPr>
            <a:normAutofit/>
          </a:bodyPr>
          <a:lstStyle>
            <a:lvl1pPr>
              <a:defRPr sz="2899" baseline="0"/>
            </a:lvl1pPr>
          </a:lstStyle>
          <a:p>
            <a:r>
              <a:rPr lang="en-GB" noProof="0" dirty="0"/>
              <a:t>CLICK TO ADD TITLE</a:t>
            </a:r>
          </a:p>
        </p:txBody>
      </p:sp>
    </p:spTree>
    <p:extLst>
      <p:ext uri="{BB962C8B-B14F-4D97-AF65-F5344CB8AC3E}">
        <p14:creationId xmlns:p14="http://schemas.microsoft.com/office/powerpoint/2010/main" val="275748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096001" y="0"/>
            <a:ext cx="6096000" cy="6102525"/>
          </a:xfrm>
          <a:prstGeom prst="rect">
            <a:avLst/>
          </a:prstGeom>
        </p:spPr>
        <p:txBody>
          <a:bodyPr/>
          <a:lstStyle>
            <a:lvl1pPr>
              <a:defRPr/>
            </a:lvl1pPr>
          </a:lstStyle>
          <a:p>
            <a:r>
              <a:rPr lang="en-GB" dirty="0"/>
              <a:t>CLICK TO CHANGE PICTURE</a:t>
            </a:r>
          </a:p>
        </p:txBody>
      </p:sp>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 y="477356"/>
            <a:ext cx="863158" cy="2879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10908" y="6220346"/>
            <a:ext cx="2970186" cy="516526"/>
          </a:xfrm>
          <a:prstGeom prst="rect">
            <a:avLst/>
          </a:prstGeom>
        </p:spPr>
      </p:pic>
    </p:spTree>
    <p:extLst>
      <p:ext uri="{BB962C8B-B14F-4D97-AF65-F5344CB8AC3E}">
        <p14:creationId xmlns:p14="http://schemas.microsoft.com/office/powerpoint/2010/main" val="239998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RE ET VISUEL">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2400" dirty="0">
              <a:solidFill>
                <a:schemeClr val="tx1"/>
              </a:solidFill>
            </a:endParaRPr>
          </a:p>
        </p:txBody>
      </p:sp>
      <p:sp>
        <p:nvSpPr>
          <p:cNvPr id="7" name="Rectangle 6"/>
          <p:cNvSpPr/>
          <p:nvPr userDrawn="1"/>
        </p:nvSpPr>
        <p:spPr>
          <a:xfrm>
            <a:off x="4984" y="5324365"/>
            <a:ext cx="12187016"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4" name="Rectangle 13"/>
          <p:cNvSpPr/>
          <p:nvPr userDrawn="1"/>
        </p:nvSpPr>
        <p:spPr>
          <a:xfrm>
            <a:off x="1429578" y="5022701"/>
            <a:ext cx="4656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000" dirty="0">
              <a:solidFill>
                <a:schemeClr val="accent5"/>
              </a:solidFill>
            </a:endParaRPr>
          </a:p>
        </p:txBody>
      </p:sp>
      <p:sp>
        <p:nvSpPr>
          <p:cNvPr id="2" name="Titre 1"/>
          <p:cNvSpPr>
            <a:spLocks noGrp="1"/>
          </p:cNvSpPr>
          <p:nvPr>
            <p:ph type="ctrTitle" hasCustomPrompt="1"/>
          </p:nvPr>
        </p:nvSpPr>
        <p:spPr>
          <a:xfrm>
            <a:off x="520271" y="255589"/>
            <a:ext cx="7104790" cy="864000"/>
          </a:xfrm>
        </p:spPr>
        <p:txBody>
          <a:bodyPr anchor="t">
            <a:noAutofit/>
          </a:bodyPr>
          <a:lstStyle>
            <a:lvl1pPr algn="l">
              <a:lnSpc>
                <a:spcPct val="85000"/>
              </a:lnSpc>
              <a:defRPr sz="3600" b="1" cap="all" baseline="0">
                <a:solidFill>
                  <a:schemeClr val="tx1"/>
                </a:solidFill>
              </a:defRPr>
            </a:lvl1pPr>
          </a:lstStyle>
          <a:p>
            <a:r>
              <a:rPr lang="fr-FR" dirty="0"/>
              <a:t>Titre de la présentation</a:t>
            </a:r>
            <a:br>
              <a:rPr lang="fr-FR" dirty="0"/>
            </a:br>
            <a:r>
              <a:rPr lang="fr-FR" dirty="0"/>
              <a:t>sur 2 lignes</a:t>
            </a:r>
          </a:p>
        </p:txBody>
      </p:sp>
      <p:sp>
        <p:nvSpPr>
          <p:cNvPr id="3" name="Sous-titre 2"/>
          <p:cNvSpPr>
            <a:spLocks noGrp="1"/>
          </p:cNvSpPr>
          <p:nvPr>
            <p:ph type="subTitle" idx="1" hasCustomPrompt="1"/>
          </p:nvPr>
        </p:nvSpPr>
        <p:spPr>
          <a:xfrm>
            <a:off x="520271" y="1143794"/>
            <a:ext cx="7104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
        <p:nvSpPr>
          <p:cNvPr id="11" name="Espace réservé du texte 2"/>
          <p:cNvSpPr>
            <a:spLocks noGrp="1"/>
          </p:cNvSpPr>
          <p:nvPr>
            <p:ph type="body" idx="13" hasCustomPrompt="1"/>
          </p:nvPr>
        </p:nvSpPr>
        <p:spPr>
          <a:xfrm>
            <a:off x="1641409" y="5112168"/>
            <a:ext cx="4224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Nom Prénom</a:t>
            </a:r>
          </a:p>
        </p:txBody>
      </p:sp>
      <p:sp>
        <p:nvSpPr>
          <p:cNvPr id="12" name="Espace réservé du texte 2"/>
          <p:cNvSpPr>
            <a:spLocks noGrp="1"/>
          </p:cNvSpPr>
          <p:nvPr>
            <p:ph type="body" idx="14" hasCustomPrompt="1"/>
          </p:nvPr>
        </p:nvSpPr>
        <p:spPr>
          <a:xfrm>
            <a:off x="1641409" y="5335688"/>
            <a:ext cx="4224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Lieu, 00/00/2015</a:t>
            </a:r>
          </a:p>
        </p:txBody>
      </p:sp>
      <p:pic>
        <p:nvPicPr>
          <p:cNvPr id="15" name="Image 15" descr="BNPPF_BL_FR_Cred_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185" y="5661025"/>
            <a:ext cx="471593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4"/>
          <p:cNvSpPr>
            <a:spLocks noChangeArrowheads="1"/>
          </p:cNvSpPr>
          <p:nvPr userDrawn="1"/>
        </p:nvSpPr>
        <p:spPr bwMode="auto">
          <a:xfrm>
            <a:off x="1295467" y="6667500"/>
            <a:ext cx="1089653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a:defRPr/>
            </a:pPr>
            <a:r>
              <a:rPr lang="fr-FR" sz="800" b="0" dirty="0">
                <a:solidFill>
                  <a:srgbClr val="474948"/>
                </a:solidFill>
                <a:latin typeface="Arial Narrow"/>
                <a:cs typeface="Arial Narrow"/>
              </a:rPr>
              <a:t> </a:t>
            </a:r>
            <a:r>
              <a:rPr lang="fr-FR" sz="800" b="0" dirty="0">
                <a:solidFill>
                  <a:srgbClr val="898989"/>
                </a:solidFill>
                <a:latin typeface="Arial Narrow"/>
                <a:cs typeface="Arial Narrow"/>
              </a:rPr>
              <a:t>L’impression de ce document est-elle indispensable? Si oui, pensez à imprimer plusieurs diapositives par feuille, en noir et blanc de préférence.</a:t>
            </a:r>
          </a:p>
        </p:txBody>
      </p:sp>
    </p:spTree>
    <p:extLst>
      <p:ext uri="{BB962C8B-B14F-4D97-AF65-F5344CB8AC3E}">
        <p14:creationId xmlns:p14="http://schemas.microsoft.com/office/powerpoint/2010/main" val="14158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RE ET VISUEL">
    <p:spTree>
      <p:nvGrpSpPr>
        <p:cNvPr id="1" name=""/>
        <p:cNvGrpSpPr/>
        <p:nvPr/>
      </p:nvGrpSpPr>
      <p:grpSpPr>
        <a:xfrm>
          <a:off x="0" y="0"/>
          <a:ext cx="0" cy="0"/>
          <a:chOff x="0" y="0"/>
          <a:chExt cx="0" cy="0"/>
        </a:xfrm>
      </p:grpSpPr>
      <p:sp>
        <p:nvSpPr>
          <p:cNvPr id="5" name="Espace réservé pour une image  4"/>
          <p:cNvSpPr>
            <a:spLocks noGrp="1"/>
          </p:cNvSpPr>
          <p:nvPr>
            <p:ph type="pic" sz="quarter" idx="15"/>
          </p:nvPr>
        </p:nvSpPr>
        <p:spPr>
          <a:xfrm>
            <a:off x="0" y="0"/>
            <a:ext cx="12192000" cy="5324365"/>
          </a:xfrm>
          <a:solidFill>
            <a:schemeClr val="bg2"/>
          </a:solidFill>
        </p:spPr>
        <p:txBody>
          <a:bodyPr anchor="ctr"/>
          <a:lstStyle>
            <a:lvl1pPr algn="ctr">
              <a:defRPr>
                <a:solidFill>
                  <a:schemeClr val="tx1"/>
                </a:solidFill>
              </a:defRPr>
            </a:lvl1pPr>
          </a:lstStyle>
          <a:p>
            <a:r>
              <a:rPr lang="fr-FR"/>
              <a:t>Cliquez sur l'icône pour ajouter une image</a:t>
            </a:r>
          </a:p>
        </p:txBody>
      </p:sp>
      <p:sp>
        <p:nvSpPr>
          <p:cNvPr id="7" name="Rectangle 6"/>
          <p:cNvSpPr/>
          <p:nvPr userDrawn="1"/>
        </p:nvSpPr>
        <p:spPr>
          <a:xfrm>
            <a:off x="4984" y="5324365"/>
            <a:ext cx="12187016"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14" name="Rectangle 13"/>
          <p:cNvSpPr/>
          <p:nvPr userDrawn="1"/>
        </p:nvSpPr>
        <p:spPr>
          <a:xfrm>
            <a:off x="1429578" y="5022701"/>
            <a:ext cx="4656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000" dirty="0">
              <a:solidFill>
                <a:schemeClr val="accent5"/>
              </a:solidFill>
            </a:endParaRPr>
          </a:p>
        </p:txBody>
      </p:sp>
      <p:sp>
        <p:nvSpPr>
          <p:cNvPr id="2" name="Titre 1"/>
          <p:cNvSpPr>
            <a:spLocks noGrp="1"/>
          </p:cNvSpPr>
          <p:nvPr>
            <p:ph type="ctrTitle" hasCustomPrompt="1"/>
          </p:nvPr>
        </p:nvSpPr>
        <p:spPr>
          <a:xfrm>
            <a:off x="520271" y="255589"/>
            <a:ext cx="7104790" cy="864000"/>
          </a:xfrm>
        </p:spPr>
        <p:txBody>
          <a:bodyPr anchor="t">
            <a:noAutofit/>
          </a:bodyPr>
          <a:lstStyle>
            <a:lvl1pPr algn="l">
              <a:lnSpc>
                <a:spcPct val="85000"/>
              </a:lnSpc>
              <a:defRPr sz="3600" b="1" cap="all" baseline="0">
                <a:solidFill>
                  <a:schemeClr val="tx1"/>
                </a:solidFill>
              </a:defRPr>
            </a:lvl1pPr>
          </a:lstStyle>
          <a:p>
            <a:r>
              <a:rPr lang="fr-FR" dirty="0"/>
              <a:t>Titre de la présentation</a:t>
            </a:r>
            <a:br>
              <a:rPr lang="fr-FR" dirty="0"/>
            </a:br>
            <a:r>
              <a:rPr lang="fr-FR" dirty="0"/>
              <a:t>sur 2 lignes</a:t>
            </a:r>
          </a:p>
        </p:txBody>
      </p:sp>
      <p:sp>
        <p:nvSpPr>
          <p:cNvPr id="3" name="Sous-titre 2"/>
          <p:cNvSpPr>
            <a:spLocks noGrp="1"/>
          </p:cNvSpPr>
          <p:nvPr>
            <p:ph type="subTitle" idx="1" hasCustomPrompt="1"/>
          </p:nvPr>
        </p:nvSpPr>
        <p:spPr>
          <a:xfrm>
            <a:off x="520271" y="1143794"/>
            <a:ext cx="7104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
        <p:nvSpPr>
          <p:cNvPr id="11" name="Espace réservé du texte 2"/>
          <p:cNvSpPr>
            <a:spLocks noGrp="1"/>
          </p:cNvSpPr>
          <p:nvPr>
            <p:ph type="body" idx="13" hasCustomPrompt="1"/>
          </p:nvPr>
        </p:nvSpPr>
        <p:spPr>
          <a:xfrm>
            <a:off x="1641409" y="5112168"/>
            <a:ext cx="4224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Nom Prénom</a:t>
            </a:r>
          </a:p>
        </p:txBody>
      </p:sp>
      <p:sp>
        <p:nvSpPr>
          <p:cNvPr id="12" name="Espace réservé du texte 2"/>
          <p:cNvSpPr>
            <a:spLocks noGrp="1"/>
          </p:cNvSpPr>
          <p:nvPr>
            <p:ph type="body" idx="14" hasCustomPrompt="1"/>
          </p:nvPr>
        </p:nvSpPr>
        <p:spPr>
          <a:xfrm>
            <a:off x="1641409" y="5335688"/>
            <a:ext cx="4224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Lieu, 00/00/2015</a:t>
            </a:r>
          </a:p>
        </p:txBody>
      </p:sp>
      <p:pic>
        <p:nvPicPr>
          <p:cNvPr id="13" name="Image 15" descr="BNPPF_BL_FR_Cred_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185" y="5661025"/>
            <a:ext cx="471593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4"/>
          <p:cNvSpPr>
            <a:spLocks noChangeArrowheads="1"/>
          </p:cNvSpPr>
          <p:nvPr userDrawn="1"/>
        </p:nvSpPr>
        <p:spPr bwMode="auto">
          <a:xfrm>
            <a:off x="1295467" y="6667500"/>
            <a:ext cx="1089653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a:defRPr/>
            </a:pPr>
            <a:r>
              <a:rPr lang="fr-FR" sz="800" b="0" dirty="0">
                <a:solidFill>
                  <a:srgbClr val="474948"/>
                </a:solidFill>
                <a:latin typeface="Arial Narrow"/>
                <a:cs typeface="Arial Narrow"/>
              </a:rPr>
              <a:t> </a:t>
            </a:r>
            <a:r>
              <a:rPr lang="fr-FR" sz="800" b="0" dirty="0">
                <a:solidFill>
                  <a:srgbClr val="898989"/>
                </a:solidFill>
                <a:latin typeface="Arial Narrow"/>
                <a:cs typeface="Arial Narrow"/>
              </a:rPr>
              <a:t>L’impression de ce document est-elle indispensable? Si oui, pensez à imprimer plusieurs diapositives par feuille, en noir et blanc de préférence.</a:t>
            </a:r>
          </a:p>
        </p:txBody>
      </p:sp>
    </p:spTree>
    <p:extLst>
      <p:ext uri="{BB962C8B-B14F-4D97-AF65-F5344CB8AC3E}">
        <p14:creationId xmlns:p14="http://schemas.microsoft.com/office/powerpoint/2010/main" val="59516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LIGHT">
    <p:spTree>
      <p:nvGrpSpPr>
        <p:cNvPr id="1" name=""/>
        <p:cNvGrpSpPr/>
        <p:nvPr/>
      </p:nvGrpSpPr>
      <p:grpSpPr>
        <a:xfrm>
          <a:off x="0" y="0"/>
          <a:ext cx="0" cy="0"/>
          <a:chOff x="0" y="0"/>
          <a:chExt cx="0" cy="0"/>
        </a:xfrm>
      </p:grpSpPr>
      <p:sp>
        <p:nvSpPr>
          <p:cNvPr id="14" name="Rectangle 13"/>
          <p:cNvSpPr/>
          <p:nvPr userDrawn="1"/>
        </p:nvSpPr>
        <p:spPr>
          <a:xfrm>
            <a:off x="1429578" y="5022701"/>
            <a:ext cx="4656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000" dirty="0">
              <a:solidFill>
                <a:schemeClr val="accent5"/>
              </a:solidFill>
            </a:endParaRPr>
          </a:p>
        </p:txBody>
      </p:sp>
      <p:sp>
        <p:nvSpPr>
          <p:cNvPr id="2" name="Titre 1"/>
          <p:cNvSpPr>
            <a:spLocks noGrp="1"/>
          </p:cNvSpPr>
          <p:nvPr>
            <p:ph type="ctrTitle" hasCustomPrompt="1"/>
          </p:nvPr>
        </p:nvSpPr>
        <p:spPr>
          <a:xfrm>
            <a:off x="520271" y="255589"/>
            <a:ext cx="7104790" cy="864000"/>
          </a:xfrm>
        </p:spPr>
        <p:txBody>
          <a:bodyPr anchor="t">
            <a:noAutofit/>
          </a:bodyPr>
          <a:lstStyle>
            <a:lvl1pPr algn="l">
              <a:lnSpc>
                <a:spcPct val="85000"/>
              </a:lnSpc>
              <a:defRPr sz="3600" b="1" cap="all" baseline="0">
                <a:solidFill>
                  <a:schemeClr val="bg1"/>
                </a:solidFill>
              </a:defRPr>
            </a:lvl1pPr>
          </a:lstStyle>
          <a:p>
            <a:r>
              <a:rPr lang="fr-FR" dirty="0"/>
              <a:t>Titre de la présentation</a:t>
            </a:r>
            <a:br>
              <a:rPr lang="fr-FR" dirty="0"/>
            </a:br>
            <a:r>
              <a:rPr lang="fr-FR" dirty="0"/>
              <a:t>sur 2 lignes</a:t>
            </a:r>
          </a:p>
        </p:txBody>
      </p:sp>
      <p:sp>
        <p:nvSpPr>
          <p:cNvPr id="3" name="Sous-titre 2"/>
          <p:cNvSpPr>
            <a:spLocks noGrp="1"/>
          </p:cNvSpPr>
          <p:nvPr>
            <p:ph type="subTitle" idx="1" hasCustomPrompt="1"/>
          </p:nvPr>
        </p:nvSpPr>
        <p:spPr>
          <a:xfrm>
            <a:off x="520271" y="1143794"/>
            <a:ext cx="7104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
        <p:nvSpPr>
          <p:cNvPr id="11" name="Espace réservé du texte 2"/>
          <p:cNvSpPr>
            <a:spLocks noGrp="1"/>
          </p:cNvSpPr>
          <p:nvPr>
            <p:ph type="body" idx="13" hasCustomPrompt="1"/>
          </p:nvPr>
        </p:nvSpPr>
        <p:spPr>
          <a:xfrm>
            <a:off x="1641409" y="5112168"/>
            <a:ext cx="4224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Nom Prénom</a:t>
            </a:r>
          </a:p>
        </p:txBody>
      </p:sp>
      <p:sp>
        <p:nvSpPr>
          <p:cNvPr id="12" name="Espace réservé du texte 2"/>
          <p:cNvSpPr>
            <a:spLocks noGrp="1"/>
          </p:cNvSpPr>
          <p:nvPr>
            <p:ph type="body" idx="14" hasCustomPrompt="1"/>
          </p:nvPr>
        </p:nvSpPr>
        <p:spPr>
          <a:xfrm>
            <a:off x="1641409" y="5335688"/>
            <a:ext cx="4224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Lieu, 00/00/2015</a:t>
            </a:r>
          </a:p>
        </p:txBody>
      </p:sp>
      <p:pic>
        <p:nvPicPr>
          <p:cNvPr id="9" name="Image 15" descr="BNPPF_BL_FR_Cred_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185" y="5661025"/>
            <a:ext cx="471593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4"/>
          <p:cNvSpPr>
            <a:spLocks noChangeArrowheads="1"/>
          </p:cNvSpPr>
          <p:nvPr userDrawn="1"/>
        </p:nvSpPr>
        <p:spPr bwMode="auto">
          <a:xfrm>
            <a:off x="1295467" y="6667500"/>
            <a:ext cx="1089653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a:defRPr/>
            </a:pPr>
            <a:r>
              <a:rPr lang="fr-FR" sz="800" b="0" dirty="0">
                <a:solidFill>
                  <a:srgbClr val="474948"/>
                </a:solidFill>
                <a:latin typeface="Arial Narrow"/>
                <a:cs typeface="Arial Narrow"/>
              </a:rPr>
              <a:t> </a:t>
            </a:r>
            <a:r>
              <a:rPr lang="fr-FR" sz="800" b="0" dirty="0">
                <a:solidFill>
                  <a:srgbClr val="898989"/>
                </a:solidFill>
                <a:latin typeface="Arial Narrow"/>
                <a:cs typeface="Arial Narrow"/>
              </a:rPr>
              <a:t>L’impression de ce document est-elle indispensable? Si oui, pensez à imprimer plusieurs diapositives par feuille, en noir et blanc de préférence.</a:t>
            </a:r>
          </a:p>
        </p:txBody>
      </p:sp>
    </p:spTree>
    <p:extLst>
      <p:ext uri="{BB962C8B-B14F-4D97-AF65-F5344CB8AC3E}">
        <p14:creationId xmlns:p14="http://schemas.microsoft.com/office/powerpoint/2010/main" val="209891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u contenu 2"/>
          <p:cNvSpPr>
            <a:spLocks noGrp="1"/>
          </p:cNvSpPr>
          <p:nvPr>
            <p:ph idx="1"/>
          </p:nvPr>
        </p:nvSpPr>
        <p:spPr>
          <a:xfrm>
            <a:off x="456771" y="1137313"/>
            <a:ext cx="11280000" cy="4785129"/>
          </a:xfrm>
        </p:spPr>
        <p:txBody>
          <a:bodyPr/>
          <a:lstStyle>
            <a:lvl2pPr marL="358775" indent="-179388">
              <a:defRPr/>
            </a:lvl2pPr>
            <a:lvl3pPr marL="538163" indent="-182563">
              <a:defRPr/>
            </a:lvl3pPr>
            <a:lvl4pPr marL="719138" indent="-173038">
              <a:defRPr/>
            </a:lvl4pPr>
            <a:lvl5pPr marL="3175" indent="4763">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Titre 7"/>
          <p:cNvSpPr>
            <a:spLocks noGrp="1"/>
          </p:cNvSpPr>
          <p:nvPr>
            <p:ph type="title"/>
          </p:nvPr>
        </p:nvSpPr>
        <p:spPr/>
        <p:txBody>
          <a:bodyPr/>
          <a:lstStyle/>
          <a:p>
            <a:r>
              <a:rPr lang="fr-FR"/>
              <a:t>Modifiez le style du titre</a:t>
            </a:r>
          </a:p>
        </p:txBody>
      </p:sp>
      <p:cxnSp>
        <p:nvCxnSpPr>
          <p:cNvPr id="16" name="Connecteur droit 15"/>
          <p:cNvCxnSpPr/>
          <p:nvPr userDrawn="1"/>
        </p:nvCxnSpPr>
        <p:spPr>
          <a:xfrm>
            <a:off x="456771" y="879000"/>
            <a:ext cx="112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pPr>
              <a:defRPr/>
            </a:pPr>
            <a:r>
              <a:rPr lang="fr-FR"/>
              <a:t>18/07/2017</a:t>
            </a:r>
            <a:endParaRPr lang="fr-FR" dirty="0"/>
          </a:p>
        </p:txBody>
      </p:sp>
      <p:sp>
        <p:nvSpPr>
          <p:cNvPr id="7" name="Espace réservé du pied de page 6"/>
          <p:cNvSpPr>
            <a:spLocks noGrp="1"/>
          </p:cNvSpPr>
          <p:nvPr>
            <p:ph type="ftr" sz="quarter" idx="11"/>
          </p:nvPr>
        </p:nvSpPr>
        <p:spPr/>
        <p:txBody>
          <a:bodyPr/>
          <a:lstStyle/>
          <a:p>
            <a:pPr>
              <a:defRPr/>
            </a:pPr>
            <a:r>
              <a:rPr lang="fr-FR"/>
              <a:t>Présentation RaDar DMF</a:t>
            </a:r>
          </a:p>
        </p:txBody>
      </p:sp>
      <p:sp>
        <p:nvSpPr>
          <p:cNvPr id="9" name="Espace réservé du numéro de diapositive 8"/>
          <p:cNvSpPr>
            <a:spLocks noGrp="1"/>
          </p:cNvSpPr>
          <p:nvPr>
            <p:ph type="sldNum" sz="quarter" idx="12"/>
          </p:nvPr>
        </p:nvSpPr>
        <p:spPr/>
        <p:txBody>
          <a:bodyPr/>
          <a:lstStyle/>
          <a:p>
            <a:pPr>
              <a:defRPr/>
            </a:pPr>
            <a:fld id="{276219AF-F5ED-455B-A512-B03AB3602319}" type="slidenum">
              <a:rPr lang="fr-FR" smtClean="0"/>
              <a:pPr>
                <a:defRPr/>
              </a:pPr>
              <a:t>‹N°›</a:t>
            </a:fld>
            <a:endParaRPr lang="fr-FR" dirty="0"/>
          </a:p>
        </p:txBody>
      </p:sp>
    </p:spTree>
    <p:extLst>
      <p:ext uri="{BB962C8B-B14F-4D97-AF65-F5344CB8AC3E}">
        <p14:creationId xmlns:p14="http://schemas.microsoft.com/office/powerpoint/2010/main" val="419362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E">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748326" y="2161431"/>
            <a:ext cx="8244217" cy="2851745"/>
          </a:xfrm>
        </p:spPr>
        <p:txBody>
          <a:bodyPr anchor="t">
            <a:noAutofit/>
          </a:bodyPr>
          <a:lstStyle>
            <a:lvl1pPr algn="l">
              <a:lnSpc>
                <a:spcPct val="85000"/>
              </a:lnSpc>
              <a:defRPr sz="3600" b="1" cap="all" baseline="0">
                <a:solidFill>
                  <a:schemeClr val="accent1"/>
                </a:solidFill>
              </a:defRPr>
            </a:lvl1pPr>
          </a:lstStyle>
          <a:p>
            <a:r>
              <a:rPr lang="fr-FR" dirty="0"/>
              <a:t>Titre de la partie</a:t>
            </a:r>
          </a:p>
        </p:txBody>
      </p:sp>
      <p:sp>
        <p:nvSpPr>
          <p:cNvPr id="10" name="Sous-titre 2"/>
          <p:cNvSpPr>
            <a:spLocks noGrp="1"/>
          </p:cNvSpPr>
          <p:nvPr>
            <p:ph type="subTitle" idx="1" hasCustomPrompt="1"/>
          </p:nvPr>
        </p:nvSpPr>
        <p:spPr>
          <a:xfrm>
            <a:off x="1909631" y="1681758"/>
            <a:ext cx="672000" cy="504000"/>
          </a:xfrm>
          <a:solidFill>
            <a:schemeClr val="accent1"/>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p:txBody>
      </p:sp>
      <p:sp>
        <p:nvSpPr>
          <p:cNvPr id="11" name="Espace réservé de la date 10"/>
          <p:cNvSpPr>
            <a:spLocks noGrp="1"/>
          </p:cNvSpPr>
          <p:nvPr>
            <p:ph type="dt" sz="half" idx="10"/>
          </p:nvPr>
        </p:nvSpPr>
        <p:spPr/>
        <p:txBody>
          <a:bodyPr/>
          <a:lstStyle/>
          <a:p>
            <a:pPr>
              <a:defRPr/>
            </a:pPr>
            <a:r>
              <a:rPr lang="fr-FR"/>
              <a:t>18/07/2017</a:t>
            </a:r>
            <a:endParaRPr lang="fr-FR" dirty="0"/>
          </a:p>
        </p:txBody>
      </p:sp>
      <p:sp>
        <p:nvSpPr>
          <p:cNvPr id="12" name="Espace réservé du pied de page 11"/>
          <p:cNvSpPr>
            <a:spLocks noGrp="1"/>
          </p:cNvSpPr>
          <p:nvPr>
            <p:ph type="ftr" sz="quarter" idx="11"/>
          </p:nvPr>
        </p:nvSpPr>
        <p:spPr/>
        <p:txBody>
          <a:bodyPr/>
          <a:lstStyle/>
          <a:p>
            <a:pPr>
              <a:defRPr/>
            </a:pPr>
            <a:r>
              <a:rPr lang="fr-FR"/>
              <a:t>Présentation RaDar DMF</a:t>
            </a:r>
          </a:p>
        </p:txBody>
      </p:sp>
      <p:sp>
        <p:nvSpPr>
          <p:cNvPr id="13" name="Espace réservé du numéro de diapositive 12"/>
          <p:cNvSpPr>
            <a:spLocks noGrp="1"/>
          </p:cNvSpPr>
          <p:nvPr>
            <p:ph type="sldNum" sz="quarter" idx="12"/>
          </p:nvPr>
        </p:nvSpPr>
        <p:spPr/>
        <p:txBody>
          <a:bodyPr/>
          <a:lstStyle/>
          <a:p>
            <a:pPr>
              <a:defRPr/>
            </a:pPr>
            <a:fld id="{276219AF-F5ED-455B-A512-B03AB3602319}" type="slidenum">
              <a:rPr lang="fr-FR" smtClean="0"/>
              <a:pPr>
                <a:defRPr/>
              </a:pPr>
              <a:t>‹N°›</a:t>
            </a:fld>
            <a:endParaRPr lang="fr-FR" dirty="0"/>
          </a:p>
        </p:txBody>
      </p:sp>
    </p:spTree>
    <p:extLst>
      <p:ext uri="{BB962C8B-B14F-4D97-AF65-F5344CB8AC3E}">
        <p14:creationId xmlns:p14="http://schemas.microsoft.com/office/powerpoint/2010/main" val="3019003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2"/>
          <p:cNvSpPr>
            <a:spLocks noGrp="1"/>
          </p:cNvSpPr>
          <p:nvPr>
            <p:ph type="body" idx="13" hasCustomPrompt="1"/>
          </p:nvPr>
        </p:nvSpPr>
        <p:spPr>
          <a:xfrm>
            <a:off x="1007435" y="1658894"/>
            <a:ext cx="10752565" cy="4002354"/>
          </a:xfrm>
        </p:spPr>
        <p:txBody>
          <a:bodyPr lIns="0" anchor="ctr">
            <a:normAutofit/>
          </a:bodyPr>
          <a:lstStyle>
            <a:lvl1pPr marL="363538" indent="-363538">
              <a:lnSpc>
                <a:spcPct val="200000"/>
              </a:lnSpc>
              <a:buClr>
                <a:srgbClr val="E6A01E"/>
              </a:buClr>
              <a:buSzPct val="100000"/>
              <a:buFont typeface="+mj-lt"/>
              <a:buAutoNum type="arabicPeriod"/>
              <a:tabLst>
                <a:tab pos="2690813" algn="l"/>
              </a:tabLst>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Partie 1</a:t>
            </a:r>
          </a:p>
        </p:txBody>
      </p:sp>
      <p:sp>
        <p:nvSpPr>
          <p:cNvPr id="2" name="Titre 1"/>
          <p:cNvSpPr>
            <a:spLocks noGrp="1"/>
          </p:cNvSpPr>
          <p:nvPr>
            <p:ph type="title" hasCustomPrompt="1"/>
          </p:nvPr>
        </p:nvSpPr>
        <p:spPr/>
        <p:txBody>
          <a:bodyPr/>
          <a:lstStyle>
            <a:lvl1pPr>
              <a:defRPr/>
            </a:lvl1pPr>
          </a:lstStyle>
          <a:p>
            <a:r>
              <a:rPr lang="fr-FR" dirty="0"/>
              <a:t>Slide sommaire</a:t>
            </a:r>
          </a:p>
        </p:txBody>
      </p:sp>
      <p:sp>
        <p:nvSpPr>
          <p:cNvPr id="6" name="Espace réservé de la date 5"/>
          <p:cNvSpPr>
            <a:spLocks noGrp="1"/>
          </p:cNvSpPr>
          <p:nvPr>
            <p:ph type="dt" sz="half" idx="18"/>
          </p:nvPr>
        </p:nvSpPr>
        <p:spPr/>
        <p:txBody>
          <a:bodyPr/>
          <a:lstStyle/>
          <a:p>
            <a:pPr>
              <a:defRPr/>
            </a:pPr>
            <a:r>
              <a:rPr lang="fr-FR"/>
              <a:t>18/07/2017</a:t>
            </a:r>
            <a:endParaRPr lang="fr-FR" dirty="0"/>
          </a:p>
        </p:txBody>
      </p:sp>
      <p:sp>
        <p:nvSpPr>
          <p:cNvPr id="7" name="Espace réservé du pied de page 6"/>
          <p:cNvSpPr>
            <a:spLocks noGrp="1"/>
          </p:cNvSpPr>
          <p:nvPr>
            <p:ph type="ftr" sz="quarter" idx="19"/>
          </p:nvPr>
        </p:nvSpPr>
        <p:spPr/>
        <p:txBody>
          <a:bodyPr/>
          <a:lstStyle/>
          <a:p>
            <a:pPr>
              <a:defRPr/>
            </a:pPr>
            <a:r>
              <a:rPr lang="fr-FR"/>
              <a:t>Présentation RaDar DMF</a:t>
            </a: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fr-FR" smtClean="0"/>
              <a:pPr>
                <a:defRPr/>
              </a:pPr>
              <a:t>‹N°›</a:t>
            </a:fld>
            <a:endParaRPr lang="fr-FR" dirty="0"/>
          </a:p>
        </p:txBody>
      </p:sp>
      <p:cxnSp>
        <p:nvCxnSpPr>
          <p:cNvPr id="9" name="Connecteur droit 8"/>
          <p:cNvCxnSpPr/>
          <p:nvPr userDrawn="1"/>
        </p:nvCxnSpPr>
        <p:spPr>
          <a:xfrm>
            <a:off x="456771" y="879000"/>
            <a:ext cx="112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52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r>
              <a:rPr lang="fr-FR"/>
              <a:t>18/07/2017</a:t>
            </a:r>
            <a:endParaRPr lang="fr-FR" dirty="0"/>
          </a:p>
        </p:txBody>
      </p:sp>
      <p:sp>
        <p:nvSpPr>
          <p:cNvPr id="7" name="Espace réservé du pied de page 6"/>
          <p:cNvSpPr>
            <a:spLocks noGrp="1"/>
          </p:cNvSpPr>
          <p:nvPr>
            <p:ph type="ftr" sz="quarter" idx="11"/>
          </p:nvPr>
        </p:nvSpPr>
        <p:spPr/>
        <p:txBody>
          <a:bodyPr/>
          <a:lstStyle/>
          <a:p>
            <a:pPr>
              <a:defRPr/>
            </a:pPr>
            <a:r>
              <a:rPr lang="fr-FR"/>
              <a:t>Présentation RaDar DMF</a:t>
            </a: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fr-FR" smtClean="0"/>
              <a:pPr>
                <a:defRPr/>
              </a:pPr>
              <a:t>‹N°›</a:t>
            </a:fld>
            <a:endParaRPr lang="fr-FR" dirty="0"/>
          </a:p>
        </p:txBody>
      </p:sp>
      <p:sp>
        <p:nvSpPr>
          <p:cNvPr id="10" name="Titre 9"/>
          <p:cNvSpPr>
            <a:spLocks noGrp="1"/>
          </p:cNvSpPr>
          <p:nvPr>
            <p:ph type="title"/>
          </p:nvPr>
        </p:nvSpPr>
        <p:spPr/>
        <p:txBody>
          <a:bodyPr/>
          <a:lstStyle/>
          <a:p>
            <a:r>
              <a:rPr lang="fr-FR"/>
              <a:t>Modifiez le style du titre</a:t>
            </a:r>
          </a:p>
        </p:txBody>
      </p:sp>
      <p:cxnSp>
        <p:nvCxnSpPr>
          <p:cNvPr id="9" name="Connecteur droit 8"/>
          <p:cNvCxnSpPr/>
          <p:nvPr userDrawn="1"/>
        </p:nvCxnSpPr>
        <p:spPr>
          <a:xfrm>
            <a:off x="456771" y="879000"/>
            <a:ext cx="112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71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ED SEUL">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r>
              <a:rPr lang="fr-FR"/>
              <a:t>18/07/2017</a:t>
            </a:r>
            <a:endParaRPr lang="fr-FR" dirty="0"/>
          </a:p>
        </p:txBody>
      </p:sp>
      <p:sp>
        <p:nvSpPr>
          <p:cNvPr id="7" name="Espace réservé du pied de page 6"/>
          <p:cNvSpPr>
            <a:spLocks noGrp="1"/>
          </p:cNvSpPr>
          <p:nvPr>
            <p:ph type="ftr" sz="quarter" idx="11"/>
          </p:nvPr>
        </p:nvSpPr>
        <p:spPr/>
        <p:txBody>
          <a:bodyPr/>
          <a:lstStyle/>
          <a:p>
            <a:pPr>
              <a:defRPr/>
            </a:pPr>
            <a:r>
              <a:rPr lang="fr-FR"/>
              <a:t>Présentation RaDar DMF</a:t>
            </a: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fr-FR" smtClean="0"/>
              <a:pPr>
                <a:defRPr/>
              </a:pPr>
              <a:t>‹N°›</a:t>
            </a:fld>
            <a:endParaRPr lang="fr-FR" dirty="0"/>
          </a:p>
        </p:txBody>
      </p:sp>
    </p:spTree>
    <p:extLst>
      <p:ext uri="{BB962C8B-B14F-4D97-AF65-F5344CB8AC3E}">
        <p14:creationId xmlns:p14="http://schemas.microsoft.com/office/powerpoint/2010/main" val="352659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VISUAL">
    <p:spTree>
      <p:nvGrpSpPr>
        <p:cNvPr id="1" name=""/>
        <p:cNvGrpSpPr/>
        <p:nvPr/>
      </p:nvGrpSpPr>
      <p:grpSpPr>
        <a:xfrm>
          <a:off x="0" y="0"/>
          <a:ext cx="0" cy="0"/>
          <a:chOff x="0" y="0"/>
          <a:chExt cx="0" cy="0"/>
        </a:xfrm>
      </p:grpSpPr>
      <p:sp>
        <p:nvSpPr>
          <p:cNvPr id="21" name="Rectangle 20"/>
          <p:cNvSpPr/>
          <p:nvPr userDrawn="1"/>
        </p:nvSpPr>
        <p:spPr>
          <a:xfrm>
            <a:off x="-12914" y="5082369"/>
            <a:ext cx="12204915"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endParaRPr lang="fr-FR" sz="1900" dirty="0">
              <a:solidFill>
                <a:srgbClr val="000000"/>
              </a:solidFill>
            </a:endParaRPr>
          </a:p>
        </p:txBody>
      </p:sp>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endParaRPr lang="fr-FR" sz="1300" dirty="0">
              <a:solidFill>
                <a:srgbClr val="43B02A"/>
              </a:solidFill>
            </a:endParaRPr>
          </a:p>
        </p:txBody>
      </p:sp>
      <p:sp>
        <p:nvSpPr>
          <p:cNvPr id="2" name="Titre 1"/>
          <p:cNvSpPr>
            <a:spLocks noGrp="1"/>
          </p:cNvSpPr>
          <p:nvPr>
            <p:ph type="ctrTitle" hasCustomPrompt="1"/>
          </p:nvPr>
        </p:nvSpPr>
        <p:spPr>
          <a:xfrm>
            <a:off x="520271" y="478827"/>
            <a:ext cx="7104790" cy="1334676"/>
          </a:xfrm>
        </p:spPr>
        <p:txBody>
          <a:bodyPr anchor="t">
            <a:noAutofit/>
          </a:bodyPr>
          <a:lstStyle>
            <a:lvl1pPr algn="l">
              <a:lnSpc>
                <a:spcPct val="85000"/>
              </a:lnSpc>
              <a:defRPr sz="4799" b="1" cap="all" baseline="0">
                <a:solidFill>
                  <a:schemeClr val="bg1"/>
                </a:solidFill>
              </a:defRPr>
            </a:lvl1pPr>
          </a:lstStyle>
          <a:p>
            <a:r>
              <a:rPr lang="en-GB" noProof="0" dirty="0"/>
              <a:t>presentation title </a:t>
            </a:r>
            <a:br>
              <a:rPr lang="en-GB" noProof="0" dirty="0"/>
            </a:br>
            <a:r>
              <a:rPr lang="en-GB" noProof="0" dirty="0"/>
              <a:t>on multi-lines</a:t>
            </a:r>
          </a:p>
        </p:txBody>
      </p:sp>
      <p:sp>
        <p:nvSpPr>
          <p:cNvPr id="3" name="Sous-titre 2"/>
          <p:cNvSpPr>
            <a:spLocks noGrp="1"/>
          </p:cNvSpPr>
          <p:nvPr>
            <p:ph type="subTitle" idx="1" hasCustomPrompt="1"/>
          </p:nvPr>
        </p:nvSpPr>
        <p:spPr>
          <a:xfrm>
            <a:off x="520271" y="1800377"/>
            <a:ext cx="7104000" cy="432000"/>
          </a:xfrm>
          <a:prstGeom prst="rect">
            <a:avLst/>
          </a:prstGeom>
        </p:spPr>
        <p:txBody>
          <a:bodyPr anchor="ctr">
            <a:normAutofit/>
          </a:bodyPr>
          <a:lstStyle>
            <a:lvl1pPr marL="0" indent="0" algn="l">
              <a:buNone/>
              <a:defRPr sz="3299" cap="all" baseline="0">
                <a:solidFill>
                  <a:schemeClr val="bg1"/>
                </a:solidFill>
                <a:latin typeface="+mj-lt"/>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dirty="0"/>
              <a:t>subtitle</a:t>
            </a:r>
          </a:p>
        </p:txBody>
      </p:sp>
      <p:pic>
        <p:nvPicPr>
          <p:cNvPr id="18" name="Picture 4" descr="C:\Users\ChristineB\Seenk-D\BNPP\2015-02\PPT_43-06.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Espace réservé du texte 2"/>
          <p:cNvSpPr>
            <a:spLocks noGrp="1"/>
          </p:cNvSpPr>
          <p:nvPr>
            <p:ph type="body" idx="13" hasCustomPrompt="1"/>
          </p:nvPr>
        </p:nvSpPr>
        <p:spPr>
          <a:xfrm>
            <a:off x="1641409" y="4871760"/>
            <a:ext cx="4224000" cy="216000"/>
          </a:xfrm>
          <a:prstGeom prst="rect">
            <a:avLst/>
          </a:prstGeom>
        </p:spPr>
        <p:txBody>
          <a:bodyPr anchor="ctr">
            <a:normAutofit/>
          </a:bodyPr>
          <a:lstStyle>
            <a:lvl1pPr marL="0" indent="0" algn="l">
              <a:buNone/>
              <a:defRPr sz="190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dirty="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anchor="ctr">
            <a:normAutofit/>
          </a:bodyPr>
          <a:lstStyle>
            <a:lvl1pPr marL="0" indent="0" algn="l">
              <a:buNone/>
              <a:defRPr sz="190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dirty="0"/>
              <a:t>Location, 00/00/2015</a:t>
            </a:r>
          </a:p>
        </p:txBody>
      </p:sp>
      <p:pic>
        <p:nvPicPr>
          <p:cNvPr id="11"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1184" y="5653134"/>
            <a:ext cx="4543387" cy="790111"/>
          </a:xfrm>
          <a:prstGeom prst="rect">
            <a:avLst/>
          </a:prstGeom>
        </p:spPr>
      </p:pic>
    </p:spTree>
    <p:extLst>
      <p:ext uri="{BB962C8B-B14F-4D97-AF65-F5344CB8AC3E}">
        <p14:creationId xmlns:p14="http://schemas.microsoft.com/office/powerpoint/2010/main" val="402332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4" name="Slide Number Placeholder 4"/>
          <p:cNvSpPr txBox="1">
            <a:spLocks/>
          </p:cNvSpPr>
          <p:nvPr userDrawn="1"/>
        </p:nvSpPr>
        <p:spPr>
          <a:xfrm>
            <a:off x="11184468" y="6284920"/>
            <a:ext cx="482600" cy="185737"/>
          </a:xfrm>
          <a:prstGeom prst="rect">
            <a:avLst/>
          </a:prstGeom>
        </p:spPr>
        <p:txBody>
          <a:bodyPr/>
          <a:lstStyle>
            <a:defPPr>
              <a:defRPr lang="fr-FR"/>
            </a:defPPr>
            <a:lvl1pPr algn="l" defTabSz="457200" rtl="0" fontAlgn="base">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1pPr>
            <a:lvl2pPr marL="228600" indent="228600" algn="l" defTabSz="457200" rtl="0" fontAlgn="base">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2pPr>
            <a:lvl3pPr marL="457200" indent="457200" algn="l" defTabSz="457200" rtl="0" fontAlgn="base">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3pPr>
            <a:lvl4pPr marL="685800" indent="685800" algn="l" defTabSz="457200" rtl="0" fontAlgn="base">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4pPr>
            <a:lvl5pPr marL="914400" indent="914400" algn="l" defTabSz="457200" rtl="0" fontAlgn="base">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5pPr>
            <a:lvl6pPr marL="2286000" algn="l" defTabSz="914400" rtl="0" eaLnBrk="1" latinLnBrk="0" hangingPunct="1">
              <a:defRPr sz="1200" kern="1200">
                <a:solidFill>
                  <a:srgbClr val="000000"/>
                </a:solidFill>
                <a:latin typeface="Helvetica" pitchFamily="34" charset="0"/>
                <a:ea typeface="+mn-ea"/>
                <a:cs typeface="Helvetica" pitchFamily="34" charset="0"/>
                <a:sym typeface="Helvetica" pitchFamily="34" charset="0"/>
              </a:defRPr>
            </a:lvl6pPr>
            <a:lvl7pPr marL="2743200" algn="l" defTabSz="914400" rtl="0" eaLnBrk="1" latinLnBrk="0" hangingPunct="1">
              <a:defRPr sz="1200" kern="1200">
                <a:solidFill>
                  <a:srgbClr val="000000"/>
                </a:solidFill>
                <a:latin typeface="Helvetica" pitchFamily="34" charset="0"/>
                <a:ea typeface="+mn-ea"/>
                <a:cs typeface="Helvetica" pitchFamily="34" charset="0"/>
                <a:sym typeface="Helvetica" pitchFamily="34" charset="0"/>
              </a:defRPr>
            </a:lvl7pPr>
            <a:lvl8pPr marL="3200400" algn="l" defTabSz="914400" rtl="0" eaLnBrk="1" latinLnBrk="0" hangingPunct="1">
              <a:defRPr sz="1200" kern="1200">
                <a:solidFill>
                  <a:srgbClr val="000000"/>
                </a:solidFill>
                <a:latin typeface="Helvetica" pitchFamily="34" charset="0"/>
                <a:ea typeface="+mn-ea"/>
                <a:cs typeface="Helvetica" pitchFamily="34" charset="0"/>
                <a:sym typeface="Helvetica" pitchFamily="34" charset="0"/>
              </a:defRPr>
            </a:lvl8pPr>
            <a:lvl9pPr marL="3657600" algn="l" defTabSz="914400" rtl="0" eaLnBrk="1" latinLnBrk="0" hangingPunct="1">
              <a:defRPr sz="1200" kern="1200">
                <a:solidFill>
                  <a:srgbClr val="000000"/>
                </a:solidFill>
                <a:latin typeface="Helvetica" pitchFamily="34" charset="0"/>
                <a:ea typeface="+mn-ea"/>
                <a:cs typeface="Helvetica" pitchFamily="34" charset="0"/>
                <a:sym typeface="Helvetica" pitchFamily="34" charset="0"/>
              </a:defRPr>
            </a:lvl9pPr>
          </a:lstStyle>
          <a:p>
            <a:pPr>
              <a:defRPr/>
            </a:pPr>
            <a:fld id="{515E9FE6-3591-421F-AA07-16962B796E1B}" type="slidenum">
              <a:rPr lang="en-GB" sz="800" smtClean="0"/>
              <a:pPr>
                <a:defRPr/>
              </a:pPr>
              <a:t>‹N°›</a:t>
            </a:fld>
            <a:endParaRPr lang="en-GB" sz="800" dirty="0"/>
          </a:p>
        </p:txBody>
      </p:sp>
    </p:spTree>
    <p:extLst>
      <p:ext uri="{BB962C8B-B14F-4D97-AF65-F5344CB8AC3E}">
        <p14:creationId xmlns:p14="http://schemas.microsoft.com/office/powerpoint/2010/main" val="819642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1" cy="1470025"/>
          </a:xfrm>
        </p:spPr>
        <p:txBody>
          <a:bodyPr/>
          <a:lstStyle/>
          <a:p>
            <a:r>
              <a:rPr lang="fr-FR"/>
              <a:t>Modifiez le style du titre</a:t>
            </a:r>
          </a:p>
        </p:txBody>
      </p:sp>
      <p:sp>
        <p:nvSpPr>
          <p:cNvPr id="3" name="Sous-titr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4503" indent="0" algn="ctr">
              <a:buNone/>
              <a:defRPr>
                <a:solidFill>
                  <a:schemeClr val="tx1">
                    <a:tint val="75000"/>
                  </a:schemeClr>
                </a:solidFill>
              </a:defRPr>
            </a:lvl2pPr>
            <a:lvl3pPr marL="909006" indent="0" algn="ctr">
              <a:buNone/>
              <a:defRPr>
                <a:solidFill>
                  <a:schemeClr val="tx1">
                    <a:tint val="75000"/>
                  </a:schemeClr>
                </a:solidFill>
              </a:defRPr>
            </a:lvl3pPr>
            <a:lvl4pPr marL="1363509" indent="0" algn="ctr">
              <a:buNone/>
              <a:defRPr>
                <a:solidFill>
                  <a:schemeClr val="tx1">
                    <a:tint val="75000"/>
                  </a:schemeClr>
                </a:solidFill>
              </a:defRPr>
            </a:lvl4pPr>
            <a:lvl5pPr marL="1818012" indent="0" algn="ctr">
              <a:buNone/>
              <a:defRPr>
                <a:solidFill>
                  <a:schemeClr val="tx1">
                    <a:tint val="75000"/>
                  </a:schemeClr>
                </a:solidFill>
              </a:defRPr>
            </a:lvl5pPr>
            <a:lvl6pPr marL="2272515" indent="0" algn="ctr">
              <a:buNone/>
              <a:defRPr>
                <a:solidFill>
                  <a:schemeClr val="tx1">
                    <a:tint val="75000"/>
                  </a:schemeClr>
                </a:solidFill>
              </a:defRPr>
            </a:lvl6pPr>
            <a:lvl7pPr marL="2727018" indent="0" algn="ctr">
              <a:buNone/>
              <a:defRPr>
                <a:solidFill>
                  <a:schemeClr val="tx1">
                    <a:tint val="75000"/>
                  </a:schemeClr>
                </a:solidFill>
              </a:defRPr>
            </a:lvl7pPr>
            <a:lvl8pPr marL="3181522" indent="0" algn="ctr">
              <a:buNone/>
              <a:defRPr>
                <a:solidFill>
                  <a:schemeClr val="tx1">
                    <a:tint val="75000"/>
                  </a:schemeClr>
                </a:solidFill>
              </a:defRPr>
            </a:lvl8pPr>
            <a:lvl9pPr marL="3636025" indent="0" algn="ctr">
              <a:buNone/>
              <a:defRPr>
                <a:solidFill>
                  <a:schemeClr val="tx1">
                    <a:tint val="75000"/>
                  </a:schemeClr>
                </a:solidFill>
              </a:defRPr>
            </a:lvl9pPr>
          </a:lstStyle>
          <a:p>
            <a:r>
              <a:rPr lang="fr-FR"/>
              <a:t>Modifiez le style des sous-titres du masque</a:t>
            </a:r>
          </a:p>
        </p:txBody>
      </p:sp>
      <p:sp>
        <p:nvSpPr>
          <p:cNvPr id="6" name="Espace réservé du numéro de diapositive 5"/>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427110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1776469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3" y="4406901"/>
            <a:ext cx="10363201" cy="1362075"/>
          </a:xfrm>
        </p:spPr>
        <p:txBody>
          <a:bodyPr anchor="t"/>
          <a:lstStyle>
            <a:lvl1pPr algn="l">
              <a:defRPr sz="3976" b="1" cap="all"/>
            </a:lvl1pPr>
          </a:lstStyle>
          <a:p>
            <a:r>
              <a:rPr lang="fr-FR"/>
              <a:t>Modifiez le style du titre</a:t>
            </a:r>
          </a:p>
        </p:txBody>
      </p:sp>
      <p:sp>
        <p:nvSpPr>
          <p:cNvPr id="3" name="Espace réservé du texte 2"/>
          <p:cNvSpPr>
            <a:spLocks noGrp="1"/>
          </p:cNvSpPr>
          <p:nvPr>
            <p:ph type="body" idx="1"/>
          </p:nvPr>
        </p:nvSpPr>
        <p:spPr>
          <a:xfrm>
            <a:off x="963083" y="2906714"/>
            <a:ext cx="10363201" cy="1500187"/>
          </a:xfrm>
        </p:spPr>
        <p:txBody>
          <a:bodyPr anchor="b"/>
          <a:lstStyle>
            <a:lvl1pPr marL="0" indent="0">
              <a:buNone/>
              <a:defRPr sz="1989">
                <a:solidFill>
                  <a:schemeClr val="tx1">
                    <a:tint val="75000"/>
                  </a:schemeClr>
                </a:solidFill>
              </a:defRPr>
            </a:lvl1pPr>
            <a:lvl2pPr marL="454503" indent="0">
              <a:buNone/>
              <a:defRPr sz="1790">
                <a:solidFill>
                  <a:schemeClr val="tx1">
                    <a:tint val="75000"/>
                  </a:schemeClr>
                </a:solidFill>
              </a:defRPr>
            </a:lvl2pPr>
            <a:lvl3pPr marL="909006" indent="0">
              <a:buNone/>
              <a:defRPr sz="1591">
                <a:solidFill>
                  <a:schemeClr val="tx1">
                    <a:tint val="75000"/>
                  </a:schemeClr>
                </a:solidFill>
              </a:defRPr>
            </a:lvl3pPr>
            <a:lvl4pPr marL="1363509" indent="0">
              <a:buNone/>
              <a:defRPr sz="1392">
                <a:solidFill>
                  <a:schemeClr val="tx1">
                    <a:tint val="75000"/>
                  </a:schemeClr>
                </a:solidFill>
              </a:defRPr>
            </a:lvl4pPr>
            <a:lvl5pPr marL="1818012" indent="0">
              <a:buNone/>
              <a:defRPr sz="1392">
                <a:solidFill>
                  <a:schemeClr val="tx1">
                    <a:tint val="75000"/>
                  </a:schemeClr>
                </a:solidFill>
              </a:defRPr>
            </a:lvl5pPr>
            <a:lvl6pPr marL="2272515" indent="0">
              <a:buNone/>
              <a:defRPr sz="1392">
                <a:solidFill>
                  <a:schemeClr val="tx1">
                    <a:tint val="75000"/>
                  </a:schemeClr>
                </a:solidFill>
              </a:defRPr>
            </a:lvl6pPr>
            <a:lvl7pPr marL="2727018" indent="0">
              <a:buNone/>
              <a:defRPr sz="1392">
                <a:solidFill>
                  <a:schemeClr val="tx1">
                    <a:tint val="75000"/>
                  </a:schemeClr>
                </a:solidFill>
              </a:defRPr>
            </a:lvl7pPr>
            <a:lvl8pPr marL="3181522" indent="0">
              <a:buNone/>
              <a:defRPr sz="1392">
                <a:solidFill>
                  <a:schemeClr val="tx1">
                    <a:tint val="75000"/>
                  </a:schemeClr>
                </a:solidFill>
              </a:defRPr>
            </a:lvl8pPr>
            <a:lvl9pPr marL="3636025" indent="0">
              <a:buNone/>
              <a:defRPr sz="1392">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3141574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2"/>
            <a:ext cx="5384800" cy="4525963"/>
          </a:xfrm>
        </p:spPr>
        <p:txBody>
          <a:bodyPr/>
          <a:lstStyle>
            <a:lvl1pPr>
              <a:defRPr sz="2783"/>
            </a:lvl1pPr>
            <a:lvl2pPr>
              <a:defRPr sz="2386"/>
            </a:lvl2pPr>
            <a:lvl3pPr>
              <a:defRPr sz="1989"/>
            </a:lvl3pPr>
            <a:lvl4pPr>
              <a:defRPr sz="1790"/>
            </a:lvl4pPr>
            <a:lvl5pPr>
              <a:defRPr sz="1790"/>
            </a:lvl5pPr>
            <a:lvl6pPr>
              <a:defRPr sz="1790"/>
            </a:lvl6pPr>
            <a:lvl7pPr>
              <a:defRPr sz="1790"/>
            </a:lvl7pPr>
            <a:lvl8pPr>
              <a:defRPr sz="1790"/>
            </a:lvl8pPr>
            <a:lvl9pPr>
              <a:defRPr sz="179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2"/>
            <a:ext cx="5384800" cy="4525963"/>
          </a:xfrm>
        </p:spPr>
        <p:txBody>
          <a:bodyPr/>
          <a:lstStyle>
            <a:lvl1pPr>
              <a:defRPr sz="2783"/>
            </a:lvl1pPr>
            <a:lvl2pPr>
              <a:defRPr sz="2386"/>
            </a:lvl2pPr>
            <a:lvl3pPr>
              <a:defRPr sz="1989"/>
            </a:lvl3pPr>
            <a:lvl4pPr>
              <a:defRPr sz="1790"/>
            </a:lvl4pPr>
            <a:lvl5pPr>
              <a:defRPr sz="1790"/>
            </a:lvl5pPr>
            <a:lvl6pPr>
              <a:defRPr sz="1790"/>
            </a:lvl6pPr>
            <a:lvl7pPr>
              <a:defRPr sz="1790"/>
            </a:lvl7pPr>
            <a:lvl8pPr>
              <a:defRPr sz="1790"/>
            </a:lvl8pPr>
            <a:lvl9pPr>
              <a:defRPr sz="179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1891824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386" b="1"/>
            </a:lvl1pPr>
            <a:lvl2pPr marL="454503" indent="0">
              <a:buNone/>
              <a:defRPr sz="1989" b="1"/>
            </a:lvl2pPr>
            <a:lvl3pPr marL="909006" indent="0">
              <a:buNone/>
              <a:defRPr sz="1790" b="1"/>
            </a:lvl3pPr>
            <a:lvl4pPr marL="1363509" indent="0">
              <a:buNone/>
              <a:defRPr sz="1591" b="1"/>
            </a:lvl4pPr>
            <a:lvl5pPr marL="1818012" indent="0">
              <a:buNone/>
              <a:defRPr sz="1591" b="1"/>
            </a:lvl5pPr>
            <a:lvl6pPr marL="2272515" indent="0">
              <a:buNone/>
              <a:defRPr sz="1591" b="1"/>
            </a:lvl6pPr>
            <a:lvl7pPr marL="2727018" indent="0">
              <a:buNone/>
              <a:defRPr sz="1591" b="1"/>
            </a:lvl7pPr>
            <a:lvl8pPr marL="3181522" indent="0">
              <a:buNone/>
              <a:defRPr sz="1591" b="1"/>
            </a:lvl8pPr>
            <a:lvl9pPr marL="3636025" indent="0">
              <a:buNone/>
              <a:defRPr sz="1591" b="1"/>
            </a:lvl9pPr>
          </a:lstStyle>
          <a:p>
            <a:pPr lvl="0"/>
            <a:r>
              <a:rPr lang="fr-FR"/>
              <a:t>Modifiez les styles du texte du masque</a:t>
            </a:r>
          </a:p>
        </p:txBody>
      </p:sp>
      <p:sp>
        <p:nvSpPr>
          <p:cNvPr id="4" name="Espace réservé du contenu 3"/>
          <p:cNvSpPr>
            <a:spLocks noGrp="1"/>
          </p:cNvSpPr>
          <p:nvPr>
            <p:ph sz="half" idx="2"/>
          </p:nvPr>
        </p:nvSpPr>
        <p:spPr>
          <a:xfrm>
            <a:off x="609600" y="2174876"/>
            <a:ext cx="5386917" cy="3951288"/>
          </a:xfrm>
        </p:spPr>
        <p:txBody>
          <a:bodyPr/>
          <a:lstStyle>
            <a:lvl1pPr>
              <a:defRPr sz="2386"/>
            </a:lvl1pPr>
            <a:lvl2pPr>
              <a:defRPr sz="1989"/>
            </a:lvl2pPr>
            <a:lvl3pPr>
              <a:defRPr sz="1790"/>
            </a:lvl3pPr>
            <a:lvl4pPr>
              <a:defRPr sz="1591"/>
            </a:lvl4pPr>
            <a:lvl5pPr>
              <a:defRPr sz="1591"/>
            </a:lvl5pPr>
            <a:lvl6pPr>
              <a:defRPr sz="1591"/>
            </a:lvl6pPr>
            <a:lvl7pPr>
              <a:defRPr sz="1591"/>
            </a:lvl7pPr>
            <a:lvl8pPr>
              <a:defRPr sz="1591"/>
            </a:lvl8pPr>
            <a:lvl9pPr>
              <a:defRPr sz="159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386" b="1"/>
            </a:lvl1pPr>
            <a:lvl2pPr marL="454503" indent="0">
              <a:buNone/>
              <a:defRPr sz="1989" b="1"/>
            </a:lvl2pPr>
            <a:lvl3pPr marL="909006" indent="0">
              <a:buNone/>
              <a:defRPr sz="1790" b="1"/>
            </a:lvl3pPr>
            <a:lvl4pPr marL="1363509" indent="0">
              <a:buNone/>
              <a:defRPr sz="1591" b="1"/>
            </a:lvl4pPr>
            <a:lvl5pPr marL="1818012" indent="0">
              <a:buNone/>
              <a:defRPr sz="1591" b="1"/>
            </a:lvl5pPr>
            <a:lvl6pPr marL="2272515" indent="0">
              <a:buNone/>
              <a:defRPr sz="1591" b="1"/>
            </a:lvl6pPr>
            <a:lvl7pPr marL="2727018" indent="0">
              <a:buNone/>
              <a:defRPr sz="1591" b="1"/>
            </a:lvl7pPr>
            <a:lvl8pPr marL="3181522" indent="0">
              <a:buNone/>
              <a:defRPr sz="1591" b="1"/>
            </a:lvl8pPr>
            <a:lvl9pPr marL="3636025" indent="0">
              <a:buNone/>
              <a:defRPr sz="1591" b="1"/>
            </a:lvl9pPr>
          </a:lstStyle>
          <a:p>
            <a:pPr lvl="0"/>
            <a:r>
              <a:rPr lang="fr-FR"/>
              <a:t>Modifiez les styles du texte du masque</a:t>
            </a:r>
          </a:p>
        </p:txBody>
      </p:sp>
      <p:sp>
        <p:nvSpPr>
          <p:cNvPr id="6" name="Espace réservé du contenu 5"/>
          <p:cNvSpPr>
            <a:spLocks noGrp="1"/>
          </p:cNvSpPr>
          <p:nvPr>
            <p:ph sz="quarter" idx="4"/>
          </p:nvPr>
        </p:nvSpPr>
        <p:spPr>
          <a:xfrm>
            <a:off x="6193369" y="2174876"/>
            <a:ext cx="5389033" cy="3951288"/>
          </a:xfrm>
        </p:spPr>
        <p:txBody>
          <a:bodyPr/>
          <a:lstStyle>
            <a:lvl1pPr>
              <a:defRPr sz="2386"/>
            </a:lvl1pPr>
            <a:lvl2pPr>
              <a:defRPr sz="1989"/>
            </a:lvl2pPr>
            <a:lvl3pPr>
              <a:defRPr sz="1790"/>
            </a:lvl3pPr>
            <a:lvl4pPr>
              <a:defRPr sz="1591"/>
            </a:lvl4pPr>
            <a:lvl5pPr>
              <a:defRPr sz="1591"/>
            </a:lvl5pPr>
            <a:lvl6pPr>
              <a:defRPr sz="1591"/>
            </a:lvl6pPr>
            <a:lvl7pPr>
              <a:defRPr sz="1591"/>
            </a:lvl7pPr>
            <a:lvl8pPr>
              <a:defRPr sz="1591"/>
            </a:lvl8pPr>
            <a:lvl9pPr>
              <a:defRPr sz="159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133469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660410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375780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1989" b="1"/>
            </a:lvl1pPr>
          </a:lstStyle>
          <a:p>
            <a:r>
              <a:rPr lang="fr-FR"/>
              <a:t>Modifiez le style du titre</a:t>
            </a:r>
          </a:p>
        </p:txBody>
      </p:sp>
      <p:sp>
        <p:nvSpPr>
          <p:cNvPr id="3" name="Espace réservé du contenu 2"/>
          <p:cNvSpPr>
            <a:spLocks noGrp="1"/>
          </p:cNvSpPr>
          <p:nvPr>
            <p:ph idx="1"/>
          </p:nvPr>
        </p:nvSpPr>
        <p:spPr>
          <a:xfrm>
            <a:off x="4766734" y="273052"/>
            <a:ext cx="6815667" cy="5853113"/>
          </a:xfrm>
        </p:spPr>
        <p:txBody>
          <a:bodyPr/>
          <a:lstStyle>
            <a:lvl1pPr>
              <a:defRPr sz="3181"/>
            </a:lvl1pPr>
            <a:lvl2pPr>
              <a:defRPr sz="2783"/>
            </a:lvl2pPr>
            <a:lvl3pPr>
              <a:defRPr sz="2386"/>
            </a:lvl3pPr>
            <a:lvl4pPr>
              <a:defRPr sz="1989"/>
            </a:lvl4pPr>
            <a:lvl5pPr>
              <a:defRPr sz="1989"/>
            </a:lvl5pPr>
            <a:lvl6pPr>
              <a:defRPr sz="1989"/>
            </a:lvl6pPr>
            <a:lvl7pPr>
              <a:defRPr sz="1989"/>
            </a:lvl7pPr>
            <a:lvl8pPr>
              <a:defRPr sz="1989"/>
            </a:lvl8pPr>
            <a:lvl9pPr>
              <a:defRPr sz="1989"/>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2"/>
            <a:ext cx="4011084" cy="4691063"/>
          </a:xfrm>
        </p:spPr>
        <p:txBody>
          <a:bodyPr/>
          <a:lstStyle>
            <a:lvl1pPr marL="0" indent="0">
              <a:buNone/>
              <a:defRPr sz="1392"/>
            </a:lvl1pPr>
            <a:lvl2pPr marL="454503" indent="0">
              <a:buNone/>
              <a:defRPr sz="1193"/>
            </a:lvl2pPr>
            <a:lvl3pPr marL="909006" indent="0">
              <a:buNone/>
              <a:defRPr sz="994"/>
            </a:lvl3pPr>
            <a:lvl4pPr marL="1363509" indent="0">
              <a:buNone/>
              <a:defRPr sz="895"/>
            </a:lvl4pPr>
            <a:lvl5pPr marL="1818012" indent="0">
              <a:buNone/>
              <a:defRPr sz="895"/>
            </a:lvl5pPr>
            <a:lvl6pPr marL="2272515" indent="0">
              <a:buNone/>
              <a:defRPr sz="895"/>
            </a:lvl6pPr>
            <a:lvl7pPr marL="2727018" indent="0">
              <a:buNone/>
              <a:defRPr sz="895"/>
            </a:lvl7pPr>
            <a:lvl8pPr marL="3181522" indent="0">
              <a:buNone/>
              <a:defRPr sz="895"/>
            </a:lvl8pPr>
            <a:lvl9pPr marL="3636025" indent="0">
              <a:buNone/>
              <a:defRPr sz="895"/>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349553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8"/>
          </a:xfrm>
        </p:spPr>
        <p:txBody>
          <a:bodyPr anchor="b"/>
          <a:lstStyle>
            <a:lvl1pPr algn="l">
              <a:defRPr sz="1989" b="1"/>
            </a:lvl1pPr>
          </a:lstStyle>
          <a:p>
            <a:r>
              <a:rPr lang="fr-FR"/>
              <a:t>Modifiez le style du titre</a:t>
            </a:r>
          </a:p>
        </p:txBody>
      </p:sp>
      <p:sp>
        <p:nvSpPr>
          <p:cNvPr id="3" name="Espace réservé pour une image  2"/>
          <p:cNvSpPr>
            <a:spLocks noGrp="1"/>
          </p:cNvSpPr>
          <p:nvPr>
            <p:ph type="pic" idx="1"/>
          </p:nvPr>
        </p:nvSpPr>
        <p:spPr>
          <a:xfrm>
            <a:off x="2389717" y="612776"/>
            <a:ext cx="7315200" cy="4114800"/>
          </a:xfrm>
        </p:spPr>
        <p:txBody>
          <a:bodyPr/>
          <a:lstStyle>
            <a:lvl1pPr marL="0" indent="0">
              <a:buNone/>
              <a:defRPr sz="3181"/>
            </a:lvl1pPr>
            <a:lvl2pPr marL="454503" indent="0">
              <a:buNone/>
              <a:defRPr sz="2783"/>
            </a:lvl2pPr>
            <a:lvl3pPr marL="909006" indent="0">
              <a:buNone/>
              <a:defRPr sz="2386"/>
            </a:lvl3pPr>
            <a:lvl4pPr marL="1363509" indent="0">
              <a:buNone/>
              <a:defRPr sz="1989"/>
            </a:lvl4pPr>
            <a:lvl5pPr marL="1818012" indent="0">
              <a:buNone/>
              <a:defRPr sz="1989"/>
            </a:lvl5pPr>
            <a:lvl6pPr marL="2272515" indent="0">
              <a:buNone/>
              <a:defRPr sz="1989"/>
            </a:lvl6pPr>
            <a:lvl7pPr marL="2727018" indent="0">
              <a:buNone/>
              <a:defRPr sz="1989"/>
            </a:lvl7pPr>
            <a:lvl8pPr marL="3181522" indent="0">
              <a:buNone/>
              <a:defRPr sz="1989"/>
            </a:lvl8pPr>
            <a:lvl9pPr marL="3636025" indent="0">
              <a:buNone/>
              <a:defRPr sz="1989"/>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392"/>
            </a:lvl1pPr>
            <a:lvl2pPr marL="454503" indent="0">
              <a:buNone/>
              <a:defRPr sz="1193"/>
            </a:lvl2pPr>
            <a:lvl3pPr marL="909006" indent="0">
              <a:buNone/>
              <a:defRPr sz="994"/>
            </a:lvl3pPr>
            <a:lvl4pPr marL="1363509" indent="0">
              <a:buNone/>
              <a:defRPr sz="895"/>
            </a:lvl4pPr>
            <a:lvl5pPr marL="1818012" indent="0">
              <a:buNone/>
              <a:defRPr sz="895"/>
            </a:lvl5pPr>
            <a:lvl6pPr marL="2272515" indent="0">
              <a:buNone/>
              <a:defRPr sz="895"/>
            </a:lvl6pPr>
            <a:lvl7pPr marL="2727018" indent="0">
              <a:buNone/>
              <a:defRPr sz="895"/>
            </a:lvl7pPr>
            <a:lvl8pPr marL="3181522" indent="0">
              <a:buNone/>
              <a:defRPr sz="895"/>
            </a:lvl8pPr>
            <a:lvl9pPr marL="3636025" indent="0">
              <a:buNone/>
              <a:defRPr sz="895"/>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403225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LIGHT">
    <p:spTree>
      <p:nvGrpSpPr>
        <p:cNvPr id="1" name=""/>
        <p:cNvGrpSpPr/>
        <p:nvPr/>
      </p:nvGrpSpPr>
      <p:grpSpPr>
        <a:xfrm>
          <a:off x="0" y="0"/>
          <a:ext cx="0" cy="0"/>
          <a:chOff x="0" y="0"/>
          <a:chExt cx="0" cy="0"/>
        </a:xfrm>
      </p:grpSpPr>
      <p:pic>
        <p:nvPicPr>
          <p:cNvPr id="11" name="Picture 2" descr="C:\Users\ChristineB\Seenk-D\BNPP\2015-05\fond.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985" y="2"/>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5082369"/>
            <a:ext cx="12196984"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endParaRPr lang="fr-FR" sz="1900" dirty="0">
              <a:solidFill>
                <a:srgbClr val="000000"/>
              </a:solidFill>
            </a:endParaRPr>
          </a:p>
        </p:txBody>
      </p:sp>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endParaRPr lang="fr-FR" sz="1300" dirty="0">
              <a:solidFill>
                <a:srgbClr val="43B02A"/>
              </a:solidFill>
            </a:endParaRPr>
          </a:p>
        </p:txBody>
      </p:sp>
      <p:sp>
        <p:nvSpPr>
          <p:cNvPr id="15" name="Titre 1"/>
          <p:cNvSpPr>
            <a:spLocks noGrp="1"/>
          </p:cNvSpPr>
          <p:nvPr>
            <p:ph type="ctrTitle" hasCustomPrompt="1"/>
          </p:nvPr>
        </p:nvSpPr>
        <p:spPr>
          <a:xfrm>
            <a:off x="520271" y="478827"/>
            <a:ext cx="7104790" cy="1334676"/>
          </a:xfrm>
        </p:spPr>
        <p:txBody>
          <a:bodyPr anchor="t">
            <a:noAutofit/>
          </a:bodyPr>
          <a:lstStyle>
            <a:lvl1pPr algn="l">
              <a:lnSpc>
                <a:spcPct val="85000"/>
              </a:lnSpc>
              <a:defRPr sz="4799" b="1" cap="all" baseline="0">
                <a:solidFill>
                  <a:schemeClr val="tx1"/>
                </a:solidFill>
              </a:defRPr>
            </a:lvl1pPr>
          </a:lstStyle>
          <a:p>
            <a:r>
              <a:rPr lang="en-GB" noProof="0" dirty="0"/>
              <a:t>presentation title </a:t>
            </a:r>
            <a:br>
              <a:rPr lang="en-GB" noProof="0" dirty="0"/>
            </a:br>
            <a:r>
              <a:rPr lang="en-GB" noProof="0" dirty="0"/>
              <a:t>on multi-lines</a:t>
            </a:r>
          </a:p>
        </p:txBody>
      </p:sp>
      <p:sp>
        <p:nvSpPr>
          <p:cNvPr id="16" name="Sous-titre 2"/>
          <p:cNvSpPr>
            <a:spLocks noGrp="1"/>
          </p:cNvSpPr>
          <p:nvPr>
            <p:ph type="subTitle" idx="1" hasCustomPrompt="1"/>
          </p:nvPr>
        </p:nvSpPr>
        <p:spPr>
          <a:xfrm>
            <a:off x="520271" y="1800377"/>
            <a:ext cx="7104000" cy="432000"/>
          </a:xfrm>
          <a:prstGeom prst="rect">
            <a:avLst/>
          </a:prstGeom>
        </p:spPr>
        <p:txBody>
          <a:bodyPr anchor="ctr">
            <a:normAutofit/>
          </a:bodyPr>
          <a:lstStyle>
            <a:lvl1pPr marL="0" indent="0" algn="l">
              <a:buNone/>
              <a:defRPr sz="3299" cap="all" baseline="0">
                <a:solidFill>
                  <a:schemeClr val="tx1"/>
                </a:solidFill>
                <a:latin typeface="+mj-lt"/>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dirty="0"/>
              <a:t>subtitle</a:t>
            </a:r>
          </a:p>
        </p:txBody>
      </p:sp>
      <p:pic>
        <p:nvPicPr>
          <p:cNvPr id="18" name="Picture 4" descr="C:\Users\ChristineB\Seenk-D\BNPP\2015-02\PPT_43-06.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Espace réservé du texte 2"/>
          <p:cNvSpPr>
            <a:spLocks noGrp="1"/>
          </p:cNvSpPr>
          <p:nvPr>
            <p:ph type="body" idx="13" hasCustomPrompt="1"/>
          </p:nvPr>
        </p:nvSpPr>
        <p:spPr>
          <a:xfrm>
            <a:off x="1641409" y="4871760"/>
            <a:ext cx="4224000" cy="216000"/>
          </a:xfrm>
          <a:prstGeom prst="rect">
            <a:avLst/>
          </a:prstGeom>
        </p:spPr>
        <p:txBody>
          <a:bodyPr anchor="ctr">
            <a:normAutofit/>
          </a:bodyPr>
          <a:lstStyle>
            <a:lvl1pPr marL="0" indent="0" algn="l">
              <a:buNone/>
              <a:defRPr sz="190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dirty="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anchor="ctr">
            <a:normAutofit/>
          </a:bodyPr>
          <a:lstStyle>
            <a:lvl1pPr marL="0" indent="0" algn="l">
              <a:buNone/>
              <a:defRPr sz="190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dirty="0"/>
              <a:t>Location, 00/00/2015</a:t>
            </a:r>
          </a:p>
        </p:txBody>
      </p:sp>
      <p:pic>
        <p:nvPicPr>
          <p:cNvPr id="12"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1184" y="5653134"/>
            <a:ext cx="4543387" cy="790111"/>
          </a:xfrm>
          <a:prstGeom prst="rect">
            <a:avLst/>
          </a:prstGeom>
        </p:spPr>
      </p:pic>
    </p:spTree>
    <p:extLst>
      <p:ext uri="{BB962C8B-B14F-4D97-AF65-F5344CB8AC3E}">
        <p14:creationId xmlns:p14="http://schemas.microsoft.com/office/powerpoint/2010/main" val="3884696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1045915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C5157351-F4A4-4D95-BEC3-D186749BE23F}" type="slidenum">
              <a:rPr lang="fr-FR" smtClean="0"/>
              <a:t>‹N°›</a:t>
            </a:fld>
            <a:endParaRPr lang="fr-FR"/>
          </a:p>
        </p:txBody>
      </p:sp>
    </p:spTree>
    <p:extLst>
      <p:ext uri="{BB962C8B-B14F-4D97-AF65-F5344CB8AC3E}">
        <p14:creationId xmlns:p14="http://schemas.microsoft.com/office/powerpoint/2010/main" val="278970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Rectangle 8"/>
          <p:cNvSpPr/>
          <p:nvPr userDrawn="1"/>
        </p:nvSpPr>
        <p:spPr>
          <a:xfrm>
            <a:off x="464949" y="332656"/>
            <a:ext cx="6207116" cy="410445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234052" defTabSz="1214537">
              <a:lnSpc>
                <a:spcPct val="120000"/>
              </a:lnSpc>
            </a:pPr>
            <a:r>
              <a:rPr lang="en-GB" sz="1600" b="1" u="sng" dirty="0">
                <a:solidFill>
                  <a:srgbClr val="000000"/>
                </a:solidFill>
              </a:rPr>
              <a:t>HOW TO INSERT A PICTURE ON A SLIDE WITH SEVERAL SHAPES?</a:t>
            </a:r>
          </a:p>
          <a:p>
            <a:pPr marL="234052" defTabSz="1214537">
              <a:lnSpc>
                <a:spcPct val="120000"/>
              </a:lnSpc>
            </a:pPr>
            <a:endParaRPr lang="en-GB" sz="1600" u="sng" dirty="0">
              <a:solidFill>
                <a:srgbClr val="000000"/>
              </a:solidFill>
            </a:endParaRPr>
          </a:p>
          <a:p>
            <a:pPr marL="478646" indent="-244594" defTabSz="1214537">
              <a:lnSpc>
                <a:spcPct val="120000"/>
              </a:lnSpc>
              <a:buFont typeface="Courier New" panose="02070309020205020404" pitchFamily="49" charset="0"/>
              <a:buChar char="o"/>
              <a:tabLst>
                <a:tab pos="2140201" algn="l"/>
              </a:tabLst>
            </a:pPr>
            <a:r>
              <a:rPr lang="en-GB" sz="1600" dirty="0">
                <a:solidFill>
                  <a:srgbClr val="000000"/>
                </a:solidFill>
              </a:rPr>
              <a:t>View </a:t>
            </a:r>
            <a:r>
              <a:rPr lang="en-GB" sz="1600" dirty="0">
                <a:solidFill>
                  <a:srgbClr val="000000"/>
                </a:solidFill>
                <a:sym typeface="Wingdings 3"/>
              </a:rPr>
              <a:t> Slide Master</a:t>
            </a:r>
          </a:p>
          <a:p>
            <a:pPr marL="478646" indent="-244594" defTabSz="1214537">
              <a:lnSpc>
                <a:spcPct val="120000"/>
              </a:lnSpc>
              <a:buFont typeface="Courier New" panose="02070309020205020404" pitchFamily="49" charset="0"/>
              <a:buChar char="o"/>
              <a:tabLst>
                <a:tab pos="2140201" algn="l"/>
              </a:tabLst>
            </a:pPr>
            <a:r>
              <a:rPr lang="en-GB" sz="1600" dirty="0">
                <a:solidFill>
                  <a:srgbClr val="000000"/>
                </a:solidFill>
                <a:sym typeface="Wingdings 3"/>
              </a:rPr>
              <a:t>Choose slide Title with picture</a:t>
            </a:r>
          </a:p>
          <a:p>
            <a:pPr marL="478646" indent="-244594" defTabSz="1214537">
              <a:lnSpc>
                <a:spcPct val="120000"/>
              </a:lnSpc>
              <a:buFont typeface="Courier New" panose="02070309020205020404" pitchFamily="49" charset="0"/>
              <a:buChar char="o"/>
              <a:tabLst>
                <a:tab pos="2140201" algn="l"/>
              </a:tabLst>
            </a:pPr>
            <a:r>
              <a:rPr lang="en-GB" sz="1600" dirty="0">
                <a:solidFill>
                  <a:srgbClr val="000000"/>
                </a:solidFill>
                <a:sym typeface="Wingdings 3"/>
              </a:rPr>
              <a:t>Insert your picture</a:t>
            </a:r>
          </a:p>
          <a:p>
            <a:pPr marL="478646" indent="-244594" defTabSz="1214537">
              <a:lnSpc>
                <a:spcPct val="120000"/>
              </a:lnSpc>
              <a:buFont typeface="Courier New" panose="02070309020205020404" pitchFamily="49" charset="0"/>
              <a:buChar char="o"/>
              <a:tabLst>
                <a:tab pos="2140201" algn="l"/>
              </a:tabLst>
            </a:pPr>
            <a:r>
              <a:rPr lang="en-GB" sz="1600" dirty="0">
                <a:solidFill>
                  <a:srgbClr val="000000"/>
                </a:solidFill>
                <a:sym typeface="Wingdings 3"/>
              </a:rPr>
              <a:t>Right click on picture, choose Send Backward</a:t>
            </a:r>
          </a:p>
          <a:p>
            <a:pPr marL="478646" indent="-244594" defTabSz="1214537">
              <a:lnSpc>
                <a:spcPct val="120000"/>
              </a:lnSpc>
              <a:buFont typeface="Courier New" panose="02070309020205020404" pitchFamily="49" charset="0"/>
              <a:buChar char="o"/>
              <a:tabLst>
                <a:tab pos="2140201" algn="l"/>
              </a:tabLst>
              <a:defRPr/>
            </a:pPr>
            <a:r>
              <a:rPr lang="en-GB" sz="1600" dirty="0">
                <a:solidFill>
                  <a:srgbClr val="000000"/>
                </a:solidFill>
                <a:sym typeface="Wingdings 3"/>
              </a:rPr>
              <a:t>Delete the slide with text</a:t>
            </a:r>
            <a:br>
              <a:rPr lang="en-GB" sz="1600" dirty="0">
                <a:solidFill>
                  <a:srgbClr val="000000"/>
                </a:solidFill>
                <a:sym typeface="Wingdings 3"/>
              </a:rPr>
            </a:br>
            <a:r>
              <a:rPr lang="en-GB" sz="1600" dirty="0">
                <a:solidFill>
                  <a:srgbClr val="000000"/>
                </a:solidFill>
                <a:sym typeface="Wingdings 3"/>
              </a:rPr>
              <a:t>(just to show right place and size for the picture)</a:t>
            </a:r>
          </a:p>
          <a:p>
            <a:pPr marL="234052" defTabSz="1214537">
              <a:lnSpc>
                <a:spcPct val="120000"/>
              </a:lnSpc>
              <a:buFont typeface="Courier New" panose="02070309020205020404" pitchFamily="49" charset="0"/>
              <a:buNone/>
            </a:pPr>
            <a:endParaRPr lang="en-GB" sz="1600" dirty="0">
              <a:solidFill>
                <a:srgbClr val="000000"/>
              </a:solidFill>
              <a:sym typeface="Wingdings 3"/>
            </a:endParaRPr>
          </a:p>
          <a:p>
            <a:pPr marL="234052" defTabSz="1214537">
              <a:lnSpc>
                <a:spcPct val="120000"/>
              </a:lnSpc>
              <a:buFont typeface="Courier New" panose="02070309020205020404" pitchFamily="49" charset="0"/>
              <a:buNone/>
            </a:pPr>
            <a:r>
              <a:rPr lang="en-GB" sz="1600" dirty="0">
                <a:solidFill>
                  <a:srgbClr val="000000"/>
                </a:solidFill>
                <a:sym typeface="Wingdings 3"/>
              </a:rPr>
              <a:t>To create many same slides with different pictures: </a:t>
            </a:r>
          </a:p>
          <a:p>
            <a:pPr marL="234052" defTabSz="1214537">
              <a:lnSpc>
                <a:spcPct val="120000"/>
              </a:lnSpc>
              <a:buFont typeface="Courier New" panose="02070309020205020404" pitchFamily="49" charset="0"/>
              <a:buNone/>
            </a:pPr>
            <a:r>
              <a:rPr lang="en-GB" sz="1600" dirty="0">
                <a:solidFill>
                  <a:srgbClr val="000000"/>
                </a:solidFill>
                <a:sym typeface="Wingdings 3"/>
              </a:rPr>
              <a:t>copy/paste this slide and change the picture</a:t>
            </a:r>
          </a:p>
          <a:p>
            <a:pPr marL="234052" defTabSz="1214537">
              <a:lnSpc>
                <a:spcPct val="120000"/>
              </a:lnSpc>
              <a:buFont typeface="Courier New" panose="02070309020205020404" pitchFamily="49" charset="0"/>
              <a:buNone/>
            </a:pPr>
            <a:endParaRPr lang="en-GB" sz="1600" dirty="0">
              <a:solidFill>
                <a:srgbClr val="000000"/>
              </a:solidFill>
              <a:sym typeface="Wingdings 3"/>
            </a:endParaRPr>
          </a:p>
          <a:p>
            <a:pPr marL="234052" defTabSz="1214537">
              <a:lnSpc>
                <a:spcPct val="120000"/>
              </a:lnSpc>
              <a:buFont typeface="Courier New" panose="02070309020205020404" pitchFamily="49" charset="0"/>
              <a:buNone/>
            </a:pPr>
            <a:r>
              <a:rPr lang="en-GB" sz="1600" dirty="0">
                <a:solidFill>
                  <a:srgbClr val="000000"/>
                </a:solidFill>
                <a:sym typeface="Wingdings 3"/>
              </a:rPr>
              <a:t>ATTENTION : do not insert the picture with Format Background</a:t>
            </a:r>
            <a:endParaRPr lang="en-GB" sz="1600" dirty="0">
              <a:solidFill>
                <a:srgbClr val="000000"/>
              </a:solidFill>
            </a:endParaRPr>
          </a:p>
        </p:txBody>
      </p:sp>
      <p:pic>
        <p:nvPicPr>
          <p:cNvPr id="9220" name="Picture 4" descr="http://www.google.fr/url?source=imglanding&amp;ct=img&amp;q=http://www.mydigitallife.info/wp-content/uploads/2010/06/ppt-master-slide.jpg&amp;sa=X&amp;ei=qWJoVcaVKMzeUbS3gIgE&amp;ved=0CAkQ8wc4Ig&amp;usg=AFQjCNFRVOwtBibdUtmdbmupjDYh2rvQk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08236" y="332656"/>
            <a:ext cx="3489060" cy="71298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userDrawn="1"/>
        </p:nvGrpSpPr>
        <p:grpSpPr>
          <a:xfrm>
            <a:off x="6864087" y="1895933"/>
            <a:ext cx="4833209" cy="4142779"/>
            <a:chOff x="4633595" y="1895912"/>
            <a:chExt cx="4402901" cy="3846138"/>
          </a:xfrm>
        </p:grpSpPr>
        <p:pic>
          <p:nvPicPr>
            <p:cNvPr id="9224" name="Picture 8"/>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633597" y="1895912"/>
              <a:ext cx="4402899" cy="308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633595" y="2675364"/>
              <a:ext cx="4402901" cy="306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26" name="Picture 10" descr="C:\Users\ChristineB\Desktop\Sans titre 6.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107180" y="3461401"/>
            <a:ext cx="2988397" cy="222736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www.google.fr/url?source=imglanding&amp;ct=img&amp;q=http://www.dvd-ppt-slideshow.com/blog/wp-content/uploads/2012/08/texture-powerpoint-theme-2.png&amp;sa=X&amp;ei=Gm1oVc2wJcu3Ub-DgMgF&amp;ved=0CAkQ8wc&amp;usg=AFQjCNFmMM-KW7TpX3rDpuxzu9nx4s4UTw"/>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592175" y="4784422"/>
            <a:ext cx="2112234" cy="12415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64949" y="4620406"/>
            <a:ext cx="2366689" cy="41345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algn="ctr" defTabSz="1214537"/>
            <a:r>
              <a:rPr lang="en-GB" sz="1800" b="1" dirty="0">
                <a:solidFill>
                  <a:srgbClr val="D0DF00"/>
                </a:solidFill>
                <a:sym typeface="Wingdings 3"/>
              </a:rPr>
              <a:t></a:t>
            </a:r>
            <a:r>
              <a:rPr lang="en-GB" sz="1900" dirty="0">
                <a:solidFill>
                  <a:srgbClr val="FFFFFF"/>
                </a:solidFill>
                <a:sym typeface="Wingdings 3"/>
              </a:rPr>
              <a:t>   </a:t>
            </a:r>
            <a:r>
              <a:rPr lang="en-GB" sz="1900" dirty="0">
                <a:solidFill>
                  <a:srgbClr val="FFFFFF"/>
                </a:solidFill>
              </a:rPr>
              <a:t>NOT TO DO</a:t>
            </a:r>
            <a:r>
              <a:rPr lang="en-GB" sz="1800" b="1" dirty="0">
                <a:solidFill>
                  <a:srgbClr val="D0DF00"/>
                </a:solidFill>
                <a:sym typeface="Wingdings 3"/>
              </a:rPr>
              <a:t></a:t>
            </a:r>
            <a:endParaRPr lang="en-GB" sz="1800" dirty="0">
              <a:solidFill>
                <a:srgbClr val="D0DF00"/>
              </a:solidFill>
            </a:endParaRPr>
          </a:p>
        </p:txBody>
      </p:sp>
    </p:spTree>
    <p:extLst>
      <p:ext uri="{BB962C8B-B14F-4D97-AF65-F5344CB8AC3E}">
        <p14:creationId xmlns:p14="http://schemas.microsoft.com/office/powerpoint/2010/main" val="114202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oter ">
    <p:spTree>
      <p:nvGrpSpPr>
        <p:cNvPr id="1" name=""/>
        <p:cNvGrpSpPr/>
        <p:nvPr/>
      </p:nvGrpSpPr>
      <p:grpSpPr>
        <a:xfrm>
          <a:off x="0" y="0"/>
          <a:ext cx="0" cy="0"/>
          <a:chOff x="0" y="0"/>
          <a:chExt cx="0" cy="0"/>
        </a:xfrm>
      </p:grpSpPr>
      <p:cxnSp>
        <p:nvCxnSpPr>
          <p:cNvPr id="3" name="Connecteur droit 14"/>
          <p:cNvCxnSpPr/>
          <p:nvPr userDrawn="1"/>
        </p:nvCxnSpPr>
        <p:spPr>
          <a:xfrm>
            <a:off x="456772" y="6102440"/>
            <a:ext cx="11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21367" y="608224"/>
            <a:ext cx="696226" cy="0"/>
          </a:xfrm>
          <a:prstGeom prst="line">
            <a:avLst/>
          </a:prstGeom>
          <a:ln>
            <a:solidFill>
              <a:srgbClr val="00915A"/>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383250" y="163319"/>
            <a:ext cx="7104000" cy="432000"/>
          </a:xfrm>
          <a:prstGeom prst="rect">
            <a:avLst/>
          </a:prstGeom>
        </p:spPr>
        <p:txBody>
          <a:bodyPr anchor="ctr">
            <a:noAutofit/>
          </a:bodyPr>
          <a:lstStyle>
            <a:lvl1pPr marL="0" indent="0" algn="l">
              <a:buNone/>
              <a:defRPr sz="2400" b="1" cap="all" spc="300" baseline="0">
                <a:solidFill>
                  <a:schemeClr val="tx2"/>
                </a:solidFill>
                <a:latin typeface="BNPP Sans Condensed" panose="02000000000000000000" pitchFamily="2" charset="0"/>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dirty="0"/>
              <a:t>INSERT TITLE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10908" y="6220346"/>
            <a:ext cx="2970186" cy="516526"/>
          </a:xfrm>
          <a:prstGeom prst="rect">
            <a:avLst/>
          </a:prstGeom>
        </p:spPr>
      </p:pic>
    </p:spTree>
    <p:extLst>
      <p:ext uri="{BB962C8B-B14F-4D97-AF65-F5344CB8AC3E}">
        <p14:creationId xmlns:p14="http://schemas.microsoft.com/office/powerpoint/2010/main" val="106086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1367" y="608224"/>
            <a:ext cx="696226" cy="0"/>
          </a:xfrm>
          <a:prstGeom prst="line">
            <a:avLst/>
          </a:prstGeom>
          <a:ln>
            <a:solidFill>
              <a:srgbClr val="00915A"/>
            </a:solidFill>
          </a:ln>
        </p:spPr>
        <p:style>
          <a:lnRef idx="1">
            <a:schemeClr val="accent1"/>
          </a:lnRef>
          <a:fillRef idx="0">
            <a:schemeClr val="accent1"/>
          </a:fillRef>
          <a:effectRef idx="0">
            <a:schemeClr val="accent1"/>
          </a:effectRef>
          <a:fontRef idx="minor">
            <a:schemeClr val="tx1"/>
          </a:fontRef>
        </p:style>
      </p:cxnSp>
      <p:sp>
        <p:nvSpPr>
          <p:cNvPr id="4" name="Sous-titre 2"/>
          <p:cNvSpPr>
            <a:spLocks noGrp="1"/>
          </p:cNvSpPr>
          <p:nvPr>
            <p:ph type="subTitle" idx="1" hasCustomPrompt="1"/>
          </p:nvPr>
        </p:nvSpPr>
        <p:spPr>
          <a:xfrm>
            <a:off x="383250" y="163319"/>
            <a:ext cx="7104000" cy="432000"/>
          </a:xfrm>
          <a:prstGeom prst="rect">
            <a:avLst/>
          </a:prstGeom>
        </p:spPr>
        <p:txBody>
          <a:bodyPr anchor="ctr">
            <a:noAutofit/>
          </a:bodyPr>
          <a:lstStyle>
            <a:lvl1pPr marL="0" indent="0" algn="l">
              <a:buNone/>
              <a:defRPr sz="2400" b="1" cap="all" spc="300" baseline="0">
                <a:solidFill>
                  <a:schemeClr val="tx2"/>
                </a:solidFill>
                <a:latin typeface="BNPP Sans Condensed" panose="02000000000000000000" pitchFamily="2" charset="0"/>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dirty="0"/>
              <a:t>INSERT TITLE</a:t>
            </a:r>
          </a:p>
        </p:txBody>
      </p:sp>
      <p:sp>
        <p:nvSpPr>
          <p:cNvPr id="5" name="Date Placeholder 3"/>
          <p:cNvSpPr txBox="1">
            <a:spLocks/>
          </p:cNvSpPr>
          <p:nvPr userDrawn="1"/>
        </p:nvSpPr>
        <p:spPr bwMode="auto">
          <a:xfrm>
            <a:off x="9210186" y="6416618"/>
            <a:ext cx="2188809"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325">
              <a:defRPr/>
            </a:pPr>
            <a:r>
              <a:rPr lang="en-US" sz="800" spc="300" dirty="0">
                <a:solidFill>
                  <a:schemeClr val="bg1">
                    <a:lumMod val="50000"/>
                  </a:schemeClr>
                </a:solidFill>
                <a:latin typeface="BNPP Sans Light" pitchFamily="50" charset="0"/>
              </a:rPr>
              <a:t>PRÉSENTATION DU GROUPE BNP PARIBAS</a:t>
            </a:r>
            <a:endParaRPr lang="en-GB" sz="800" spc="300" dirty="0">
              <a:solidFill>
                <a:srgbClr val="FFFFFF">
                  <a:lumMod val="50000"/>
                </a:srgbClr>
              </a:solidFill>
              <a:latin typeface="BNPP Sans Light" pitchFamily="50" charset="0"/>
            </a:endParaRPr>
          </a:p>
        </p:txBody>
      </p:sp>
      <p:sp>
        <p:nvSpPr>
          <p:cNvPr id="6" name="Slide Number Placeholder 4"/>
          <p:cNvSpPr txBox="1">
            <a:spLocks/>
          </p:cNvSpPr>
          <p:nvPr userDrawn="1"/>
        </p:nvSpPr>
        <p:spPr bwMode="auto">
          <a:xfrm>
            <a:off x="11554068" y="6416618"/>
            <a:ext cx="241446"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325">
              <a:defRPr/>
            </a:pPr>
            <a:fld id="{276219AF-F5ED-455B-A512-B03AB3602319}" type="slidenum">
              <a:rPr lang="en-GB" sz="800">
                <a:solidFill>
                  <a:srgbClr val="000000">
                    <a:lumMod val="95000"/>
                    <a:lumOff val="5000"/>
                  </a:srgbClr>
                </a:solidFill>
                <a:latin typeface="BNPP Sans Light" pitchFamily="50" charset="0"/>
              </a:rPr>
              <a:pPr algn="ctr" defTabSz="1217325">
                <a:defRPr/>
              </a:pPr>
              <a:t>‹N°›</a:t>
            </a:fld>
            <a:endParaRPr lang="en-GB" sz="800" dirty="0">
              <a:solidFill>
                <a:srgbClr val="000000">
                  <a:lumMod val="95000"/>
                  <a:lumOff val="5000"/>
                </a:srgbClr>
              </a:solidFill>
              <a:latin typeface="BNPP Sans Light" pitchFamily="50" charset="0"/>
            </a:endParaRPr>
          </a:p>
        </p:txBody>
      </p:sp>
      <p:cxnSp>
        <p:nvCxnSpPr>
          <p:cNvPr id="7" name="Straight Connector 24"/>
          <p:cNvCxnSpPr/>
          <p:nvPr userDrawn="1"/>
        </p:nvCxnSpPr>
        <p:spPr>
          <a:xfrm>
            <a:off x="11446245" y="6426141"/>
            <a:ext cx="0" cy="143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7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
    <p:spTree>
      <p:nvGrpSpPr>
        <p:cNvPr id="1" name=""/>
        <p:cNvGrpSpPr/>
        <p:nvPr/>
      </p:nvGrpSpPr>
      <p:grpSpPr>
        <a:xfrm>
          <a:off x="0" y="0"/>
          <a:ext cx="0" cy="0"/>
          <a:chOff x="0" y="0"/>
          <a:chExt cx="0" cy="0"/>
        </a:xfrm>
      </p:grpSpPr>
      <p:cxnSp>
        <p:nvCxnSpPr>
          <p:cNvPr id="3" name="Connecteur droit 14"/>
          <p:cNvCxnSpPr/>
          <p:nvPr userDrawn="1"/>
        </p:nvCxnSpPr>
        <p:spPr>
          <a:xfrm>
            <a:off x="456772" y="6102440"/>
            <a:ext cx="112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10908" y="6220346"/>
            <a:ext cx="2970186" cy="516526"/>
          </a:xfrm>
          <a:prstGeom prst="rect">
            <a:avLst/>
          </a:prstGeom>
        </p:spPr>
      </p:pic>
    </p:spTree>
    <p:extLst>
      <p:ext uri="{BB962C8B-B14F-4D97-AF65-F5344CB8AC3E}">
        <p14:creationId xmlns:p14="http://schemas.microsoft.com/office/powerpoint/2010/main" val="237042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p:cNvSpPr txBox="1">
            <a:spLocks/>
          </p:cNvSpPr>
          <p:nvPr userDrawn="1"/>
        </p:nvSpPr>
        <p:spPr bwMode="auto">
          <a:xfrm>
            <a:off x="9210186" y="6416618"/>
            <a:ext cx="2188809"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325">
              <a:defRPr/>
            </a:pPr>
            <a:r>
              <a:rPr lang="en-US" sz="800" spc="300" dirty="0">
                <a:solidFill>
                  <a:schemeClr val="bg1">
                    <a:lumMod val="50000"/>
                  </a:schemeClr>
                </a:solidFill>
                <a:latin typeface="BNPP Sans Light" pitchFamily="50" charset="0"/>
              </a:rPr>
              <a:t>PRÉSENTATION DU GROUPE BNP PARIBAS</a:t>
            </a:r>
            <a:endParaRPr lang="en-GB" sz="800" spc="300" dirty="0">
              <a:solidFill>
                <a:srgbClr val="FFFFFF">
                  <a:lumMod val="50000"/>
                </a:srgbClr>
              </a:solidFill>
              <a:latin typeface="BNPP Sans Light" pitchFamily="50" charset="0"/>
            </a:endParaRPr>
          </a:p>
        </p:txBody>
      </p:sp>
      <p:sp>
        <p:nvSpPr>
          <p:cNvPr id="3" name="Slide Number Placeholder 4"/>
          <p:cNvSpPr txBox="1">
            <a:spLocks/>
          </p:cNvSpPr>
          <p:nvPr userDrawn="1"/>
        </p:nvSpPr>
        <p:spPr bwMode="auto">
          <a:xfrm>
            <a:off x="11554068" y="6416618"/>
            <a:ext cx="241446"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325">
              <a:defRPr/>
            </a:pPr>
            <a:fld id="{276219AF-F5ED-455B-A512-B03AB3602319}" type="slidenum">
              <a:rPr lang="en-GB" sz="800">
                <a:solidFill>
                  <a:srgbClr val="000000">
                    <a:lumMod val="95000"/>
                    <a:lumOff val="5000"/>
                  </a:srgbClr>
                </a:solidFill>
                <a:latin typeface="BNPP Sans Light" pitchFamily="50" charset="0"/>
              </a:rPr>
              <a:pPr algn="ctr" defTabSz="1217325">
                <a:defRPr/>
              </a:pPr>
              <a:t>‹N°›</a:t>
            </a:fld>
            <a:endParaRPr lang="en-GB" sz="800" dirty="0">
              <a:solidFill>
                <a:srgbClr val="000000">
                  <a:lumMod val="95000"/>
                  <a:lumOff val="5000"/>
                </a:srgbClr>
              </a:solidFill>
              <a:latin typeface="BNPP Sans Light" pitchFamily="50" charset="0"/>
            </a:endParaRPr>
          </a:p>
        </p:txBody>
      </p:sp>
      <p:cxnSp>
        <p:nvCxnSpPr>
          <p:cNvPr id="4" name="Straight Connector 24"/>
          <p:cNvCxnSpPr/>
          <p:nvPr userDrawn="1"/>
        </p:nvCxnSpPr>
        <p:spPr>
          <a:xfrm>
            <a:off x="11446245" y="6426141"/>
            <a:ext cx="0" cy="143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1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p:cNvSpPr/>
          <p:nvPr userDrawn="1"/>
        </p:nvSpPr>
        <p:spPr>
          <a:xfrm>
            <a:off x="0" y="5080"/>
            <a:ext cx="12192000" cy="611221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66" tIns="60580" rIns="121166" bIns="60580" rtlCol="0" anchor="ctr"/>
          <a:lstStyle/>
          <a:p>
            <a:pPr algn="ctr" defTabSz="1211636"/>
            <a:endParaRPr lang="pt-PT" sz="1800">
              <a:solidFill>
                <a:srgbClr val="FFFFFF"/>
              </a:solidFill>
            </a:endParaRPr>
          </a:p>
        </p:txBody>
      </p:sp>
    </p:spTree>
    <p:extLst>
      <p:ext uri="{BB962C8B-B14F-4D97-AF65-F5344CB8AC3E}">
        <p14:creationId xmlns:p14="http://schemas.microsoft.com/office/powerpoint/2010/main" val="134508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6772" y="99026"/>
            <a:ext cx="11280000" cy="745664"/>
          </a:xfrm>
          <a:prstGeom prst="rect">
            <a:avLst/>
          </a:prstGeom>
        </p:spPr>
        <p:txBody>
          <a:bodyPr vert="horz" lIns="0" tIns="0" rIns="0" bIns="0" rtlCol="0" anchor="ctr" anchorCtr="0">
            <a:normAutofit/>
          </a:bodyPr>
          <a:lstStyle/>
          <a:p>
            <a:r>
              <a:rPr lang="en-GB" noProof="0" dirty="0"/>
              <a:t>CLICK TO EDIT MASTER TITLE STYLE</a:t>
            </a:r>
          </a:p>
        </p:txBody>
      </p:sp>
      <p:sp>
        <p:nvSpPr>
          <p:cNvPr id="6" name="Date Placeholder 3"/>
          <p:cNvSpPr txBox="1">
            <a:spLocks/>
          </p:cNvSpPr>
          <p:nvPr userDrawn="1"/>
        </p:nvSpPr>
        <p:spPr bwMode="auto">
          <a:xfrm>
            <a:off x="9210186" y="6416618"/>
            <a:ext cx="2188809"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325">
              <a:defRPr/>
            </a:pPr>
            <a:r>
              <a:rPr lang="en-US" sz="800" spc="300" dirty="0">
                <a:solidFill>
                  <a:schemeClr val="bg1">
                    <a:lumMod val="50000"/>
                  </a:schemeClr>
                </a:solidFill>
                <a:latin typeface="BNPP Sans Light" pitchFamily="50" charset="0"/>
              </a:rPr>
              <a:t>PRÉSENTATION DU GROUPE BNP PARIBAS</a:t>
            </a:r>
            <a:endParaRPr lang="en-GB" sz="800" spc="300" dirty="0">
              <a:solidFill>
                <a:srgbClr val="FFFFFF">
                  <a:lumMod val="50000"/>
                </a:srgbClr>
              </a:solidFill>
              <a:latin typeface="BNPP Sans Light" pitchFamily="50" charset="0"/>
            </a:endParaRPr>
          </a:p>
        </p:txBody>
      </p:sp>
      <p:sp>
        <p:nvSpPr>
          <p:cNvPr id="7" name="Slide Number Placeholder 4"/>
          <p:cNvSpPr txBox="1">
            <a:spLocks/>
          </p:cNvSpPr>
          <p:nvPr userDrawn="1"/>
        </p:nvSpPr>
        <p:spPr bwMode="auto">
          <a:xfrm>
            <a:off x="11554068" y="6416618"/>
            <a:ext cx="241446"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325">
              <a:defRPr/>
            </a:pPr>
            <a:fld id="{276219AF-F5ED-455B-A512-B03AB3602319}" type="slidenum">
              <a:rPr lang="en-GB" sz="800">
                <a:solidFill>
                  <a:srgbClr val="000000">
                    <a:lumMod val="95000"/>
                    <a:lumOff val="5000"/>
                  </a:srgbClr>
                </a:solidFill>
                <a:latin typeface="BNPP Sans Light" pitchFamily="50" charset="0"/>
              </a:rPr>
              <a:pPr algn="ctr" defTabSz="1217325">
                <a:defRPr/>
              </a:pPr>
              <a:t>‹N°›</a:t>
            </a:fld>
            <a:endParaRPr lang="en-GB" sz="800" dirty="0">
              <a:solidFill>
                <a:srgbClr val="000000">
                  <a:lumMod val="95000"/>
                  <a:lumOff val="5000"/>
                </a:srgbClr>
              </a:solidFill>
              <a:latin typeface="BNPP Sans Light" pitchFamily="50" charset="0"/>
            </a:endParaRPr>
          </a:p>
        </p:txBody>
      </p:sp>
      <p:cxnSp>
        <p:nvCxnSpPr>
          <p:cNvPr id="8" name="Straight Connector 24"/>
          <p:cNvCxnSpPr/>
          <p:nvPr userDrawn="1"/>
        </p:nvCxnSpPr>
        <p:spPr>
          <a:xfrm>
            <a:off x="11446245" y="6426141"/>
            <a:ext cx="0" cy="143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1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1211636" rtl="0" eaLnBrk="1" latinLnBrk="0" hangingPunct="1">
        <a:spcBef>
          <a:spcPct val="0"/>
        </a:spcBef>
        <a:buNone/>
        <a:defRPr sz="2899" b="1"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1636" rtl="0" eaLnBrk="1" latinLnBrk="0" hangingPunct="1">
        <a:spcBef>
          <a:spcPts val="266"/>
        </a:spcBef>
        <a:buClr>
          <a:schemeClr val="accent4"/>
        </a:buClr>
        <a:buSzPct val="100000"/>
        <a:buFontTx/>
        <a:buNone/>
        <a:defRPr sz="2400" kern="1200">
          <a:solidFill>
            <a:schemeClr val="tx1"/>
          </a:solidFill>
          <a:latin typeface="+mn-lt"/>
          <a:ea typeface="+mn-ea"/>
          <a:cs typeface="+mn-cs"/>
        </a:defRPr>
      </a:lvl1pPr>
      <a:lvl2pPr marL="591096" indent="-237703" algn="l" defTabSz="1211636" rtl="0" eaLnBrk="1" latinLnBrk="0" hangingPunct="1">
        <a:spcBef>
          <a:spcPts val="266"/>
        </a:spcBef>
        <a:buClr>
          <a:schemeClr val="accent1"/>
        </a:buClr>
        <a:buSzPct val="90000"/>
        <a:buFont typeface="Wingdings" panose="05000000000000000000" pitchFamily="2" charset="2"/>
        <a:buChar char="§"/>
        <a:defRPr sz="2100" kern="1200">
          <a:solidFill>
            <a:schemeClr val="tx1"/>
          </a:solidFill>
          <a:latin typeface="+mn-lt"/>
          <a:ea typeface="+mn-ea"/>
          <a:cs typeface="+mn-cs"/>
        </a:defRPr>
      </a:lvl2pPr>
      <a:lvl3pPr marL="1066497" indent="-233494" algn="l" defTabSz="1211636" rtl="0" eaLnBrk="1" latinLnBrk="0" hangingPunct="1">
        <a:spcBef>
          <a:spcPts val="266"/>
        </a:spcBef>
        <a:buFont typeface="Wingdings" panose="05000000000000000000" pitchFamily="2" charset="2"/>
        <a:buChar char="§"/>
        <a:defRPr sz="1900" kern="1200">
          <a:solidFill>
            <a:schemeClr val="accent1"/>
          </a:solidFill>
          <a:latin typeface="+mn-lt"/>
          <a:ea typeface="+mn-ea"/>
          <a:cs typeface="+mn-cs"/>
        </a:defRPr>
      </a:lvl3pPr>
      <a:lvl4pPr marL="1535576" indent="-222970" algn="l" defTabSz="1211636" rtl="0" eaLnBrk="1" latinLnBrk="0" hangingPunct="1">
        <a:spcBef>
          <a:spcPts val="266"/>
        </a:spcBef>
        <a:buFont typeface="Wingdings" panose="05000000000000000000" pitchFamily="2" charset="2"/>
        <a:buChar char="§"/>
        <a:defRPr sz="1600" kern="1200">
          <a:solidFill>
            <a:schemeClr val="tx2"/>
          </a:solidFill>
          <a:latin typeface="+mn-lt"/>
          <a:ea typeface="+mn-ea"/>
          <a:cs typeface="+mn-cs"/>
        </a:defRPr>
      </a:lvl4pPr>
      <a:lvl5pPr marL="0" indent="0" algn="l" defTabSz="1211636" rtl="0" eaLnBrk="1" latinLnBrk="0" hangingPunct="1">
        <a:spcBef>
          <a:spcPts val="266"/>
        </a:spcBef>
        <a:buFontTx/>
        <a:buNone/>
        <a:defRPr sz="1300" kern="1200">
          <a:solidFill>
            <a:schemeClr val="tx2"/>
          </a:solidFill>
          <a:latin typeface="+mn-lt"/>
          <a:ea typeface="+mn-ea"/>
          <a:cs typeface="+mn-cs"/>
        </a:defRPr>
      </a:lvl5pPr>
      <a:lvl6pPr marL="3331997"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37809"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43628"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49446"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fr-FR"/>
      </a:defPPr>
      <a:lvl1pPr marL="0" algn="l" defTabSz="1211636" rtl="0" eaLnBrk="1" latinLnBrk="0" hangingPunct="1">
        <a:defRPr sz="2400" kern="1200">
          <a:solidFill>
            <a:schemeClr val="tx1"/>
          </a:solidFill>
          <a:latin typeface="+mn-lt"/>
          <a:ea typeface="+mn-ea"/>
          <a:cs typeface="+mn-cs"/>
        </a:defRPr>
      </a:lvl1pPr>
      <a:lvl2pPr marL="605818" algn="l" defTabSz="1211636" rtl="0" eaLnBrk="1" latinLnBrk="0" hangingPunct="1">
        <a:defRPr sz="2400" kern="1200">
          <a:solidFill>
            <a:schemeClr val="tx1"/>
          </a:solidFill>
          <a:latin typeface="+mn-lt"/>
          <a:ea typeface="+mn-ea"/>
          <a:cs typeface="+mn-cs"/>
        </a:defRPr>
      </a:lvl2pPr>
      <a:lvl3pPr marL="1211636" algn="l" defTabSz="1211636" rtl="0" eaLnBrk="1" latinLnBrk="0" hangingPunct="1">
        <a:defRPr sz="2400" kern="1200">
          <a:solidFill>
            <a:schemeClr val="tx1"/>
          </a:solidFill>
          <a:latin typeface="+mn-lt"/>
          <a:ea typeface="+mn-ea"/>
          <a:cs typeface="+mn-cs"/>
        </a:defRPr>
      </a:lvl3pPr>
      <a:lvl4pPr marL="1817454" algn="l" defTabSz="1211636" rtl="0" eaLnBrk="1" latinLnBrk="0" hangingPunct="1">
        <a:defRPr sz="2400" kern="1200">
          <a:solidFill>
            <a:schemeClr val="tx1"/>
          </a:solidFill>
          <a:latin typeface="+mn-lt"/>
          <a:ea typeface="+mn-ea"/>
          <a:cs typeface="+mn-cs"/>
        </a:defRPr>
      </a:lvl4pPr>
      <a:lvl5pPr marL="2423270" algn="l" defTabSz="1211636" rtl="0" eaLnBrk="1" latinLnBrk="0" hangingPunct="1">
        <a:defRPr sz="2400" kern="1200">
          <a:solidFill>
            <a:schemeClr val="tx1"/>
          </a:solidFill>
          <a:latin typeface="+mn-lt"/>
          <a:ea typeface="+mn-ea"/>
          <a:cs typeface="+mn-cs"/>
        </a:defRPr>
      </a:lvl5pPr>
      <a:lvl6pPr marL="3029089" algn="l" defTabSz="1211636" rtl="0" eaLnBrk="1" latinLnBrk="0" hangingPunct="1">
        <a:defRPr sz="2400" kern="1200">
          <a:solidFill>
            <a:schemeClr val="tx1"/>
          </a:solidFill>
          <a:latin typeface="+mn-lt"/>
          <a:ea typeface="+mn-ea"/>
          <a:cs typeface="+mn-cs"/>
        </a:defRPr>
      </a:lvl6pPr>
      <a:lvl7pPr marL="3634903" algn="l" defTabSz="1211636" rtl="0" eaLnBrk="1" latinLnBrk="0" hangingPunct="1">
        <a:defRPr sz="2400" kern="1200">
          <a:solidFill>
            <a:schemeClr val="tx1"/>
          </a:solidFill>
          <a:latin typeface="+mn-lt"/>
          <a:ea typeface="+mn-ea"/>
          <a:cs typeface="+mn-cs"/>
        </a:defRPr>
      </a:lvl7pPr>
      <a:lvl8pPr marL="4240722" algn="l" defTabSz="1211636" rtl="0" eaLnBrk="1" latinLnBrk="0" hangingPunct="1">
        <a:defRPr sz="2400" kern="1200">
          <a:solidFill>
            <a:schemeClr val="tx1"/>
          </a:solidFill>
          <a:latin typeface="+mn-lt"/>
          <a:ea typeface="+mn-ea"/>
          <a:cs typeface="+mn-cs"/>
        </a:defRPr>
      </a:lvl8pPr>
      <a:lvl9pPr marL="4846538" algn="l" defTabSz="121163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6771" y="115489"/>
            <a:ext cx="11280000" cy="745664"/>
          </a:xfrm>
          <a:prstGeom prst="rect">
            <a:avLst/>
          </a:prstGeom>
        </p:spPr>
        <p:txBody>
          <a:bodyPr vert="horz" lIns="0" tIns="0" rIns="0" bIns="0" rtlCol="0" anchor="ctr" anchorCtr="0">
            <a:normAutofit/>
          </a:bodyPr>
          <a:lstStyle/>
          <a:p>
            <a:r>
              <a:rPr lang="fr-FR" noProof="0" dirty="0"/>
              <a:t>Modifiez le style du titre</a:t>
            </a:r>
          </a:p>
        </p:txBody>
      </p:sp>
      <p:sp>
        <p:nvSpPr>
          <p:cNvPr id="3" name="Espace réservé du texte 2"/>
          <p:cNvSpPr>
            <a:spLocks noGrp="1"/>
          </p:cNvSpPr>
          <p:nvPr>
            <p:ph type="body" idx="1"/>
          </p:nvPr>
        </p:nvSpPr>
        <p:spPr>
          <a:xfrm>
            <a:off x="452931" y="1653184"/>
            <a:ext cx="11283840" cy="4224089"/>
          </a:xfrm>
          <a:prstGeom prst="rect">
            <a:avLst/>
          </a:prstGeom>
        </p:spPr>
        <p:txBody>
          <a:bodyPr vert="horz" lIns="0" tIns="0" rIns="0" bIns="0" rtlCol="0" anchor="t" anchorCtr="0">
            <a:norm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cxnSp>
        <p:nvCxnSpPr>
          <p:cNvPr id="11" name="Connecteur droit 10"/>
          <p:cNvCxnSpPr/>
          <p:nvPr/>
        </p:nvCxnSpPr>
        <p:spPr>
          <a:xfrm>
            <a:off x="456771" y="6102440"/>
            <a:ext cx="112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5"/>
          <p:cNvSpPr>
            <a:spLocks noGrp="1" noChangeArrowheads="1"/>
          </p:cNvSpPr>
          <p:nvPr>
            <p:ph type="ftr" sz="quarter" idx="3"/>
          </p:nvPr>
        </p:nvSpPr>
        <p:spPr bwMode="auto">
          <a:xfrm>
            <a:off x="7470085" y="6452575"/>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solidFill>
                  <a:schemeClr val="bg1"/>
                </a:solidFill>
              </a:defRPr>
            </a:lvl1pPr>
          </a:lstStyle>
          <a:p>
            <a:pPr>
              <a:defRPr/>
            </a:pPr>
            <a:r>
              <a:rPr lang="fr-FR" noProof="0"/>
              <a:t>Présentation RaDar DMF</a:t>
            </a:r>
            <a:endParaRPr lang="fr-FR" noProof="0" dirty="0"/>
          </a:p>
        </p:txBody>
      </p:sp>
      <p:sp>
        <p:nvSpPr>
          <p:cNvPr id="14" name="Rectangle 14"/>
          <p:cNvSpPr>
            <a:spLocks noGrp="1" noChangeArrowheads="1"/>
          </p:cNvSpPr>
          <p:nvPr>
            <p:ph type="dt" sz="half" idx="2"/>
          </p:nvPr>
        </p:nvSpPr>
        <p:spPr bwMode="auto">
          <a:xfrm>
            <a:off x="10227126" y="6452575"/>
            <a:ext cx="94474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800">
                <a:solidFill>
                  <a:schemeClr val="bg1"/>
                </a:solidFill>
              </a:defRPr>
            </a:lvl1pPr>
          </a:lstStyle>
          <a:p>
            <a:pPr>
              <a:defRPr/>
            </a:pPr>
            <a:r>
              <a:rPr lang="fr-FR" noProof="0"/>
              <a:t>18/07/2017</a:t>
            </a:r>
            <a:endParaRPr lang="fr-FR" noProof="0" dirty="0"/>
          </a:p>
        </p:txBody>
      </p:sp>
      <p:sp>
        <p:nvSpPr>
          <p:cNvPr id="17" name="Espace réservé du numéro de diapositive 16"/>
          <p:cNvSpPr>
            <a:spLocks noGrp="1" noChangeArrowheads="1"/>
          </p:cNvSpPr>
          <p:nvPr>
            <p:ph type="sldNum" sz="quarter" idx="4"/>
          </p:nvPr>
        </p:nvSpPr>
        <p:spPr bwMode="auto">
          <a:xfrm>
            <a:off x="11159691" y="6452575"/>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b="1">
                <a:solidFill>
                  <a:schemeClr val="bg1"/>
                </a:solidFill>
              </a:defRPr>
            </a:lvl1pPr>
          </a:lstStyle>
          <a:p>
            <a:pPr>
              <a:defRPr/>
            </a:pPr>
            <a:fld id="{276219AF-F5ED-455B-A512-B03AB3602319}" type="slidenum">
              <a:rPr lang="fr-FR" noProof="0" smtClean="0"/>
              <a:pPr>
                <a:defRPr/>
              </a:pPr>
              <a:t>‹N°›</a:t>
            </a:fld>
            <a:endParaRPr lang="fr-FR" noProof="0" dirty="0"/>
          </a:p>
        </p:txBody>
      </p:sp>
      <p:pic>
        <p:nvPicPr>
          <p:cNvPr id="12" name="Image 10" descr="BNPPF_BL_FR_Cred_P.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667" y="6165850"/>
            <a:ext cx="30416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94426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200"/>
        </a:spcBef>
        <a:buClr>
          <a:schemeClr val="accent4"/>
        </a:buClr>
        <a:buSzPct val="100000"/>
        <a:buFontTx/>
        <a:buNone/>
        <a:defRPr sz="1800" kern="1200">
          <a:solidFill>
            <a:schemeClr val="bg1"/>
          </a:solidFill>
          <a:latin typeface="+mn-lt"/>
          <a:ea typeface="+mn-ea"/>
          <a:cs typeface="+mn-cs"/>
        </a:defRPr>
      </a:lvl1pPr>
      <a:lvl2pPr marL="446088" indent="-179388" algn="l" defTabSz="914400" rtl="0" eaLnBrk="1" latinLnBrk="0" hangingPunct="1">
        <a:spcBef>
          <a:spcPts val="200"/>
        </a:spcBef>
        <a:buClr>
          <a:schemeClr val="accent1"/>
        </a:buClr>
        <a:buSzPct val="90000"/>
        <a:buFont typeface="Wingdings" panose="05000000000000000000" pitchFamily="2" charset="2"/>
        <a:buChar char="§"/>
        <a:defRPr sz="1600" kern="1200">
          <a:solidFill>
            <a:schemeClr val="bg1"/>
          </a:solidFill>
          <a:latin typeface="+mn-lt"/>
          <a:ea typeface="+mn-ea"/>
          <a:cs typeface="+mn-cs"/>
        </a:defRPr>
      </a:lvl2pPr>
      <a:lvl3pPr marL="804863" indent="-176213" algn="l" defTabSz="914400" rtl="0" eaLnBrk="1" latinLnBrk="0" hangingPunct="1">
        <a:spcBef>
          <a:spcPts val="200"/>
        </a:spcBef>
        <a:buFont typeface="Wingdings" panose="05000000000000000000" pitchFamily="2" charset="2"/>
        <a:buChar char="§"/>
        <a:defRPr sz="1400" kern="1200">
          <a:solidFill>
            <a:schemeClr val="accent1"/>
          </a:solidFill>
          <a:latin typeface="+mn-lt"/>
          <a:ea typeface="+mn-ea"/>
          <a:cs typeface="+mn-cs"/>
        </a:defRPr>
      </a:lvl3pPr>
      <a:lvl4pPr marL="1158875" indent="-168275" algn="l" defTabSz="914400" rtl="0" eaLnBrk="1" latinLnBrk="0" hangingPunct="1">
        <a:spcBef>
          <a:spcPts val="200"/>
        </a:spcBef>
        <a:buFont typeface="Wingdings" panose="05000000000000000000" pitchFamily="2" charset="2"/>
        <a:buChar char="§"/>
        <a:defRPr sz="1200" kern="1200">
          <a:solidFill>
            <a:schemeClr val="bg2"/>
          </a:solidFill>
          <a:latin typeface="+mn-lt"/>
          <a:ea typeface="+mn-ea"/>
          <a:cs typeface="+mn-cs"/>
        </a:defRPr>
      </a:lvl4pPr>
      <a:lvl5pPr marL="0" indent="0" algn="l" defTabSz="914400" rtl="0" eaLnBrk="1" latinLnBrk="0" hangingPunct="1">
        <a:spcBef>
          <a:spcPts val="200"/>
        </a:spcBef>
        <a:buFontTx/>
        <a:buNone/>
        <a:defRPr sz="1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193">
                <a:solidFill>
                  <a:schemeClr val="tx1">
                    <a:tint val="75000"/>
                  </a:schemeClr>
                </a:solidFill>
              </a:defRPr>
            </a:lvl1pPr>
          </a:lstStyle>
          <a:p>
            <a:fld id="{C5157351-F4A4-4D95-BEC3-D186749BE23F}" type="slidenum">
              <a:rPr lang="fr-FR" smtClean="0"/>
              <a:t>‹N°›</a:t>
            </a:fld>
            <a:endParaRPr lang="fr-FR"/>
          </a:p>
        </p:txBody>
      </p:sp>
    </p:spTree>
    <p:extLst>
      <p:ext uri="{BB962C8B-B14F-4D97-AF65-F5344CB8AC3E}">
        <p14:creationId xmlns:p14="http://schemas.microsoft.com/office/powerpoint/2010/main" val="40927543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ctr" defTabSz="909006" rtl="0" eaLnBrk="1" latinLnBrk="0" hangingPunct="1">
        <a:spcBef>
          <a:spcPct val="0"/>
        </a:spcBef>
        <a:buNone/>
        <a:defRPr sz="4374" kern="1200">
          <a:solidFill>
            <a:schemeClr val="tx1"/>
          </a:solidFill>
          <a:latin typeface="+mj-lt"/>
          <a:ea typeface="+mj-ea"/>
          <a:cs typeface="+mj-cs"/>
        </a:defRPr>
      </a:lvl1pPr>
    </p:titleStyle>
    <p:bodyStyle>
      <a:lvl1pPr marL="340877" indent="-340877" algn="l" defTabSz="909006" rtl="0" eaLnBrk="1" latinLnBrk="0" hangingPunct="1">
        <a:spcBef>
          <a:spcPct val="20000"/>
        </a:spcBef>
        <a:buFont typeface="Arial" panose="020B0604020202020204" pitchFamily="34" charset="0"/>
        <a:buChar char="•"/>
        <a:defRPr sz="3181" kern="1200">
          <a:solidFill>
            <a:schemeClr val="tx1"/>
          </a:solidFill>
          <a:latin typeface="+mn-lt"/>
          <a:ea typeface="+mn-ea"/>
          <a:cs typeface="+mn-cs"/>
        </a:defRPr>
      </a:lvl1pPr>
      <a:lvl2pPr marL="738567" indent="-284064" algn="l" defTabSz="909006" rtl="0" eaLnBrk="1" latinLnBrk="0" hangingPunct="1">
        <a:spcBef>
          <a:spcPct val="20000"/>
        </a:spcBef>
        <a:buFont typeface="Arial" panose="020B0604020202020204" pitchFamily="34" charset="0"/>
        <a:buChar char="–"/>
        <a:defRPr sz="2783" kern="1200">
          <a:solidFill>
            <a:schemeClr val="tx1"/>
          </a:solidFill>
          <a:latin typeface="+mn-lt"/>
          <a:ea typeface="+mn-ea"/>
          <a:cs typeface="+mn-cs"/>
        </a:defRPr>
      </a:lvl2pPr>
      <a:lvl3pPr marL="1136258" indent="-227252" algn="l" defTabSz="909006" rtl="0" eaLnBrk="1" latinLnBrk="0" hangingPunct="1">
        <a:spcBef>
          <a:spcPct val="20000"/>
        </a:spcBef>
        <a:buFont typeface="Arial" panose="020B0604020202020204" pitchFamily="34" charset="0"/>
        <a:buChar char="•"/>
        <a:defRPr sz="2386" kern="1200">
          <a:solidFill>
            <a:schemeClr val="tx1"/>
          </a:solidFill>
          <a:latin typeface="+mn-lt"/>
          <a:ea typeface="+mn-ea"/>
          <a:cs typeface="+mn-cs"/>
        </a:defRPr>
      </a:lvl3pPr>
      <a:lvl4pPr marL="1590761" indent="-227252" algn="l" defTabSz="909006" rtl="0" eaLnBrk="1" latinLnBrk="0" hangingPunct="1">
        <a:spcBef>
          <a:spcPct val="20000"/>
        </a:spcBef>
        <a:buFont typeface="Arial" panose="020B0604020202020204" pitchFamily="34" charset="0"/>
        <a:buChar char="–"/>
        <a:defRPr sz="1989" kern="1200">
          <a:solidFill>
            <a:schemeClr val="tx1"/>
          </a:solidFill>
          <a:latin typeface="+mn-lt"/>
          <a:ea typeface="+mn-ea"/>
          <a:cs typeface="+mn-cs"/>
        </a:defRPr>
      </a:lvl4pPr>
      <a:lvl5pPr marL="2045264" indent="-227252" algn="l" defTabSz="909006" rtl="0" eaLnBrk="1" latinLnBrk="0" hangingPunct="1">
        <a:spcBef>
          <a:spcPct val="20000"/>
        </a:spcBef>
        <a:buFont typeface="Arial" panose="020B0604020202020204" pitchFamily="34" charset="0"/>
        <a:buChar char="»"/>
        <a:defRPr sz="1989" kern="1200">
          <a:solidFill>
            <a:schemeClr val="tx1"/>
          </a:solidFill>
          <a:latin typeface="+mn-lt"/>
          <a:ea typeface="+mn-ea"/>
          <a:cs typeface="+mn-cs"/>
        </a:defRPr>
      </a:lvl5pPr>
      <a:lvl6pPr marL="2499767" indent="-227252" algn="l" defTabSz="909006" rtl="0" eaLnBrk="1" latinLnBrk="0" hangingPunct="1">
        <a:spcBef>
          <a:spcPct val="20000"/>
        </a:spcBef>
        <a:buFont typeface="Arial" panose="020B0604020202020204" pitchFamily="34" charset="0"/>
        <a:buChar char="•"/>
        <a:defRPr sz="1989" kern="1200">
          <a:solidFill>
            <a:schemeClr val="tx1"/>
          </a:solidFill>
          <a:latin typeface="+mn-lt"/>
          <a:ea typeface="+mn-ea"/>
          <a:cs typeface="+mn-cs"/>
        </a:defRPr>
      </a:lvl6pPr>
      <a:lvl7pPr marL="2954270" indent="-227252" algn="l" defTabSz="909006" rtl="0" eaLnBrk="1" latinLnBrk="0" hangingPunct="1">
        <a:spcBef>
          <a:spcPct val="20000"/>
        </a:spcBef>
        <a:buFont typeface="Arial" panose="020B0604020202020204" pitchFamily="34" charset="0"/>
        <a:buChar char="•"/>
        <a:defRPr sz="1989" kern="1200">
          <a:solidFill>
            <a:schemeClr val="tx1"/>
          </a:solidFill>
          <a:latin typeface="+mn-lt"/>
          <a:ea typeface="+mn-ea"/>
          <a:cs typeface="+mn-cs"/>
        </a:defRPr>
      </a:lvl7pPr>
      <a:lvl8pPr marL="3408773" indent="-227252" algn="l" defTabSz="909006" rtl="0" eaLnBrk="1" latinLnBrk="0" hangingPunct="1">
        <a:spcBef>
          <a:spcPct val="20000"/>
        </a:spcBef>
        <a:buFont typeface="Arial" panose="020B0604020202020204" pitchFamily="34" charset="0"/>
        <a:buChar char="•"/>
        <a:defRPr sz="1989" kern="1200">
          <a:solidFill>
            <a:schemeClr val="tx1"/>
          </a:solidFill>
          <a:latin typeface="+mn-lt"/>
          <a:ea typeface="+mn-ea"/>
          <a:cs typeface="+mn-cs"/>
        </a:defRPr>
      </a:lvl8pPr>
      <a:lvl9pPr marL="3863276" indent="-227252" algn="l" defTabSz="909006" rtl="0" eaLnBrk="1" latinLnBrk="0" hangingPunct="1">
        <a:spcBef>
          <a:spcPct val="20000"/>
        </a:spcBef>
        <a:buFont typeface="Arial" panose="020B0604020202020204" pitchFamily="34" charset="0"/>
        <a:buChar char="•"/>
        <a:defRPr sz="1989" kern="1200">
          <a:solidFill>
            <a:schemeClr val="tx1"/>
          </a:solidFill>
          <a:latin typeface="+mn-lt"/>
          <a:ea typeface="+mn-ea"/>
          <a:cs typeface="+mn-cs"/>
        </a:defRPr>
      </a:lvl9pPr>
    </p:bodyStyle>
    <p:otherStyle>
      <a:defPPr>
        <a:defRPr lang="fr-FR"/>
      </a:defPPr>
      <a:lvl1pPr marL="0" algn="l" defTabSz="909006" rtl="0" eaLnBrk="1" latinLnBrk="0" hangingPunct="1">
        <a:defRPr sz="1790" kern="1200">
          <a:solidFill>
            <a:schemeClr val="tx1"/>
          </a:solidFill>
          <a:latin typeface="+mn-lt"/>
          <a:ea typeface="+mn-ea"/>
          <a:cs typeface="+mn-cs"/>
        </a:defRPr>
      </a:lvl1pPr>
      <a:lvl2pPr marL="454503" algn="l" defTabSz="909006" rtl="0" eaLnBrk="1" latinLnBrk="0" hangingPunct="1">
        <a:defRPr sz="1790" kern="1200">
          <a:solidFill>
            <a:schemeClr val="tx1"/>
          </a:solidFill>
          <a:latin typeface="+mn-lt"/>
          <a:ea typeface="+mn-ea"/>
          <a:cs typeface="+mn-cs"/>
        </a:defRPr>
      </a:lvl2pPr>
      <a:lvl3pPr marL="909006" algn="l" defTabSz="909006" rtl="0" eaLnBrk="1" latinLnBrk="0" hangingPunct="1">
        <a:defRPr sz="1790" kern="1200">
          <a:solidFill>
            <a:schemeClr val="tx1"/>
          </a:solidFill>
          <a:latin typeface="+mn-lt"/>
          <a:ea typeface="+mn-ea"/>
          <a:cs typeface="+mn-cs"/>
        </a:defRPr>
      </a:lvl3pPr>
      <a:lvl4pPr marL="1363509" algn="l" defTabSz="909006" rtl="0" eaLnBrk="1" latinLnBrk="0" hangingPunct="1">
        <a:defRPr sz="1790" kern="1200">
          <a:solidFill>
            <a:schemeClr val="tx1"/>
          </a:solidFill>
          <a:latin typeface="+mn-lt"/>
          <a:ea typeface="+mn-ea"/>
          <a:cs typeface="+mn-cs"/>
        </a:defRPr>
      </a:lvl4pPr>
      <a:lvl5pPr marL="1818012" algn="l" defTabSz="909006" rtl="0" eaLnBrk="1" latinLnBrk="0" hangingPunct="1">
        <a:defRPr sz="1790" kern="1200">
          <a:solidFill>
            <a:schemeClr val="tx1"/>
          </a:solidFill>
          <a:latin typeface="+mn-lt"/>
          <a:ea typeface="+mn-ea"/>
          <a:cs typeface="+mn-cs"/>
        </a:defRPr>
      </a:lvl5pPr>
      <a:lvl6pPr marL="2272515" algn="l" defTabSz="909006" rtl="0" eaLnBrk="1" latinLnBrk="0" hangingPunct="1">
        <a:defRPr sz="1790" kern="1200">
          <a:solidFill>
            <a:schemeClr val="tx1"/>
          </a:solidFill>
          <a:latin typeface="+mn-lt"/>
          <a:ea typeface="+mn-ea"/>
          <a:cs typeface="+mn-cs"/>
        </a:defRPr>
      </a:lvl6pPr>
      <a:lvl7pPr marL="2727018" algn="l" defTabSz="909006" rtl="0" eaLnBrk="1" latinLnBrk="0" hangingPunct="1">
        <a:defRPr sz="1790" kern="1200">
          <a:solidFill>
            <a:schemeClr val="tx1"/>
          </a:solidFill>
          <a:latin typeface="+mn-lt"/>
          <a:ea typeface="+mn-ea"/>
          <a:cs typeface="+mn-cs"/>
        </a:defRPr>
      </a:lvl7pPr>
      <a:lvl8pPr marL="3181522" algn="l" defTabSz="909006" rtl="0" eaLnBrk="1" latinLnBrk="0" hangingPunct="1">
        <a:defRPr sz="1790" kern="1200">
          <a:solidFill>
            <a:schemeClr val="tx1"/>
          </a:solidFill>
          <a:latin typeface="+mn-lt"/>
          <a:ea typeface="+mn-ea"/>
          <a:cs typeface="+mn-cs"/>
        </a:defRPr>
      </a:lvl8pPr>
      <a:lvl9pPr marL="3636025" algn="l" defTabSz="909006" rtl="0" eaLnBrk="1" latinLnBrk="0" hangingPunct="1">
        <a:defRPr sz="1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invest.bnpparibas.com/sites/default/files/documents/bnpp-ri2018-fr-pdf-e-accessible.pdf#page=3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brand-universe.bnpparibas/themes/flatly/img/pictograms/enfants-white.png"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hoHWhVlplDE"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b2e.group.echonet/pid36086/Domestic-Market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b2e.group.echonet/pid87334/IFS-HOME-PAG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b2e.group.echonet/pid98627/Corporate-and-Institutional-Banking.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3"/>
          </p:nvPr>
        </p:nvSpPr>
        <p:spPr>
          <a:xfrm>
            <a:off x="1488554" y="4846257"/>
            <a:ext cx="5219950" cy="357023"/>
          </a:xfrm>
        </p:spPr>
        <p:txBody>
          <a:bodyPr>
            <a:noAutofit/>
          </a:bodyPr>
          <a:lstStyle/>
          <a:p>
            <a:r>
              <a:rPr lang="en-GB" sz="1400">
                <a:latin typeface="BNPP Sans" pitchFamily="50" charset="0"/>
              </a:rPr>
              <a:t>PRÉSENTATION BNP PARIBAS personal finance</a:t>
            </a:r>
          </a:p>
          <a:p>
            <a:endParaRPr lang="en-GB" sz="1400" dirty="0">
              <a:latin typeface="BNPP Sans" pitchFamily="50" charset="0"/>
            </a:endParaRPr>
          </a:p>
        </p:txBody>
      </p:sp>
      <p:sp>
        <p:nvSpPr>
          <p:cNvPr id="5" name="Espace réservé du texte 4"/>
          <p:cNvSpPr>
            <a:spLocks noGrp="1"/>
          </p:cNvSpPr>
          <p:nvPr>
            <p:ph type="body" idx="14"/>
          </p:nvPr>
        </p:nvSpPr>
        <p:spPr>
          <a:xfrm>
            <a:off x="1667955" y="5095280"/>
            <a:ext cx="4356054" cy="216000"/>
          </a:xfrm>
        </p:spPr>
        <p:txBody>
          <a:bodyPr>
            <a:noAutofit/>
          </a:bodyPr>
          <a:lstStyle/>
          <a:p>
            <a:r>
              <a:rPr lang="en-GB" sz="1200" b="1">
                <a:latin typeface="BNPP Sans Light" pitchFamily="50" charset="0"/>
              </a:rPr>
              <a:t>30 Janvier 2020 –séminaire national des responsables pédagogique BTS BANQUE</a:t>
            </a:r>
            <a:endParaRPr lang="en-GB" sz="1200" b="1" dirty="0">
              <a:latin typeface="BNPP Sans Light" pitchFamily="50" charset="0"/>
            </a:endParaRPr>
          </a:p>
        </p:txBody>
      </p:sp>
    </p:spTree>
    <p:extLst>
      <p:ext uri="{BB962C8B-B14F-4D97-AF65-F5344CB8AC3E}">
        <p14:creationId xmlns:p14="http://schemas.microsoft.com/office/powerpoint/2010/main" val="259269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328" y="1250867"/>
            <a:ext cx="12119345" cy="189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0"/>
          <p:cNvSpPr txBox="1">
            <a:spLocks/>
          </p:cNvSpPr>
          <p:nvPr/>
        </p:nvSpPr>
        <p:spPr bwMode="auto">
          <a:xfrm>
            <a:off x="1272580" y="4135451"/>
            <a:ext cx="9358874" cy="12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342831" indent="-342831" defTabSz="457109">
              <a:lnSpc>
                <a:spcPct val="150000"/>
              </a:lnSpc>
              <a:buFont typeface="Symbol"/>
              <a:buChar char=""/>
            </a:pPr>
            <a:r>
              <a:rPr lang="fr-FR" sz="1400" dirty="0">
                <a:solidFill>
                  <a:srgbClr val="000000"/>
                </a:solidFill>
                <a:latin typeface="BNPP Sans Light" pitchFamily="50" charset="0"/>
                <a:cs typeface="Open Sans Light" pitchFamily="34" charset="0"/>
              </a:rPr>
              <a:t>Mettre en œuvre de </a:t>
            </a:r>
            <a:r>
              <a:rPr lang="fr-FR" sz="1400" b="1" dirty="0">
                <a:solidFill>
                  <a:srgbClr val="000000"/>
                </a:solidFill>
                <a:latin typeface="BNPP Sans Extra Bold" pitchFamily="50" charset="0"/>
                <a:cs typeface="Open Sans Light" pitchFamily="34" charset="0"/>
              </a:rPr>
              <a:t>nouveaux parcours clients </a:t>
            </a:r>
            <a:r>
              <a:rPr lang="fr-FR" sz="1400" dirty="0">
                <a:solidFill>
                  <a:srgbClr val="000000"/>
                </a:solidFill>
                <a:latin typeface="BNPP Sans Light" pitchFamily="50" charset="0"/>
                <a:cs typeface="Open Sans Light" pitchFamily="34" charset="0"/>
              </a:rPr>
              <a:t>pour répondre à une gamme élargie de besoins et d’usages</a:t>
            </a:r>
          </a:p>
          <a:p>
            <a:pPr marL="342831" indent="-342831" defTabSz="457109">
              <a:lnSpc>
                <a:spcPct val="150000"/>
              </a:lnSpc>
              <a:buFont typeface="Symbol"/>
              <a:buChar char=""/>
            </a:pPr>
            <a:r>
              <a:rPr lang="fr-FR" sz="1400" dirty="0">
                <a:solidFill>
                  <a:srgbClr val="000000"/>
                </a:solidFill>
                <a:latin typeface="BNPP Sans Light" pitchFamily="50" charset="0"/>
                <a:cs typeface="Open Sans Light" pitchFamily="34" charset="0"/>
              </a:rPr>
              <a:t>Développer des solutions répondant à une</a:t>
            </a:r>
            <a:r>
              <a:rPr lang="fr-FR" sz="1400" b="1" dirty="0">
                <a:solidFill>
                  <a:srgbClr val="000000"/>
                </a:solidFill>
                <a:latin typeface="BNPP Sans Extra Bold" pitchFamily="50" charset="0"/>
                <a:cs typeface="Open Sans Light" pitchFamily="34" charset="0"/>
              </a:rPr>
              <a:t> économie de services simples, utiles et sécurisés pour nos clients</a:t>
            </a:r>
          </a:p>
          <a:p>
            <a:pPr marL="342831" indent="-342831" defTabSz="457109">
              <a:lnSpc>
                <a:spcPct val="150000"/>
              </a:lnSpc>
              <a:buFont typeface="Symbol"/>
              <a:buChar char=""/>
            </a:pPr>
            <a:r>
              <a:rPr lang="fr-FR" sz="1400" dirty="0">
                <a:solidFill>
                  <a:srgbClr val="000000"/>
                </a:solidFill>
                <a:latin typeface="BNPP Sans Light" pitchFamily="50" charset="0"/>
                <a:cs typeface="Open Sans Light" pitchFamily="34" charset="0"/>
              </a:rPr>
              <a:t>Renforcer</a:t>
            </a:r>
            <a:r>
              <a:rPr lang="fr-FR" sz="1400" b="1" dirty="0">
                <a:solidFill>
                  <a:srgbClr val="000000"/>
                </a:solidFill>
                <a:latin typeface="BNPP Sans Extra Bold" pitchFamily="50" charset="0"/>
                <a:cs typeface="Open Sans Light" pitchFamily="34" charset="0"/>
              </a:rPr>
              <a:t> </a:t>
            </a:r>
            <a:r>
              <a:rPr lang="fr-FR" sz="1400" dirty="0">
                <a:solidFill>
                  <a:srgbClr val="000000"/>
                </a:solidFill>
                <a:latin typeface="BNPP Sans Light" pitchFamily="50" charset="0"/>
                <a:cs typeface="Open Sans Light" pitchFamily="34" charset="0"/>
              </a:rPr>
              <a:t>l’</a:t>
            </a:r>
            <a:r>
              <a:rPr lang="fr-FR" sz="1400" b="1" dirty="0">
                <a:solidFill>
                  <a:srgbClr val="000000"/>
                </a:solidFill>
                <a:latin typeface="BNPP Sans Extra Bold" pitchFamily="50" charset="0"/>
                <a:cs typeface="Open Sans Light" pitchFamily="34" charset="0"/>
              </a:rPr>
              <a:t>efficacité opérationnelle </a:t>
            </a:r>
            <a:r>
              <a:rPr lang="fr-FR" sz="1400" dirty="0">
                <a:solidFill>
                  <a:srgbClr val="000000"/>
                </a:solidFill>
                <a:latin typeface="BNPP Sans Light" pitchFamily="50" charset="0"/>
                <a:cs typeface="Open Sans Light" pitchFamily="34" charset="0"/>
              </a:rPr>
              <a:t>afin de répondre de manière réactive et sécurisée aux besoins de ses clients</a:t>
            </a:r>
          </a:p>
          <a:p>
            <a:pPr marL="342831" indent="-342831" defTabSz="457109">
              <a:lnSpc>
                <a:spcPct val="150000"/>
              </a:lnSpc>
              <a:buFont typeface="Symbol"/>
              <a:buChar char=""/>
            </a:pPr>
            <a:r>
              <a:rPr lang="fr-FR" sz="1400" dirty="0">
                <a:solidFill>
                  <a:srgbClr val="000000"/>
                </a:solidFill>
                <a:latin typeface="BNPP Sans Light" pitchFamily="50" charset="0"/>
                <a:cs typeface="Open Sans Light" pitchFamily="34" charset="0"/>
              </a:rPr>
              <a:t>Conduire la </a:t>
            </a:r>
            <a:r>
              <a:rPr lang="fr-FR" sz="1400" b="1" dirty="0">
                <a:solidFill>
                  <a:srgbClr val="000000"/>
                </a:solidFill>
                <a:latin typeface="BNPP Sans Extra Bold" pitchFamily="50" charset="0"/>
                <a:cs typeface="Open Sans Light" pitchFamily="34" charset="0"/>
              </a:rPr>
              <a:t>transformation de nos métiers </a:t>
            </a:r>
            <a:r>
              <a:rPr lang="fr-FR" sz="1400" dirty="0">
                <a:solidFill>
                  <a:srgbClr val="000000"/>
                </a:solidFill>
                <a:latin typeface="BNPP Sans Light" pitchFamily="50" charset="0"/>
                <a:cs typeface="Open Sans Light" pitchFamily="34" charset="0"/>
              </a:rPr>
              <a:t>et renforcer les capacités d</a:t>
            </a:r>
            <a:r>
              <a:rPr lang="fr-FR" sz="1400" b="1" dirty="0">
                <a:solidFill>
                  <a:srgbClr val="000000"/>
                </a:solidFill>
                <a:latin typeface="BNPP Sans Extra Bold" pitchFamily="50" charset="0"/>
                <a:cs typeface="Open Sans Light" pitchFamily="34" charset="0"/>
              </a:rPr>
              <a:t>’innovation </a:t>
            </a:r>
            <a:r>
              <a:rPr lang="fr-FR" sz="1400" dirty="0">
                <a:solidFill>
                  <a:srgbClr val="000000"/>
                </a:solidFill>
                <a:latin typeface="BNPP Sans Light" pitchFamily="50" charset="0"/>
                <a:cs typeface="Open Sans Light" pitchFamily="34" charset="0"/>
              </a:rPr>
              <a:t>et l’</a:t>
            </a:r>
            <a:r>
              <a:rPr lang="fr-FR" sz="1400" b="1" dirty="0">
                <a:solidFill>
                  <a:srgbClr val="000000"/>
                </a:solidFill>
                <a:latin typeface="BNPP Sans Extra Bold" pitchFamily="50" charset="0"/>
                <a:cs typeface="Open Sans Light" pitchFamily="34" charset="0"/>
              </a:rPr>
              <a:t>agilité </a:t>
            </a:r>
            <a:r>
              <a:rPr lang="fr-FR" sz="1400" dirty="0">
                <a:solidFill>
                  <a:srgbClr val="000000"/>
                </a:solidFill>
                <a:latin typeface="BNPP Sans Light" pitchFamily="50" charset="0"/>
                <a:cs typeface="Open Sans Light" pitchFamily="34" charset="0"/>
              </a:rPr>
              <a:t>de nos équipes</a:t>
            </a:r>
          </a:p>
        </p:txBody>
      </p:sp>
      <p:sp>
        <p:nvSpPr>
          <p:cNvPr id="4" name="Sous-titre 1"/>
          <p:cNvSpPr>
            <a:spLocks noGrp="1"/>
          </p:cNvSpPr>
          <p:nvPr>
            <p:ph type="subTitle" idx="1"/>
          </p:nvPr>
        </p:nvSpPr>
        <p:spPr>
          <a:xfrm>
            <a:off x="417293" y="163319"/>
            <a:ext cx="11510005" cy="432000"/>
          </a:xfrm>
        </p:spPr>
        <p:txBody>
          <a:bodyPr/>
          <a:lstStyle/>
          <a:p>
            <a:r>
              <a:rPr lang="fr-FR" dirty="0"/>
              <a:t>LE PLAN 2017-2020 DE BNP PARIBAS</a:t>
            </a:r>
          </a:p>
        </p:txBody>
      </p:sp>
      <p:sp>
        <p:nvSpPr>
          <p:cNvPr id="5" name="ZoneTexte 2"/>
          <p:cNvSpPr txBox="1"/>
          <p:nvPr/>
        </p:nvSpPr>
        <p:spPr>
          <a:xfrm>
            <a:off x="429946" y="668531"/>
            <a:ext cx="9140806" cy="338412"/>
          </a:xfrm>
          <a:prstGeom prst="rect">
            <a:avLst/>
          </a:prstGeom>
          <a:noFill/>
        </p:spPr>
        <p:txBody>
          <a:bodyPr wrap="square" lIns="91118" tIns="45558" rIns="91118" bIns="45558" rtlCol="0">
            <a:spAutoFit/>
          </a:bodyPr>
          <a:lstStyle/>
          <a:p>
            <a:pPr defTabSz="911253"/>
            <a:r>
              <a:rPr lang="en-US" sz="1600" spc="600" dirty="0">
                <a:solidFill>
                  <a:srgbClr val="FFFFFF">
                    <a:lumMod val="50000"/>
                  </a:srgbClr>
                </a:solidFill>
                <a:latin typeface="BNPP Sans" pitchFamily="50" charset="0"/>
                <a:cs typeface="Arial" panose="020B0604020202020204" pitchFamily="34" charset="0"/>
              </a:rPr>
              <a:t>PROMOUVOIR L’INNOVATION DIGITALE POUR NOS CLIENTS</a:t>
            </a:r>
          </a:p>
        </p:txBody>
      </p:sp>
      <p:sp>
        <p:nvSpPr>
          <p:cNvPr id="6" name="Rectangle 5"/>
          <p:cNvSpPr/>
          <p:nvPr/>
        </p:nvSpPr>
        <p:spPr>
          <a:xfrm>
            <a:off x="877628" y="5766831"/>
            <a:ext cx="10876514" cy="253857"/>
          </a:xfrm>
          <a:prstGeom prst="rect">
            <a:avLst/>
          </a:prstGeom>
        </p:spPr>
        <p:txBody>
          <a:bodyPr wrap="square">
            <a:spAutoFit/>
          </a:bodyPr>
          <a:lstStyle/>
          <a:p>
            <a:pPr defTabSz="1212878"/>
            <a:r>
              <a:rPr lang="fr-FR" sz="1050" dirty="0">
                <a:solidFill>
                  <a:srgbClr val="000000"/>
                </a:solidFill>
                <a:latin typeface="Arial"/>
                <a:hlinkClick r:id="rId4"/>
              </a:rPr>
              <a:t>Retrouvez plus d’illustrations dans le Rapport intégré 2018 de BNP Paribas</a:t>
            </a:r>
            <a:endParaRPr lang="fr-FR" sz="1050" dirty="0">
              <a:solidFill>
                <a:srgbClr val="000000"/>
              </a:solidFill>
              <a:latin typeface="Arial"/>
            </a:endParaRPr>
          </a:p>
        </p:txBody>
      </p:sp>
      <p:grpSp>
        <p:nvGrpSpPr>
          <p:cNvPr id="7" name="Group 232"/>
          <p:cNvGrpSpPr/>
          <p:nvPr/>
        </p:nvGrpSpPr>
        <p:grpSpPr>
          <a:xfrm>
            <a:off x="480676" y="5759630"/>
            <a:ext cx="336249" cy="258368"/>
            <a:chOff x="-1149498" y="213793"/>
            <a:chExt cx="431801" cy="331788"/>
          </a:xfrm>
          <a:solidFill>
            <a:schemeClr val="bg2"/>
          </a:solidFill>
        </p:grpSpPr>
        <p:sp>
          <p:nvSpPr>
            <p:cNvPr id="8" name="Freeform 71"/>
            <p:cNvSpPr>
              <a:spLocks/>
            </p:cNvSpPr>
            <p:nvPr/>
          </p:nvSpPr>
          <p:spPr bwMode="auto">
            <a:xfrm>
              <a:off x="-995510" y="251893"/>
              <a:ext cx="220663" cy="30163"/>
            </a:xfrm>
            <a:custGeom>
              <a:avLst/>
              <a:gdLst>
                <a:gd name="T0" fmla="*/ 0 w 69"/>
                <a:gd name="T1" fmla="*/ 4 h 9"/>
                <a:gd name="T2" fmla="*/ 0 w 69"/>
                <a:gd name="T3" fmla="*/ 4 h 9"/>
                <a:gd name="T4" fmla="*/ 5 w 69"/>
                <a:gd name="T5" fmla="*/ 0 h 9"/>
                <a:gd name="T6" fmla="*/ 65 w 69"/>
                <a:gd name="T7" fmla="*/ 0 h 9"/>
                <a:gd name="T8" fmla="*/ 69 w 69"/>
                <a:gd name="T9" fmla="*/ 4 h 9"/>
                <a:gd name="T10" fmla="*/ 69 w 69"/>
                <a:gd name="T11" fmla="*/ 4 h 9"/>
                <a:gd name="T12" fmla="*/ 65 w 69"/>
                <a:gd name="T13" fmla="*/ 9 h 9"/>
                <a:gd name="T14" fmla="*/ 5 w 69"/>
                <a:gd name="T15" fmla="*/ 9 h 9"/>
                <a:gd name="T16" fmla="*/ 0 w 69"/>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
                  <a:moveTo>
                    <a:pt x="0" y="4"/>
                  </a:moveTo>
                  <a:cubicBezTo>
                    <a:pt x="0" y="4"/>
                    <a:pt x="0" y="4"/>
                    <a:pt x="0" y="4"/>
                  </a:cubicBezTo>
                  <a:cubicBezTo>
                    <a:pt x="0" y="2"/>
                    <a:pt x="2" y="0"/>
                    <a:pt x="5" y="0"/>
                  </a:cubicBezTo>
                  <a:cubicBezTo>
                    <a:pt x="65" y="0"/>
                    <a:pt x="65" y="0"/>
                    <a:pt x="65" y="0"/>
                  </a:cubicBezTo>
                  <a:cubicBezTo>
                    <a:pt x="67" y="0"/>
                    <a:pt x="69" y="2"/>
                    <a:pt x="69" y="4"/>
                  </a:cubicBezTo>
                  <a:cubicBezTo>
                    <a:pt x="69" y="4"/>
                    <a:pt x="69" y="4"/>
                    <a:pt x="69" y="4"/>
                  </a:cubicBezTo>
                  <a:cubicBezTo>
                    <a:pt x="69" y="7"/>
                    <a:pt x="67" y="9"/>
                    <a:pt x="65" y="9"/>
                  </a:cubicBezTo>
                  <a:cubicBezTo>
                    <a:pt x="5" y="9"/>
                    <a:pt x="5" y="9"/>
                    <a:pt x="5"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9" name="Oval 72"/>
            <p:cNvSpPr>
              <a:spLocks noChangeArrowheads="1"/>
            </p:cNvSpPr>
            <p:nvPr/>
          </p:nvSpPr>
          <p:spPr bwMode="auto">
            <a:xfrm>
              <a:off x="-1114573" y="25189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10" name="Oval 73"/>
            <p:cNvSpPr>
              <a:spLocks noChangeArrowheads="1"/>
            </p:cNvSpPr>
            <p:nvPr/>
          </p:nvSpPr>
          <p:spPr bwMode="auto">
            <a:xfrm>
              <a:off x="-1071710" y="251893"/>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11" name="Freeform 74"/>
            <p:cNvSpPr>
              <a:spLocks noEditPoints="1"/>
            </p:cNvSpPr>
            <p:nvPr/>
          </p:nvSpPr>
          <p:spPr bwMode="auto">
            <a:xfrm>
              <a:off x="-1149498" y="213793"/>
              <a:ext cx="412750" cy="312738"/>
            </a:xfrm>
            <a:custGeom>
              <a:avLst/>
              <a:gdLst>
                <a:gd name="T0" fmla="*/ 104 w 129"/>
                <a:gd name="T1" fmla="*/ 91 h 97"/>
                <a:gd name="T2" fmla="*/ 11 w 129"/>
                <a:gd name="T3" fmla="*/ 91 h 97"/>
                <a:gd name="T4" fmla="*/ 6 w 129"/>
                <a:gd name="T5" fmla="*/ 85 h 97"/>
                <a:gd name="T6" fmla="*/ 6 w 129"/>
                <a:gd name="T7" fmla="*/ 33 h 97"/>
                <a:gd name="T8" fmla="*/ 123 w 129"/>
                <a:gd name="T9" fmla="*/ 33 h 97"/>
                <a:gd name="T10" fmla="*/ 123 w 129"/>
                <a:gd name="T11" fmla="*/ 72 h 97"/>
                <a:gd name="T12" fmla="*/ 129 w 129"/>
                <a:gd name="T13" fmla="*/ 74 h 97"/>
                <a:gd name="T14" fmla="*/ 129 w 129"/>
                <a:gd name="T15" fmla="*/ 33 h 97"/>
                <a:gd name="T16" fmla="*/ 129 w 129"/>
                <a:gd name="T17" fmla="*/ 33 h 97"/>
                <a:gd name="T18" fmla="*/ 129 w 129"/>
                <a:gd name="T19" fmla="*/ 12 h 97"/>
                <a:gd name="T20" fmla="*/ 116 w 129"/>
                <a:gd name="T21" fmla="*/ 0 h 97"/>
                <a:gd name="T22" fmla="*/ 12 w 129"/>
                <a:gd name="T23" fmla="*/ 0 h 97"/>
                <a:gd name="T24" fmla="*/ 0 w 129"/>
                <a:gd name="T25" fmla="*/ 12 h 97"/>
                <a:gd name="T26" fmla="*/ 0 w 129"/>
                <a:gd name="T27" fmla="*/ 27 h 97"/>
                <a:gd name="T28" fmla="*/ 0 w 129"/>
                <a:gd name="T29" fmla="*/ 33 h 97"/>
                <a:gd name="T30" fmla="*/ 0 w 129"/>
                <a:gd name="T31" fmla="*/ 85 h 97"/>
                <a:gd name="T32" fmla="*/ 11 w 129"/>
                <a:gd name="T33" fmla="*/ 97 h 97"/>
                <a:gd name="T34" fmla="*/ 106 w 129"/>
                <a:gd name="T35" fmla="*/ 97 h 97"/>
                <a:gd name="T36" fmla="*/ 104 w 129"/>
                <a:gd name="T37" fmla="*/ 91 h 97"/>
                <a:gd name="T38" fmla="*/ 6 w 129"/>
                <a:gd name="T39" fmla="*/ 12 h 97"/>
                <a:gd name="T40" fmla="*/ 12 w 129"/>
                <a:gd name="T41" fmla="*/ 6 h 97"/>
                <a:gd name="T42" fmla="*/ 116 w 129"/>
                <a:gd name="T43" fmla="*/ 6 h 97"/>
                <a:gd name="T44" fmla="*/ 123 w 129"/>
                <a:gd name="T45" fmla="*/ 12 h 97"/>
                <a:gd name="T46" fmla="*/ 123 w 129"/>
                <a:gd name="T47" fmla="*/ 27 h 97"/>
                <a:gd name="T48" fmla="*/ 6 w 129"/>
                <a:gd name="T49" fmla="*/ 27 h 97"/>
                <a:gd name="T50" fmla="*/ 6 w 129"/>
                <a:gd name="T51" fmla="*/ 1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97">
                  <a:moveTo>
                    <a:pt x="104" y="91"/>
                  </a:moveTo>
                  <a:cubicBezTo>
                    <a:pt x="11" y="91"/>
                    <a:pt x="11" y="91"/>
                    <a:pt x="11" y="91"/>
                  </a:cubicBezTo>
                  <a:cubicBezTo>
                    <a:pt x="8" y="91"/>
                    <a:pt x="6" y="88"/>
                    <a:pt x="6" y="85"/>
                  </a:cubicBezTo>
                  <a:cubicBezTo>
                    <a:pt x="6" y="33"/>
                    <a:pt x="6" y="33"/>
                    <a:pt x="6" y="33"/>
                  </a:cubicBezTo>
                  <a:cubicBezTo>
                    <a:pt x="123" y="33"/>
                    <a:pt x="123" y="33"/>
                    <a:pt x="123" y="33"/>
                  </a:cubicBezTo>
                  <a:cubicBezTo>
                    <a:pt x="123" y="72"/>
                    <a:pt x="123" y="72"/>
                    <a:pt x="123" y="72"/>
                  </a:cubicBezTo>
                  <a:cubicBezTo>
                    <a:pt x="129" y="74"/>
                    <a:pt x="129" y="74"/>
                    <a:pt x="129" y="74"/>
                  </a:cubicBezTo>
                  <a:cubicBezTo>
                    <a:pt x="129" y="33"/>
                    <a:pt x="129" y="33"/>
                    <a:pt x="129" y="33"/>
                  </a:cubicBezTo>
                  <a:cubicBezTo>
                    <a:pt x="129" y="33"/>
                    <a:pt x="129" y="33"/>
                    <a:pt x="129" y="33"/>
                  </a:cubicBezTo>
                  <a:cubicBezTo>
                    <a:pt x="129" y="12"/>
                    <a:pt x="129" y="12"/>
                    <a:pt x="129" y="12"/>
                  </a:cubicBezTo>
                  <a:cubicBezTo>
                    <a:pt x="129" y="5"/>
                    <a:pt x="123" y="0"/>
                    <a:pt x="116" y="0"/>
                  </a:cubicBezTo>
                  <a:cubicBezTo>
                    <a:pt x="12" y="0"/>
                    <a:pt x="12" y="0"/>
                    <a:pt x="12" y="0"/>
                  </a:cubicBezTo>
                  <a:cubicBezTo>
                    <a:pt x="5" y="0"/>
                    <a:pt x="0" y="5"/>
                    <a:pt x="0" y="12"/>
                  </a:cubicBezTo>
                  <a:cubicBezTo>
                    <a:pt x="0" y="27"/>
                    <a:pt x="0" y="27"/>
                    <a:pt x="0" y="27"/>
                  </a:cubicBezTo>
                  <a:cubicBezTo>
                    <a:pt x="0" y="33"/>
                    <a:pt x="0" y="33"/>
                    <a:pt x="0" y="33"/>
                  </a:cubicBezTo>
                  <a:cubicBezTo>
                    <a:pt x="0" y="85"/>
                    <a:pt x="0" y="85"/>
                    <a:pt x="0" y="85"/>
                  </a:cubicBezTo>
                  <a:cubicBezTo>
                    <a:pt x="0" y="91"/>
                    <a:pt x="5" y="97"/>
                    <a:pt x="11" y="97"/>
                  </a:cubicBezTo>
                  <a:cubicBezTo>
                    <a:pt x="106" y="97"/>
                    <a:pt x="106" y="97"/>
                    <a:pt x="106" y="97"/>
                  </a:cubicBezTo>
                  <a:lnTo>
                    <a:pt x="104" y="91"/>
                  </a:lnTo>
                  <a:close/>
                  <a:moveTo>
                    <a:pt x="6" y="12"/>
                  </a:moveTo>
                  <a:cubicBezTo>
                    <a:pt x="6" y="9"/>
                    <a:pt x="9" y="6"/>
                    <a:pt x="12" y="6"/>
                  </a:cubicBezTo>
                  <a:cubicBezTo>
                    <a:pt x="116" y="6"/>
                    <a:pt x="116" y="6"/>
                    <a:pt x="116" y="6"/>
                  </a:cubicBezTo>
                  <a:cubicBezTo>
                    <a:pt x="120" y="6"/>
                    <a:pt x="123" y="9"/>
                    <a:pt x="123" y="12"/>
                  </a:cubicBezTo>
                  <a:cubicBezTo>
                    <a:pt x="123" y="27"/>
                    <a:pt x="123" y="27"/>
                    <a:pt x="123" y="27"/>
                  </a:cubicBezTo>
                  <a:cubicBezTo>
                    <a:pt x="6" y="27"/>
                    <a:pt x="6" y="27"/>
                    <a:pt x="6" y="27"/>
                  </a:cubicBez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12" name="Freeform 75"/>
            <p:cNvSpPr>
              <a:spLocks/>
            </p:cNvSpPr>
            <p:nvPr/>
          </p:nvSpPr>
          <p:spPr bwMode="auto">
            <a:xfrm>
              <a:off x="-820885" y="442393"/>
              <a:ext cx="103188" cy="103188"/>
            </a:xfrm>
            <a:custGeom>
              <a:avLst/>
              <a:gdLst>
                <a:gd name="T0" fmla="*/ 0 w 65"/>
                <a:gd name="T1" fmla="*/ 0 h 65"/>
                <a:gd name="T2" fmla="*/ 61 w 65"/>
                <a:gd name="T3" fmla="*/ 22 h 65"/>
                <a:gd name="T4" fmla="*/ 45 w 65"/>
                <a:gd name="T5" fmla="*/ 33 h 65"/>
                <a:gd name="T6" fmla="*/ 65 w 65"/>
                <a:gd name="T7" fmla="*/ 53 h 65"/>
                <a:gd name="T8" fmla="*/ 53 w 65"/>
                <a:gd name="T9" fmla="*/ 65 h 65"/>
                <a:gd name="T10" fmla="*/ 33 w 65"/>
                <a:gd name="T11" fmla="*/ 45 h 65"/>
                <a:gd name="T12" fmla="*/ 25 w 65"/>
                <a:gd name="T13" fmla="*/ 61 h 65"/>
                <a:gd name="T14" fmla="*/ 0 w 6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0" y="0"/>
                  </a:moveTo>
                  <a:lnTo>
                    <a:pt x="61" y="22"/>
                  </a:lnTo>
                  <a:lnTo>
                    <a:pt x="45" y="33"/>
                  </a:lnTo>
                  <a:lnTo>
                    <a:pt x="65" y="53"/>
                  </a:lnTo>
                  <a:lnTo>
                    <a:pt x="53" y="65"/>
                  </a:lnTo>
                  <a:lnTo>
                    <a:pt x="33" y="45"/>
                  </a:lnTo>
                  <a:lnTo>
                    <a:pt x="25" y="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grpSp>
      <p:sp>
        <p:nvSpPr>
          <p:cNvPr id="14" name="Slide Number Placeholder 4"/>
          <p:cNvSpPr txBox="1">
            <a:spLocks/>
          </p:cNvSpPr>
          <p:nvPr/>
        </p:nvSpPr>
        <p:spPr bwMode="auto">
          <a:xfrm>
            <a:off x="11521542" y="6416619"/>
            <a:ext cx="240007"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325">
              <a:defRPr/>
            </a:pPr>
            <a:fld id="{276219AF-F5ED-455B-A512-B03AB3602319}" type="slidenum">
              <a:rPr lang="en-GB" sz="800">
                <a:solidFill>
                  <a:srgbClr val="000000">
                    <a:lumMod val="95000"/>
                    <a:lumOff val="5000"/>
                  </a:srgbClr>
                </a:solidFill>
                <a:latin typeface="BNPP Sans Light" pitchFamily="50" charset="0"/>
              </a:rPr>
              <a:pPr algn="ctr" defTabSz="1217325">
                <a:defRPr/>
              </a:pPr>
              <a:t>10</a:t>
            </a:fld>
            <a:endParaRPr lang="en-GB" sz="800" dirty="0">
              <a:solidFill>
                <a:srgbClr val="000000">
                  <a:lumMod val="95000"/>
                  <a:lumOff val="5000"/>
                </a:srgbClr>
              </a:solidFill>
              <a:latin typeface="BNPP Sans Light" pitchFamily="50" charset="0"/>
            </a:endParaRPr>
          </a:p>
        </p:txBody>
      </p:sp>
      <p:cxnSp>
        <p:nvCxnSpPr>
          <p:cNvPr id="15" name="Straight Connector 24"/>
          <p:cNvCxnSpPr/>
          <p:nvPr/>
        </p:nvCxnSpPr>
        <p:spPr>
          <a:xfrm>
            <a:off x="11414362" y="6426141"/>
            <a:ext cx="0" cy="143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73268" y="3308635"/>
            <a:ext cx="11280873" cy="696296"/>
          </a:xfrm>
          <a:prstGeom prst="rect">
            <a:avLst/>
          </a:prstGeom>
          <a:noFill/>
        </p:spPr>
        <p:txBody>
          <a:bodyPr wrap="square" rtlCol="0">
            <a:noAutofit/>
          </a:bodyPr>
          <a:lstStyle/>
          <a:p>
            <a:pPr defTabSz="1212878"/>
            <a:r>
              <a:rPr lang="fr-FR" sz="1600" dirty="0">
                <a:solidFill>
                  <a:srgbClr val="00915A"/>
                </a:solidFill>
                <a:latin typeface="BNPP Sans Light" pitchFamily="50" charset="0"/>
              </a:rPr>
              <a:t>En investissant dans la transformation numérique et les nouvelles technologies, BNP Paribas anticipe les changements </a:t>
            </a:r>
          </a:p>
          <a:p>
            <a:pPr defTabSz="1212878"/>
            <a:r>
              <a:rPr lang="fr-FR" sz="1600" dirty="0">
                <a:solidFill>
                  <a:srgbClr val="00915A"/>
                </a:solidFill>
                <a:latin typeface="BNPP Sans Light" pitchFamily="50" charset="0"/>
              </a:rPr>
              <a:t>qui touchent ses clients pour les transformer en opportunités. Il vise ainsi à :</a:t>
            </a:r>
            <a:endParaRPr lang="fr-FR" sz="1600" dirty="0">
              <a:solidFill>
                <a:srgbClr val="00915A"/>
              </a:solidFill>
              <a:latin typeface="BNPP Sans Light" pitchFamily="50" charset="0"/>
              <a:cs typeface="Arial"/>
            </a:endParaRPr>
          </a:p>
        </p:txBody>
      </p:sp>
    </p:spTree>
    <p:extLst>
      <p:ext uri="{BB962C8B-B14F-4D97-AF65-F5344CB8AC3E}">
        <p14:creationId xmlns:p14="http://schemas.microsoft.com/office/powerpoint/2010/main" val="19529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ln>
            <a:noFill/>
          </a:ln>
        </p:spPr>
        <p:style>
          <a:lnRef idx="2">
            <a:schemeClr val="accent5"/>
          </a:lnRef>
          <a:fillRef idx="1">
            <a:schemeClr val="lt1"/>
          </a:fillRef>
          <a:effectRef idx="0">
            <a:schemeClr val="accent5"/>
          </a:effectRef>
          <a:fontRef idx="minor">
            <a:schemeClr val="dk1"/>
          </a:fontRef>
        </p:style>
        <p:txBody>
          <a:bodyPr/>
          <a:lstStyle/>
          <a:p>
            <a:r>
              <a:rPr lang="fr-FR" dirty="0"/>
              <a:t>A l’ÉCOUTE DE NOTRE ENVIRONNEMENT</a:t>
            </a:r>
          </a:p>
        </p:txBody>
      </p:sp>
      <p:sp>
        <p:nvSpPr>
          <p:cNvPr id="4" name="TextBox 97"/>
          <p:cNvSpPr txBox="1"/>
          <p:nvPr/>
        </p:nvSpPr>
        <p:spPr>
          <a:xfrm>
            <a:off x="533062" y="1201911"/>
            <a:ext cx="10962288" cy="1230821"/>
          </a:xfrm>
          <a:prstGeom prst="rect">
            <a:avLst/>
          </a:prstGeom>
          <a:noFill/>
        </p:spPr>
        <p:txBody>
          <a:bodyPr wrap="square" lIns="0" tIns="0" rIns="0" bIns="0" rtlCol="0">
            <a:spAutoFit/>
          </a:bodyPr>
          <a:lstStyle/>
          <a:p>
            <a:pPr algn="just" defTabSz="1825258">
              <a:defRPr/>
            </a:pPr>
            <a:r>
              <a:rPr lang="fr-FR" sz="1600" dirty="0">
                <a:solidFill>
                  <a:srgbClr val="000000"/>
                </a:solidFill>
                <a:latin typeface="BNPP Sans Light" pitchFamily="50" charset="0"/>
                <a:cs typeface="Roboto Light" charset="0"/>
              </a:rPr>
              <a:t>En étant attentif aux mutations du monde qui l’entoure et en dialoguant au quotidien avec ses parties prenantes, </a:t>
            </a:r>
          </a:p>
          <a:p>
            <a:pPr algn="just" defTabSz="1825258">
              <a:defRPr/>
            </a:pPr>
            <a:r>
              <a:rPr lang="fr-FR" sz="1600" b="1" dirty="0">
                <a:solidFill>
                  <a:srgbClr val="000000"/>
                </a:solidFill>
                <a:latin typeface="BNPP Sans" pitchFamily="50" charset="0"/>
                <a:cs typeface="Roboto Light" charset="0"/>
              </a:rPr>
              <a:t>BNP Paribas renforce son ancrage au cœur de son écosystème. </a:t>
            </a:r>
            <a:r>
              <a:rPr lang="fr-FR" sz="1600" dirty="0">
                <a:solidFill>
                  <a:srgbClr val="000000"/>
                </a:solidFill>
                <a:latin typeface="BNPP Sans Light" pitchFamily="50" charset="0"/>
                <a:cs typeface="Roboto Light" charset="0"/>
              </a:rPr>
              <a:t>Le Groupe s’efforce ainsi d’identifier les changements </a:t>
            </a:r>
          </a:p>
          <a:p>
            <a:pPr algn="just" defTabSz="1825258">
              <a:defRPr/>
            </a:pPr>
            <a:r>
              <a:rPr lang="fr-FR" sz="1600" dirty="0">
                <a:solidFill>
                  <a:srgbClr val="000000"/>
                </a:solidFill>
                <a:latin typeface="BNPP Sans Light" pitchFamily="50" charset="0"/>
                <a:cs typeface="Roboto Light" charset="0"/>
              </a:rPr>
              <a:t>qui portent en eux de grands défis mais aussi des </a:t>
            </a:r>
            <a:r>
              <a:rPr lang="fr-FR" sz="1600" b="1" dirty="0">
                <a:solidFill>
                  <a:srgbClr val="000000"/>
                </a:solidFill>
                <a:latin typeface="BNPP Sans" pitchFamily="50" charset="0"/>
                <a:cs typeface="Roboto Light" charset="0"/>
              </a:rPr>
              <a:t>opportunités pour l’avenir.</a:t>
            </a:r>
          </a:p>
          <a:p>
            <a:pPr algn="just" defTabSz="1825258">
              <a:defRPr/>
            </a:pPr>
            <a:endParaRPr lang="fr-FR" sz="1600" dirty="0">
              <a:solidFill>
                <a:srgbClr val="000000"/>
              </a:solidFill>
              <a:latin typeface="BNPP Sans Light" pitchFamily="50" charset="0"/>
              <a:cs typeface="Roboto Light" charset="0"/>
            </a:endParaRPr>
          </a:p>
          <a:p>
            <a:pPr algn="just" defTabSz="1825258">
              <a:defRPr/>
            </a:pPr>
            <a:r>
              <a:rPr lang="fr-FR" sz="1600" dirty="0">
                <a:solidFill>
                  <a:srgbClr val="000000"/>
                </a:solidFill>
                <a:latin typeface="BNPP Sans Light" pitchFamily="50" charset="0"/>
                <a:cs typeface="Roboto Light" charset="0"/>
              </a:rPr>
              <a:t>Au carrefour de l’économie, BNP Paribas fait ainsi face à </a:t>
            </a:r>
            <a:r>
              <a:rPr lang="fr-FR" sz="1600" b="1" dirty="0">
                <a:solidFill>
                  <a:srgbClr val="000000"/>
                </a:solidFill>
                <a:latin typeface="BNPP Sans" pitchFamily="50" charset="0"/>
                <a:cs typeface="Roboto Light" charset="0"/>
              </a:rPr>
              <a:t>3 défis majeurs :</a:t>
            </a:r>
          </a:p>
        </p:txBody>
      </p:sp>
      <p:grpSp>
        <p:nvGrpSpPr>
          <p:cNvPr id="13" name="Groupe 12"/>
          <p:cNvGrpSpPr/>
          <p:nvPr/>
        </p:nvGrpSpPr>
        <p:grpSpPr>
          <a:xfrm>
            <a:off x="868358" y="2928762"/>
            <a:ext cx="3256151" cy="845130"/>
            <a:chOff x="-580206" y="4581059"/>
            <a:chExt cx="3256905" cy="845326"/>
          </a:xfrm>
        </p:grpSpPr>
        <p:grpSp>
          <p:nvGrpSpPr>
            <p:cNvPr id="10" name="Groupe 9"/>
            <p:cNvGrpSpPr/>
            <p:nvPr/>
          </p:nvGrpSpPr>
          <p:grpSpPr>
            <a:xfrm>
              <a:off x="-580206" y="4581059"/>
              <a:ext cx="845240" cy="845326"/>
              <a:chOff x="2157701" y="5202430"/>
              <a:chExt cx="845240" cy="845326"/>
            </a:xfrm>
          </p:grpSpPr>
          <p:sp>
            <p:nvSpPr>
              <p:cNvPr id="5" name="Oval 61"/>
              <p:cNvSpPr/>
              <p:nvPr/>
            </p:nvSpPr>
            <p:spPr>
              <a:xfrm>
                <a:off x="2157701" y="5202430"/>
                <a:ext cx="845240" cy="845326"/>
              </a:xfrm>
              <a:prstGeom prst="ellipse">
                <a:avLst/>
              </a:prstGeom>
              <a:solidFill>
                <a:srgbClr val="00915A"/>
              </a:solidFill>
              <a:ln w="9525" cap="flat" cmpd="sng" algn="ctr">
                <a:noFill/>
                <a:prstDash val="solid"/>
              </a:ln>
              <a:effectLst/>
            </p:spPr>
            <p:txBody>
              <a:bodyPr lIns="45628" tIns="22815" rIns="45628" bIns="22815" anchor="ct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ctr" defTabSz="542666" fontAlgn="base">
                  <a:spcBef>
                    <a:spcPct val="0"/>
                  </a:spcBef>
                  <a:spcAft>
                    <a:spcPct val="0"/>
                  </a:spcAft>
                  <a:defRPr/>
                </a:pPr>
                <a:endParaRPr lang="pt-PT" altLang="pt-PT" sz="4299" kern="0">
                  <a:solidFill>
                    <a:srgbClr val="FFFFFF"/>
                  </a:solidFill>
                  <a:latin typeface="BNPP Sans Light" pitchFamily="50" charset="0"/>
                </a:endParaRPr>
              </a:p>
            </p:txBody>
          </p:sp>
          <p:pic>
            <p:nvPicPr>
              <p:cNvPr id="1026" name="Picture 2" descr="https://brand-universe.bnpparibas/themes/flatly/img/pictograms/agence-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7412" y="5399191"/>
                <a:ext cx="456214" cy="45621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04"/>
            <p:cNvSpPr txBox="1"/>
            <p:nvPr/>
          </p:nvSpPr>
          <p:spPr>
            <a:xfrm>
              <a:off x="499914" y="4635346"/>
              <a:ext cx="2176785" cy="738664"/>
            </a:xfrm>
            <a:prstGeom prst="rect">
              <a:avLst/>
            </a:prstGeom>
            <a:noFill/>
          </p:spPr>
          <p:txBody>
            <a:bodyPr wrap="square" lIns="0" tIns="0" rIns="0" bIns="0" rtlCol="0">
              <a:spAutoFit/>
            </a:bodyPr>
            <a:lstStyle/>
            <a:p>
              <a:pPr defTabSz="1825258">
                <a:spcAft>
                  <a:spcPts val="1600"/>
                </a:spcAft>
              </a:pPr>
              <a:r>
                <a:rPr lang="en-US" sz="2400" b="1" cap="all" spc="53" dirty="0">
                  <a:solidFill>
                    <a:srgbClr val="00915A"/>
                  </a:solidFill>
                  <a:latin typeface="BNPP Sans Condensed" pitchFamily="50" charset="0"/>
                  <a:cs typeface="Roboto Regular" charset="0"/>
                </a:rPr>
                <a:t>ENJEUX ÉCONOMIQUES ET REGLEMENTAIRES</a:t>
              </a:r>
              <a:endParaRPr lang="en-US" sz="1900" b="1" cap="all" spc="53" dirty="0">
                <a:solidFill>
                  <a:srgbClr val="00915A"/>
                </a:solidFill>
                <a:latin typeface="BNPP Sans Condensed" pitchFamily="50" charset="0"/>
                <a:cs typeface="Roboto Regular" charset="0"/>
              </a:endParaRPr>
            </a:p>
          </p:txBody>
        </p:sp>
      </p:grpSp>
      <p:grpSp>
        <p:nvGrpSpPr>
          <p:cNvPr id="15" name="Groupe 14"/>
          <p:cNvGrpSpPr/>
          <p:nvPr/>
        </p:nvGrpSpPr>
        <p:grpSpPr>
          <a:xfrm>
            <a:off x="5072004" y="2930966"/>
            <a:ext cx="2220771" cy="845130"/>
            <a:chOff x="3900835" y="4359051"/>
            <a:chExt cx="2221285" cy="845326"/>
          </a:xfrm>
        </p:grpSpPr>
        <p:grpSp>
          <p:nvGrpSpPr>
            <p:cNvPr id="11" name="Groupe 10"/>
            <p:cNvGrpSpPr/>
            <p:nvPr/>
          </p:nvGrpSpPr>
          <p:grpSpPr>
            <a:xfrm>
              <a:off x="3900835" y="4359051"/>
              <a:ext cx="845241" cy="845326"/>
              <a:chOff x="3127809" y="5019238"/>
              <a:chExt cx="1679109" cy="1679279"/>
            </a:xfrm>
          </p:grpSpPr>
          <p:sp>
            <p:nvSpPr>
              <p:cNvPr id="6" name="Oval 62"/>
              <p:cNvSpPr/>
              <p:nvPr/>
            </p:nvSpPr>
            <p:spPr>
              <a:xfrm>
                <a:off x="3127809" y="5019238"/>
                <a:ext cx="1679109" cy="1679279"/>
              </a:xfrm>
              <a:prstGeom prst="ellipse">
                <a:avLst/>
              </a:prstGeom>
              <a:solidFill>
                <a:srgbClr val="00AB8E">
                  <a:alpha val="87000"/>
                </a:srgbClr>
              </a:solidFill>
              <a:ln w="9525" cap="flat" cmpd="sng" algn="ctr">
                <a:noFill/>
                <a:prstDash val="solid"/>
              </a:ln>
              <a:effectLst/>
            </p:spPr>
            <p:txBody>
              <a:bodyPr lIns="45628" tIns="22815" rIns="45628" bIns="22815" anchor="ct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ctr" defTabSz="542666" fontAlgn="base">
                  <a:spcBef>
                    <a:spcPct val="0"/>
                  </a:spcBef>
                  <a:spcAft>
                    <a:spcPct val="0"/>
                  </a:spcAft>
                  <a:defRPr/>
                </a:pPr>
                <a:endParaRPr lang="pt-PT" altLang="pt-PT" sz="4299" kern="0" dirty="0">
                  <a:solidFill>
                    <a:srgbClr val="FFFFFF"/>
                  </a:solidFill>
                  <a:latin typeface="BNPP Sans Light" pitchFamily="50" charset="0"/>
                </a:endParaRPr>
              </a:p>
            </p:txBody>
          </p:sp>
          <p:pic>
            <p:nvPicPr>
              <p:cNvPr id="1028" name="Picture 4" descr="https://brand-universe.bnpparibas/themes/flatly/img/pictograms/partager-whit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4209" y="5490131"/>
                <a:ext cx="786304" cy="78630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04"/>
            <p:cNvSpPr txBox="1"/>
            <p:nvPr/>
          </p:nvSpPr>
          <p:spPr>
            <a:xfrm>
              <a:off x="4836939" y="4635346"/>
              <a:ext cx="1285181" cy="369332"/>
            </a:xfrm>
            <a:prstGeom prst="rect">
              <a:avLst/>
            </a:prstGeom>
            <a:noFill/>
          </p:spPr>
          <p:txBody>
            <a:bodyPr wrap="square" lIns="0" tIns="0" rIns="0" bIns="0" rtlCol="0">
              <a:spAutoFit/>
            </a:bodyPr>
            <a:lstStyle/>
            <a:p>
              <a:pPr defTabSz="1825258">
                <a:spcAft>
                  <a:spcPts val="1600"/>
                </a:spcAft>
              </a:pPr>
              <a:r>
                <a:rPr lang="en-US" sz="2400" b="1" cap="all" spc="53" dirty="0">
                  <a:solidFill>
                    <a:srgbClr val="00AB8E"/>
                  </a:solidFill>
                  <a:latin typeface="BNPP Sans Condensed" pitchFamily="50" charset="0"/>
                  <a:cs typeface="Roboto Regular" charset="0"/>
                </a:rPr>
                <a:t>DÉFI DIGITAL</a:t>
              </a:r>
              <a:endParaRPr lang="en-US" sz="1900" b="1" cap="all" spc="53" dirty="0">
                <a:solidFill>
                  <a:srgbClr val="00AB8E"/>
                </a:solidFill>
                <a:latin typeface="BNPP Sans Condensed" pitchFamily="50" charset="0"/>
                <a:cs typeface="Roboto Regular" charset="0"/>
              </a:endParaRPr>
            </a:p>
          </p:txBody>
        </p:sp>
      </p:grpSp>
      <p:grpSp>
        <p:nvGrpSpPr>
          <p:cNvPr id="14" name="Groupe 13"/>
          <p:cNvGrpSpPr/>
          <p:nvPr/>
        </p:nvGrpSpPr>
        <p:grpSpPr>
          <a:xfrm>
            <a:off x="8290567" y="2955435"/>
            <a:ext cx="2268896" cy="845132"/>
            <a:chOff x="8269255" y="3654155"/>
            <a:chExt cx="2269421" cy="845328"/>
          </a:xfrm>
        </p:grpSpPr>
        <p:grpSp>
          <p:nvGrpSpPr>
            <p:cNvPr id="12" name="Groupe 11"/>
            <p:cNvGrpSpPr/>
            <p:nvPr/>
          </p:nvGrpSpPr>
          <p:grpSpPr>
            <a:xfrm>
              <a:off x="8269255" y="3654155"/>
              <a:ext cx="845241" cy="845328"/>
              <a:chOff x="6638341" y="3640210"/>
              <a:chExt cx="1288928" cy="1289060"/>
            </a:xfrm>
          </p:grpSpPr>
          <p:sp>
            <p:nvSpPr>
              <p:cNvPr id="7" name="Oval 63"/>
              <p:cNvSpPr/>
              <p:nvPr/>
            </p:nvSpPr>
            <p:spPr>
              <a:xfrm>
                <a:off x="6638341" y="3640210"/>
                <a:ext cx="1288928" cy="1289060"/>
              </a:xfrm>
              <a:prstGeom prst="ellipse">
                <a:avLst/>
              </a:prstGeom>
              <a:solidFill>
                <a:srgbClr val="00685E">
                  <a:alpha val="74000"/>
                </a:srgbClr>
              </a:solidFill>
              <a:ln w="9525" cap="flat" cmpd="sng" algn="ctr">
                <a:noFill/>
                <a:prstDash val="solid"/>
              </a:ln>
              <a:effectLst/>
            </p:spPr>
            <p:txBody>
              <a:bodyPr lIns="45628" tIns="22815" rIns="45628" bIns="22815" anchor="ct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ctr" defTabSz="542666" fontAlgn="base">
                  <a:spcBef>
                    <a:spcPct val="0"/>
                  </a:spcBef>
                  <a:spcAft>
                    <a:spcPct val="0"/>
                  </a:spcAft>
                  <a:defRPr/>
                </a:pPr>
                <a:endParaRPr lang="pt-PT" altLang="pt-PT" sz="4299" kern="0">
                  <a:solidFill>
                    <a:srgbClr val="FFFFFF"/>
                  </a:solidFill>
                  <a:latin typeface="BNPP Sans Light" pitchFamily="50" charset="0"/>
                </a:endParaRPr>
              </a:p>
            </p:txBody>
          </p:sp>
          <p:pic>
            <p:nvPicPr>
              <p:cNvPr id="1032" name="Picture 8" descr="https://brand-universe.bnpparibas/themes/flatly/img/pictograms/enfants-white.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63685" y="3869533"/>
                <a:ext cx="809621" cy="80962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104"/>
            <p:cNvSpPr txBox="1"/>
            <p:nvPr/>
          </p:nvSpPr>
          <p:spPr>
            <a:xfrm>
              <a:off x="9253495" y="3896195"/>
              <a:ext cx="1285181" cy="369332"/>
            </a:xfrm>
            <a:prstGeom prst="rect">
              <a:avLst/>
            </a:prstGeom>
            <a:noFill/>
          </p:spPr>
          <p:txBody>
            <a:bodyPr wrap="square" lIns="0" tIns="0" rIns="0" bIns="0" rtlCol="0">
              <a:spAutoFit/>
            </a:bodyPr>
            <a:lstStyle/>
            <a:p>
              <a:pPr defTabSz="1825258">
                <a:spcAft>
                  <a:spcPts val="1600"/>
                </a:spcAft>
              </a:pPr>
              <a:r>
                <a:rPr lang="en-US" sz="2400" b="1" cap="all" spc="53" dirty="0">
                  <a:solidFill>
                    <a:srgbClr val="00685E"/>
                  </a:solidFill>
                  <a:latin typeface="BNPP Sans Condensed" pitchFamily="50" charset="0"/>
                  <a:cs typeface="Roboto Regular" charset="0"/>
                </a:rPr>
                <a:t>DÉFI SOCIÉTAL</a:t>
              </a:r>
              <a:endParaRPr lang="en-US" sz="1900" b="1" cap="all" spc="53" dirty="0">
                <a:solidFill>
                  <a:srgbClr val="00685E"/>
                </a:solidFill>
                <a:latin typeface="BNPP Sans Condensed" pitchFamily="50" charset="0"/>
                <a:cs typeface="Roboto Regular" charset="0"/>
              </a:endParaRPr>
            </a:p>
          </p:txBody>
        </p:sp>
      </p:grpSp>
      <p:sp>
        <p:nvSpPr>
          <p:cNvPr id="25" name="TextBox 97"/>
          <p:cNvSpPr txBox="1"/>
          <p:nvPr/>
        </p:nvSpPr>
        <p:spPr>
          <a:xfrm>
            <a:off x="601703" y="4304507"/>
            <a:ext cx="10962288" cy="492329"/>
          </a:xfrm>
          <a:prstGeom prst="rect">
            <a:avLst/>
          </a:prstGeom>
          <a:noFill/>
        </p:spPr>
        <p:txBody>
          <a:bodyPr wrap="square" lIns="0" tIns="0" rIns="0" bIns="0" rtlCol="0">
            <a:spAutoFit/>
          </a:bodyPr>
          <a:lstStyle/>
          <a:p>
            <a:pPr algn="just" defTabSz="1825258">
              <a:defRPr/>
            </a:pPr>
            <a:r>
              <a:rPr lang="fr-FR" sz="1600" dirty="0">
                <a:solidFill>
                  <a:srgbClr val="000000"/>
                </a:solidFill>
                <a:latin typeface="BNPP Sans Light" pitchFamily="50" charset="0"/>
                <a:cs typeface="Roboto Light" charset="0"/>
              </a:rPr>
              <a:t>Ces défis rejoignent les </a:t>
            </a:r>
            <a:r>
              <a:rPr lang="fr-FR" sz="1600" b="1" dirty="0">
                <a:solidFill>
                  <a:srgbClr val="000000"/>
                </a:solidFill>
                <a:latin typeface="BNPP Sans" pitchFamily="50" charset="0"/>
                <a:cs typeface="Roboto Light" charset="0"/>
              </a:rPr>
              <a:t>21 enjeux identifiés comme importants pour les parties prenantes internes et externes du Groupe.</a:t>
            </a:r>
          </a:p>
          <a:p>
            <a:pPr algn="just" defTabSz="1825258">
              <a:defRPr/>
            </a:pPr>
            <a:r>
              <a:rPr lang="fr-FR" sz="1600" dirty="0">
                <a:solidFill>
                  <a:srgbClr val="000000"/>
                </a:solidFill>
                <a:latin typeface="BNPP Sans Light" pitchFamily="50" charset="0"/>
                <a:cs typeface="Roboto Light" charset="0"/>
              </a:rPr>
              <a:t>Parmi ces 21 enjeux, </a:t>
            </a:r>
            <a:r>
              <a:rPr lang="fr-FR" sz="1600" b="1" dirty="0">
                <a:solidFill>
                  <a:srgbClr val="000000"/>
                </a:solidFill>
                <a:latin typeface="BNPP Sans" pitchFamily="50" charset="0"/>
                <a:cs typeface="Roboto Light" charset="0"/>
              </a:rPr>
              <a:t>7 sont jugés comme cruciaux :</a:t>
            </a:r>
          </a:p>
        </p:txBody>
      </p:sp>
      <p:sp>
        <p:nvSpPr>
          <p:cNvPr id="16" name="Rectangle 15"/>
          <p:cNvSpPr/>
          <p:nvPr/>
        </p:nvSpPr>
        <p:spPr>
          <a:xfrm>
            <a:off x="1200590" y="4901918"/>
            <a:ext cx="4540414" cy="830805"/>
          </a:xfrm>
          <a:prstGeom prst="rect">
            <a:avLst/>
          </a:prstGeom>
        </p:spPr>
        <p:txBody>
          <a:bodyPr wrap="square">
            <a:spAutoFit/>
          </a:bodyPr>
          <a:lstStyle/>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Éthique et conformité;</a:t>
            </a:r>
          </a:p>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Satisfaction client ;</a:t>
            </a:r>
          </a:p>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Changement climatique et transition énergétique ; </a:t>
            </a:r>
          </a:p>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Données personnelles ;</a:t>
            </a:r>
          </a:p>
        </p:txBody>
      </p:sp>
      <p:sp>
        <p:nvSpPr>
          <p:cNvPr id="22" name="Rectangle 21"/>
          <p:cNvSpPr/>
          <p:nvPr/>
        </p:nvSpPr>
        <p:spPr>
          <a:xfrm>
            <a:off x="6239982" y="4901919"/>
            <a:ext cx="4319481" cy="646181"/>
          </a:xfrm>
          <a:prstGeom prst="rect">
            <a:avLst/>
          </a:prstGeom>
        </p:spPr>
        <p:txBody>
          <a:bodyPr wrap="square">
            <a:spAutoFit/>
          </a:bodyPr>
          <a:lstStyle/>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Environnement de travail équitable et inclusif ;</a:t>
            </a:r>
          </a:p>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Valeur économique de l’entreprise ;</a:t>
            </a:r>
          </a:p>
          <a:p>
            <a:pPr marL="892133" lvl="1" indent="-285693" algn="just" defTabSz="1825258">
              <a:buFont typeface="Arial" panose="020B0604020202020204" pitchFamily="34" charset="0"/>
              <a:buChar char="•"/>
              <a:defRPr/>
            </a:pPr>
            <a:r>
              <a:rPr lang="fr-FR" sz="1200" dirty="0">
                <a:solidFill>
                  <a:srgbClr val="FFFFFF">
                    <a:lumMod val="50000"/>
                  </a:srgbClr>
                </a:solidFill>
                <a:latin typeface="BNPP Sans Light" pitchFamily="50" charset="0"/>
                <a:cs typeface="Roboto Light" charset="0"/>
              </a:rPr>
              <a:t>Transformation digitale.</a:t>
            </a:r>
          </a:p>
        </p:txBody>
      </p:sp>
    </p:spTree>
    <p:extLst>
      <p:ext uri="{BB962C8B-B14F-4D97-AF65-F5344CB8AC3E}">
        <p14:creationId xmlns:p14="http://schemas.microsoft.com/office/powerpoint/2010/main" val="9348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15734\Desktop\IMAGES\Travail\Christopher McMullen - BNP Pariba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3" y="-26584"/>
            <a:ext cx="12178082" cy="6884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952" y="240205"/>
            <a:ext cx="2223495" cy="466060"/>
          </a:xfrm>
          <a:prstGeom prst="rect">
            <a:avLst/>
          </a:prstGeom>
        </p:spPr>
      </p:pic>
      <p:sp>
        <p:nvSpPr>
          <p:cNvPr id="2" name="Rectangle 1"/>
          <p:cNvSpPr/>
          <p:nvPr/>
        </p:nvSpPr>
        <p:spPr>
          <a:xfrm>
            <a:off x="-4674" y="-26584"/>
            <a:ext cx="4228899" cy="6884584"/>
          </a:xfrm>
          <a:prstGeom prst="rect">
            <a:avLst/>
          </a:prstGeom>
          <a:solidFill>
            <a:srgbClr val="0096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defTabSz="1211221"/>
            <a:endParaRPr lang="fr-FR" sz="2400">
              <a:solidFill>
                <a:prstClr val="white"/>
              </a:solidFill>
              <a:latin typeface="Arial"/>
            </a:endParaRPr>
          </a:p>
        </p:txBody>
      </p:sp>
      <p:grpSp>
        <p:nvGrpSpPr>
          <p:cNvPr id="3" name="Group 2"/>
          <p:cNvGrpSpPr/>
          <p:nvPr/>
        </p:nvGrpSpPr>
        <p:grpSpPr>
          <a:xfrm>
            <a:off x="1488963" y="-893337"/>
            <a:ext cx="0" cy="0"/>
            <a:chOff x="1488963" y="-893337"/>
            <a:chExt cx="0" cy="0"/>
          </a:xfrm>
        </p:grpSpPr>
        <p:sp>
          <p:nvSpPr>
            <p:cNvPr id="14" name="Line 5"/>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sp>
          <p:nvSpPr>
            <p:cNvPr id="15" name="Line 6"/>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grpSp>
      <p:sp>
        <p:nvSpPr>
          <p:cNvPr id="13" name="TextBox 12"/>
          <p:cNvSpPr txBox="1"/>
          <p:nvPr/>
        </p:nvSpPr>
        <p:spPr>
          <a:xfrm>
            <a:off x="726249" y="1866699"/>
            <a:ext cx="3351334" cy="3166256"/>
          </a:xfrm>
          <a:prstGeom prst="rect">
            <a:avLst/>
          </a:prstGeom>
          <a:noFill/>
        </p:spPr>
        <p:txBody>
          <a:bodyPr wrap="square" lIns="91388" tIns="45693" rIns="91388" bIns="45693" rtlCol="0">
            <a:spAutoFit/>
          </a:bodyPr>
          <a:lstStyle/>
          <a:p>
            <a:pPr defTabSz="1823388">
              <a:lnSpc>
                <a:spcPct val="80000"/>
              </a:lnSpc>
            </a:pPr>
            <a:r>
              <a:rPr lang="fr-FR" sz="6599" b="1" dirty="0">
                <a:solidFill>
                  <a:srgbClr val="00685E"/>
                </a:solidFill>
                <a:latin typeface="BNPP Sans Condensed" pitchFamily="50" charset="0"/>
                <a:cs typeface="Roboto Regular" charset="0"/>
              </a:rPr>
              <a:t>03.</a:t>
            </a:r>
          </a:p>
          <a:p>
            <a:pPr defTabSz="1823388">
              <a:lnSpc>
                <a:spcPct val="80000"/>
              </a:lnSpc>
            </a:pPr>
            <a:r>
              <a:rPr lang="fr-FR" sz="5999" b="1" dirty="0">
                <a:solidFill>
                  <a:prstClr val="white"/>
                </a:solidFill>
                <a:latin typeface="BNPP Sans Condensed" pitchFamily="50" charset="0"/>
                <a:cs typeface="Roboto Regular" charset="0"/>
              </a:rPr>
              <a:t>Notre Gouvernance de la donnée</a:t>
            </a:r>
            <a:endParaRPr lang="en-US" sz="5999" b="1" dirty="0">
              <a:solidFill>
                <a:prstClr val="white"/>
              </a:solidFill>
              <a:latin typeface="BNPP Sans Condensed" pitchFamily="50" charset="0"/>
              <a:cs typeface="Roboto Regular" charset="0"/>
            </a:endParaRPr>
          </a:p>
        </p:txBody>
      </p:sp>
      <p:sp>
        <p:nvSpPr>
          <p:cNvPr id="16" name="Rectangle 15"/>
          <p:cNvSpPr/>
          <p:nvPr/>
        </p:nvSpPr>
        <p:spPr>
          <a:xfrm>
            <a:off x="477363" y="4076922"/>
            <a:ext cx="74651" cy="1636624"/>
          </a:xfrm>
          <a:prstGeom prst="rect">
            <a:avLst/>
          </a:prstGeom>
          <a:solidFill>
            <a:sysClr val="window" lastClr="FFFFFF"/>
          </a:solidFill>
          <a:ln w="6350" cap="flat" cmpd="sng" algn="ctr">
            <a:noFill/>
            <a:prstDash val="solid"/>
            <a:miter lim="800000"/>
          </a:ln>
          <a:effectLst/>
        </p:spPr>
        <p:txBody>
          <a:bodyPr lIns="91388" tIns="45693" rIns="91388" bIns="45693" rtlCol="0" anchor="ctr"/>
          <a:lstStyle/>
          <a:p>
            <a:pPr defTabSz="1823388"/>
            <a:endParaRPr lang="en-US" sz="900" kern="0">
              <a:solidFill>
                <a:prstClr val="white"/>
              </a:solidFill>
              <a:latin typeface="BNPP Sans Light" pitchFamily="50" charset="0"/>
            </a:endParaRPr>
          </a:p>
        </p:txBody>
      </p:sp>
    </p:spTree>
    <p:extLst>
      <p:ext uri="{BB962C8B-B14F-4D97-AF65-F5344CB8AC3E}">
        <p14:creationId xmlns:p14="http://schemas.microsoft.com/office/powerpoint/2010/main" val="25853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A l’origine…</a:t>
            </a:r>
          </a:p>
        </p:txBody>
      </p:sp>
      <p:sp>
        <p:nvSpPr>
          <p:cNvPr id="6" name="Espace réservé du numéro de diapositive 5"/>
          <p:cNvSpPr>
            <a:spLocks noGrp="1"/>
          </p:cNvSpPr>
          <p:nvPr>
            <p:ph type="sldNum" sz="quarter" idx="12"/>
          </p:nvPr>
        </p:nvSpPr>
        <p:spPr/>
        <p:txBody>
          <a:bodyPr/>
          <a:lstStyle/>
          <a:p>
            <a:pPr>
              <a:defRPr/>
            </a:pPr>
            <a:fld id="{276219AF-F5ED-455B-A512-B03AB3602319}" type="slidenum">
              <a:rPr lang="fr-FR">
                <a:solidFill>
                  <a:srgbClr val="000000"/>
                </a:solidFill>
                <a:latin typeface="Arial"/>
              </a:rPr>
              <a:pPr>
                <a:defRPr/>
              </a:pPr>
              <a:t>13</a:t>
            </a:fld>
            <a:endParaRPr lang="fr-FR" dirty="0">
              <a:solidFill>
                <a:srgbClr val="000000"/>
              </a:solidFill>
              <a:latin typeface="Arial"/>
            </a:endParaRPr>
          </a:p>
        </p:txBody>
      </p:sp>
      <p:sp>
        <p:nvSpPr>
          <p:cNvPr id="8" name="ZoneTexte 7"/>
          <p:cNvSpPr txBox="1"/>
          <p:nvPr/>
        </p:nvSpPr>
        <p:spPr>
          <a:xfrm>
            <a:off x="2063552" y="2728826"/>
            <a:ext cx="2710497" cy="553112"/>
          </a:xfrm>
          <a:prstGeom prst="rect">
            <a:avLst/>
          </a:prstGeom>
          <a:solidFill>
            <a:srgbClr val="EFF3FF"/>
          </a:solidFill>
          <a:ln>
            <a:noFill/>
            <a:prstDash val="sysDot"/>
          </a:ln>
        </p:spPr>
        <p:txBody>
          <a:bodyPr wrap="square" lIns="0" tIns="0" rIns="72000" bIns="0" rtlCol="0">
            <a:noAutofit/>
          </a:bodyPr>
          <a:lstStyle/>
          <a:p>
            <a:pPr marL="174625" algn="ctr"/>
            <a:r>
              <a:rPr lang="fr-FR" sz="1200" b="1" dirty="0">
                <a:solidFill>
                  <a:srgbClr val="30A673"/>
                </a:solidFill>
                <a:latin typeface="Arial"/>
              </a:rPr>
              <a:t>Crise financière 2008</a:t>
            </a:r>
          </a:p>
          <a:p>
            <a:pPr marL="346075" indent="-171450" algn="just">
              <a:buFont typeface="Wingdings"/>
              <a:buChar char="ð"/>
            </a:pPr>
            <a:r>
              <a:rPr lang="fr-FR" sz="1200" b="1" dirty="0">
                <a:solidFill>
                  <a:srgbClr val="000000"/>
                </a:solidFill>
                <a:latin typeface="Arial"/>
                <a:sym typeface="Wingdings"/>
              </a:rPr>
              <a:t>problématique de données au sein du système financier</a:t>
            </a:r>
            <a:endParaRPr lang="fr-FR" sz="1400" dirty="0">
              <a:solidFill>
                <a:srgbClr val="000000"/>
              </a:solidFill>
              <a:latin typeface="Arial"/>
            </a:endParaRPr>
          </a:p>
        </p:txBody>
      </p:sp>
      <p:sp>
        <p:nvSpPr>
          <p:cNvPr id="12" name="ZoneTexte 11"/>
          <p:cNvSpPr txBox="1"/>
          <p:nvPr/>
        </p:nvSpPr>
        <p:spPr>
          <a:xfrm>
            <a:off x="2063551" y="5226575"/>
            <a:ext cx="2710497" cy="720080"/>
          </a:xfrm>
          <a:prstGeom prst="rect">
            <a:avLst/>
          </a:prstGeom>
          <a:solidFill>
            <a:srgbClr val="EFF3FF"/>
          </a:solidFill>
          <a:ln>
            <a:noFill/>
            <a:prstDash val="sysDot"/>
          </a:ln>
        </p:spPr>
        <p:txBody>
          <a:bodyPr wrap="square" lIns="0" tIns="0" rIns="72000" bIns="0" rtlCol="0">
            <a:noAutofit/>
          </a:bodyPr>
          <a:lstStyle/>
          <a:p>
            <a:pPr marL="174625"/>
            <a:r>
              <a:rPr lang="fr-FR" sz="1200" b="1" dirty="0">
                <a:solidFill>
                  <a:srgbClr val="000000"/>
                </a:solidFill>
                <a:latin typeface="Arial"/>
              </a:rPr>
              <a:t>Une plus grande </a:t>
            </a:r>
            <a:r>
              <a:rPr lang="fr-FR" sz="1200" b="1" dirty="0">
                <a:solidFill>
                  <a:srgbClr val="30A673"/>
                </a:solidFill>
                <a:latin typeface="Arial"/>
              </a:rPr>
              <a:t>intégration</a:t>
            </a:r>
            <a:r>
              <a:rPr lang="fr-FR" sz="1200" b="1" dirty="0">
                <a:solidFill>
                  <a:srgbClr val="000000"/>
                </a:solidFill>
                <a:latin typeface="Arial"/>
              </a:rPr>
              <a:t> et </a:t>
            </a:r>
            <a:r>
              <a:rPr lang="fr-FR" sz="1200" b="1" dirty="0">
                <a:solidFill>
                  <a:srgbClr val="30A673"/>
                </a:solidFill>
                <a:latin typeface="Arial"/>
              </a:rPr>
              <a:t>automatisation</a:t>
            </a:r>
            <a:r>
              <a:rPr lang="fr-FR" sz="1200" b="1" dirty="0">
                <a:solidFill>
                  <a:srgbClr val="000000"/>
                </a:solidFill>
                <a:latin typeface="Arial"/>
              </a:rPr>
              <a:t> de nos données dès la saisie et tout au long de la chaine</a:t>
            </a:r>
            <a:endParaRPr lang="fr-FR" sz="1400" dirty="0">
              <a:solidFill>
                <a:srgbClr val="000000"/>
              </a:solidFill>
              <a:latin typeface="Arial"/>
            </a:endParaRPr>
          </a:p>
        </p:txBody>
      </p:sp>
      <p:cxnSp>
        <p:nvCxnSpPr>
          <p:cNvPr id="9" name="Connecteur droit avec flèche 8"/>
          <p:cNvCxnSpPr>
            <a:cxnSpLocks/>
          </p:cNvCxnSpPr>
          <p:nvPr/>
        </p:nvCxnSpPr>
        <p:spPr>
          <a:xfrm>
            <a:off x="4774050" y="1713438"/>
            <a:ext cx="1851037" cy="0"/>
          </a:xfrm>
          <a:prstGeom prst="straightConnector1">
            <a:avLst/>
          </a:prstGeom>
          <a:ln w="190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a:off x="8288098" y="2385811"/>
            <a:ext cx="0" cy="1202815"/>
          </a:xfrm>
          <a:prstGeom prst="straightConnector1">
            <a:avLst/>
          </a:prstGeom>
          <a:ln w="190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456041" y="2487821"/>
            <a:ext cx="3600400" cy="553112"/>
          </a:xfrm>
          <a:prstGeom prst="rect">
            <a:avLst/>
          </a:prstGeom>
          <a:solidFill>
            <a:srgbClr val="EFF3FF"/>
          </a:solidFill>
          <a:ln>
            <a:noFill/>
            <a:prstDash val="sysDot"/>
          </a:ln>
        </p:spPr>
        <p:txBody>
          <a:bodyPr wrap="square" lIns="0" tIns="0" rIns="72000" bIns="0" rtlCol="0">
            <a:noAutofit/>
          </a:bodyPr>
          <a:lstStyle/>
          <a:p>
            <a:pPr marL="174625" algn="ctr"/>
            <a:r>
              <a:rPr lang="fr-FR" sz="1200" b="1" dirty="0">
                <a:solidFill>
                  <a:srgbClr val="000000"/>
                </a:solidFill>
                <a:latin typeface="Arial"/>
              </a:rPr>
              <a:t>Rétablir la </a:t>
            </a:r>
            <a:r>
              <a:rPr lang="fr-FR" sz="1200" b="1" dirty="0">
                <a:solidFill>
                  <a:srgbClr val="30A673"/>
                </a:solidFill>
                <a:latin typeface="Arial"/>
              </a:rPr>
              <a:t>confiance</a:t>
            </a:r>
            <a:r>
              <a:rPr lang="fr-FR" sz="1200" b="1" dirty="0">
                <a:solidFill>
                  <a:srgbClr val="000000"/>
                </a:solidFill>
                <a:latin typeface="Arial"/>
              </a:rPr>
              <a:t> dans le système financer</a:t>
            </a:r>
          </a:p>
          <a:p>
            <a:pPr marL="346075" indent="-171450" algn="just">
              <a:buFont typeface="Wingdings"/>
              <a:buChar char="ð"/>
            </a:pPr>
            <a:r>
              <a:rPr lang="fr-FR" sz="1200" b="1" dirty="0">
                <a:solidFill>
                  <a:srgbClr val="000000"/>
                </a:solidFill>
                <a:latin typeface="Arial"/>
                <a:sym typeface="Wingdings"/>
              </a:rPr>
              <a:t>Données de </a:t>
            </a:r>
            <a:r>
              <a:rPr lang="fr-FR" sz="1200" b="1" dirty="0">
                <a:solidFill>
                  <a:srgbClr val="30A673"/>
                </a:solidFill>
                <a:latin typeface="Arial"/>
                <a:sym typeface="Wingdings"/>
              </a:rPr>
              <a:t>qualités</a:t>
            </a:r>
            <a:r>
              <a:rPr lang="fr-FR" sz="1200" b="1" dirty="0">
                <a:solidFill>
                  <a:srgbClr val="000000"/>
                </a:solidFill>
                <a:latin typeface="Arial"/>
                <a:sym typeface="Wingdings"/>
              </a:rPr>
              <a:t>, </a:t>
            </a:r>
            <a:r>
              <a:rPr lang="fr-FR" sz="1200" b="1" dirty="0">
                <a:solidFill>
                  <a:srgbClr val="30A673"/>
                </a:solidFill>
                <a:latin typeface="Arial"/>
                <a:sym typeface="Wingdings"/>
              </a:rPr>
              <a:t>comparables</a:t>
            </a:r>
            <a:r>
              <a:rPr lang="fr-FR" sz="1200" b="1" dirty="0">
                <a:solidFill>
                  <a:srgbClr val="000000"/>
                </a:solidFill>
                <a:latin typeface="Arial"/>
                <a:sym typeface="Wingdings"/>
              </a:rPr>
              <a:t> et </a:t>
            </a:r>
            <a:r>
              <a:rPr lang="fr-FR" sz="1200" b="1" dirty="0">
                <a:solidFill>
                  <a:srgbClr val="30A673"/>
                </a:solidFill>
                <a:latin typeface="Arial"/>
                <a:sym typeface="Wingdings"/>
              </a:rPr>
              <a:t>disponibles</a:t>
            </a:r>
            <a:r>
              <a:rPr lang="fr-FR" sz="1200" b="1" dirty="0">
                <a:solidFill>
                  <a:srgbClr val="000000"/>
                </a:solidFill>
                <a:latin typeface="Arial"/>
                <a:sym typeface="Wingdings"/>
              </a:rPr>
              <a:t> dans les temps</a:t>
            </a:r>
            <a:endParaRPr lang="fr-FR" sz="1400" dirty="0">
              <a:solidFill>
                <a:srgbClr val="000000"/>
              </a:solidFill>
              <a:latin typeface="Arial"/>
            </a:endParaRPr>
          </a:p>
        </p:txBody>
      </p:sp>
      <p:cxnSp>
        <p:nvCxnSpPr>
          <p:cNvPr id="21" name="Connecteur droit avec flèche 20"/>
          <p:cNvCxnSpPr>
            <a:cxnSpLocks/>
          </p:cNvCxnSpPr>
          <p:nvPr/>
        </p:nvCxnSpPr>
        <p:spPr>
          <a:xfrm flipH="1" flipV="1">
            <a:off x="4822062" y="4427398"/>
            <a:ext cx="1958014" cy="1"/>
          </a:xfrm>
          <a:prstGeom prst="straightConnector1">
            <a:avLst/>
          </a:prstGeom>
          <a:ln w="190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780075" y="5549781"/>
            <a:ext cx="3400425" cy="260770"/>
          </a:xfrm>
          <a:prstGeom prst="rect">
            <a:avLst/>
          </a:prstGeom>
          <a:solidFill>
            <a:srgbClr val="EFF3FF"/>
          </a:solidFill>
          <a:ln>
            <a:noFill/>
            <a:prstDash val="sysDot"/>
          </a:ln>
        </p:spPr>
        <p:txBody>
          <a:bodyPr wrap="square" lIns="0" tIns="0" rIns="72000" bIns="0" rtlCol="0">
            <a:noAutofit/>
          </a:bodyPr>
          <a:lstStyle/>
          <a:p>
            <a:pPr marL="174625"/>
            <a:r>
              <a:rPr lang="fr-FR" sz="1200" b="1" dirty="0">
                <a:solidFill>
                  <a:srgbClr val="000000"/>
                </a:solidFill>
                <a:latin typeface="Arial"/>
              </a:rPr>
              <a:t>Exigences accrues de </a:t>
            </a:r>
            <a:r>
              <a:rPr lang="fr-FR" sz="1200" b="1" dirty="0" err="1">
                <a:solidFill>
                  <a:srgbClr val="000000"/>
                </a:solidFill>
                <a:latin typeface="Arial"/>
              </a:rPr>
              <a:t>reporting</a:t>
            </a:r>
            <a:endParaRPr lang="fr-FR" sz="1400" dirty="0">
              <a:solidFill>
                <a:srgbClr val="000000"/>
              </a:solidFill>
              <a:latin typeface="Arial"/>
            </a:endParaRPr>
          </a:p>
        </p:txBody>
      </p:sp>
      <p:pic>
        <p:nvPicPr>
          <p:cNvPr id="13" name="Image 12">
            <a:extLst>
              <a:ext uri="{FF2B5EF4-FFF2-40B4-BE49-F238E27FC236}">
                <a16:creationId xmlns:a16="http://schemas.microsoft.com/office/drawing/2014/main" id="{FB04FF27-1489-4B99-BBB3-1F5CD6D21BBE}"/>
              </a:ext>
            </a:extLst>
          </p:cNvPr>
          <p:cNvPicPr>
            <a:picLocks noChangeAspect="1"/>
          </p:cNvPicPr>
          <p:nvPr/>
        </p:nvPicPr>
        <p:blipFill>
          <a:blip r:embed="rId2"/>
          <a:stretch>
            <a:fillRect/>
          </a:stretch>
        </p:blipFill>
        <p:spPr>
          <a:xfrm>
            <a:off x="1971353" y="1023460"/>
            <a:ext cx="2742232" cy="1519689"/>
          </a:xfrm>
          <a:prstGeom prst="rect">
            <a:avLst/>
          </a:prstGeom>
        </p:spPr>
      </p:pic>
      <p:pic>
        <p:nvPicPr>
          <p:cNvPr id="18" name="Image 17">
            <a:extLst>
              <a:ext uri="{FF2B5EF4-FFF2-40B4-BE49-F238E27FC236}">
                <a16:creationId xmlns:a16="http://schemas.microsoft.com/office/drawing/2014/main" id="{E923CFBE-834E-4166-938F-70724A2862C7}"/>
              </a:ext>
            </a:extLst>
          </p:cNvPr>
          <p:cNvPicPr>
            <a:picLocks noChangeAspect="1"/>
          </p:cNvPicPr>
          <p:nvPr/>
        </p:nvPicPr>
        <p:blipFill>
          <a:blip r:embed="rId3"/>
          <a:stretch>
            <a:fillRect/>
          </a:stretch>
        </p:blipFill>
        <p:spPr>
          <a:xfrm>
            <a:off x="6780075" y="1075665"/>
            <a:ext cx="3013530" cy="1260507"/>
          </a:xfrm>
          <a:prstGeom prst="rect">
            <a:avLst/>
          </a:prstGeom>
        </p:spPr>
      </p:pic>
      <p:pic>
        <p:nvPicPr>
          <p:cNvPr id="22" name="Image 21">
            <a:extLst>
              <a:ext uri="{FF2B5EF4-FFF2-40B4-BE49-F238E27FC236}">
                <a16:creationId xmlns:a16="http://schemas.microsoft.com/office/drawing/2014/main" id="{03DBDED9-9851-46E6-B6A7-7A4AFEB90283}"/>
              </a:ext>
            </a:extLst>
          </p:cNvPr>
          <p:cNvPicPr>
            <a:picLocks noChangeAspect="1"/>
          </p:cNvPicPr>
          <p:nvPr/>
        </p:nvPicPr>
        <p:blipFill>
          <a:blip r:embed="rId4"/>
          <a:stretch>
            <a:fillRect/>
          </a:stretch>
        </p:blipFill>
        <p:spPr>
          <a:xfrm>
            <a:off x="1971353" y="3467615"/>
            <a:ext cx="2898723" cy="1676947"/>
          </a:xfrm>
          <a:prstGeom prst="rect">
            <a:avLst/>
          </a:prstGeom>
        </p:spPr>
      </p:pic>
      <p:pic>
        <p:nvPicPr>
          <p:cNvPr id="24" name="Image 23">
            <a:extLst>
              <a:ext uri="{FF2B5EF4-FFF2-40B4-BE49-F238E27FC236}">
                <a16:creationId xmlns:a16="http://schemas.microsoft.com/office/drawing/2014/main" id="{A55D5CE4-3ECE-446A-A14D-BE7943068F64}"/>
              </a:ext>
            </a:extLst>
          </p:cNvPr>
          <p:cNvPicPr>
            <a:picLocks noChangeAspect="1"/>
          </p:cNvPicPr>
          <p:nvPr/>
        </p:nvPicPr>
        <p:blipFill>
          <a:blip r:embed="rId5"/>
          <a:stretch>
            <a:fillRect/>
          </a:stretch>
        </p:blipFill>
        <p:spPr>
          <a:xfrm>
            <a:off x="6780075" y="3588626"/>
            <a:ext cx="3400425" cy="1876425"/>
          </a:xfrm>
          <a:prstGeom prst="rect">
            <a:avLst/>
          </a:prstGeom>
        </p:spPr>
      </p:pic>
    </p:spTree>
    <p:extLst>
      <p:ext uri="{BB962C8B-B14F-4D97-AF65-F5344CB8AC3E}">
        <p14:creationId xmlns:p14="http://schemas.microsoft.com/office/powerpoint/2010/main" val="102208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00312" y="1052737"/>
            <a:ext cx="6219825" cy="504056"/>
          </a:xfrm>
        </p:spPr>
        <p:txBody>
          <a:bodyPr>
            <a:noAutofit/>
          </a:bodyPr>
          <a:lstStyle/>
          <a:p>
            <a:r>
              <a:rPr lang="fr-FR" sz="1600" b="1" dirty="0"/>
              <a:t>Un cadre réglementaire de plus en plus riche et exigeant…</a:t>
            </a:r>
          </a:p>
        </p:txBody>
      </p:sp>
      <p:sp>
        <p:nvSpPr>
          <p:cNvPr id="3" name="Titre 2"/>
          <p:cNvSpPr>
            <a:spLocks noGrp="1"/>
          </p:cNvSpPr>
          <p:nvPr>
            <p:ph type="title"/>
          </p:nvPr>
        </p:nvSpPr>
        <p:spPr/>
        <p:txBody>
          <a:bodyPr>
            <a:noAutofit/>
          </a:bodyPr>
          <a:lstStyle/>
          <a:p>
            <a:r>
              <a:rPr lang="fr-FR" sz="2800" dirty="0"/>
              <a:t>…</a:t>
            </a:r>
            <a:r>
              <a:rPr lang="fr-FR" sz="2800" dirty="0" err="1"/>
              <a:t>RaDAR</a:t>
            </a:r>
            <a:r>
              <a:rPr lang="fr-FR" sz="2800" dirty="0"/>
              <a:t> :  mise en place d’un dispositif dédié à la surveillance des données Risques et à leur reporting</a:t>
            </a:r>
          </a:p>
        </p:txBody>
      </p:sp>
      <p:sp>
        <p:nvSpPr>
          <p:cNvPr id="10" name="Arrondir un rectangle avec un coin du même côté 9"/>
          <p:cNvSpPr/>
          <p:nvPr/>
        </p:nvSpPr>
        <p:spPr bwMode="auto">
          <a:xfrm rot="16200000" flipV="1">
            <a:off x="8551954" y="464717"/>
            <a:ext cx="660376" cy="3132557"/>
          </a:xfrm>
          <a:prstGeom prst="round2SameRect">
            <a:avLst>
              <a:gd name="adj1" fmla="val 7949"/>
              <a:gd name="adj2" fmla="val 25473"/>
            </a:avLst>
          </a:prstGeom>
          <a:solidFill>
            <a:srgbClr val="E5F4D4"/>
          </a:solidFill>
          <a:ln w="9525" cap="flat" cmpd="sng" algn="ctr">
            <a:noFill/>
            <a:prstDash val="solid"/>
            <a:round/>
            <a:headEnd type="none" w="med" len="med"/>
            <a:tailEnd type="none" w="med" len="med"/>
          </a:ln>
          <a:effectLst/>
        </p:spPr>
        <p:txBody>
          <a:bodyPr lIns="51416" tIns="25707" rIns="51416" bIns="25707"/>
          <a:lstStyle/>
          <a:p>
            <a:pPr algn="r" defTabSz="457189">
              <a:defRPr/>
            </a:pPr>
            <a:endParaRPr lang="fr-FR" noProof="1">
              <a:solidFill>
                <a:srgbClr val="000000"/>
              </a:solidFill>
              <a:latin typeface="Arial"/>
            </a:endParaRPr>
          </a:p>
        </p:txBody>
      </p:sp>
      <p:sp>
        <p:nvSpPr>
          <p:cNvPr id="11" name="Rectangle 10"/>
          <p:cNvSpPr/>
          <p:nvPr/>
        </p:nvSpPr>
        <p:spPr>
          <a:xfrm>
            <a:off x="7355670" y="1892026"/>
            <a:ext cx="3056539" cy="330858"/>
          </a:xfrm>
          <a:prstGeom prst="rect">
            <a:avLst/>
          </a:prstGeom>
        </p:spPr>
        <p:txBody>
          <a:bodyPr wrap="square" lIns="36000" tIns="45719" rIns="36000" bIns="45719">
            <a:spAutoFit/>
          </a:bodyPr>
          <a:lstStyle/>
          <a:p>
            <a:pPr marL="177796" lvl="1" indent="-177796" defTabSz="914378">
              <a:spcBef>
                <a:spcPts val="200"/>
              </a:spcBef>
              <a:buClr>
                <a:srgbClr val="00A76C"/>
              </a:buClr>
              <a:buSzPct val="80000"/>
              <a:buFont typeface="Wingdings" pitchFamily="2" charset="2"/>
              <a:buChar char="n"/>
            </a:pPr>
            <a:r>
              <a:rPr lang="fr-FR" sz="1550" b="1" dirty="0">
                <a:solidFill>
                  <a:srgbClr val="000000"/>
                </a:solidFill>
                <a:latin typeface="Arial"/>
              </a:rPr>
              <a:t>Qualité des données</a:t>
            </a:r>
          </a:p>
        </p:txBody>
      </p:sp>
      <p:sp>
        <p:nvSpPr>
          <p:cNvPr id="14" name="Espace réservé du contenu 1"/>
          <p:cNvSpPr txBox="1">
            <a:spLocks/>
          </p:cNvSpPr>
          <p:nvPr/>
        </p:nvSpPr>
        <p:spPr>
          <a:xfrm>
            <a:off x="7455515" y="1044549"/>
            <a:ext cx="3104981" cy="486366"/>
          </a:xfrm>
          <a:prstGeom prst="rect">
            <a:avLst/>
          </a:prstGeom>
        </p:spPr>
        <p:txBody>
          <a:bodyPr vert="horz" lIns="0" tIns="0" rIns="0" bIns="0" rtlCol="0" anchor="t" anchorCtr="0">
            <a:noAutofit/>
          </a:bodyPr>
          <a:lstStyle>
            <a:lvl1pPr marL="0" indent="0" algn="l" defTabSz="914400" rtl="0" eaLnBrk="1" latinLnBrk="0" hangingPunct="1">
              <a:spcBef>
                <a:spcPts val="200"/>
              </a:spcBef>
              <a:buClr>
                <a:schemeClr val="accent4"/>
              </a:buClr>
              <a:buSzPct val="100000"/>
              <a:buFontTx/>
              <a:buNone/>
              <a:defRPr sz="1800" kern="1200">
                <a:solidFill>
                  <a:schemeClr val="bg1"/>
                </a:solidFill>
                <a:latin typeface="+mn-lt"/>
                <a:ea typeface="+mn-ea"/>
                <a:cs typeface="+mn-cs"/>
              </a:defRPr>
            </a:lvl1pPr>
            <a:lvl2pPr marL="358775" indent="-179388" algn="l" defTabSz="914400" rtl="0" eaLnBrk="1" latinLnBrk="0" hangingPunct="1">
              <a:spcBef>
                <a:spcPts val="200"/>
              </a:spcBef>
              <a:buClr>
                <a:schemeClr val="accent1"/>
              </a:buClr>
              <a:buSzPct val="90000"/>
              <a:buFont typeface="Wingdings" panose="05000000000000000000" pitchFamily="2" charset="2"/>
              <a:buChar char="§"/>
              <a:defRPr sz="1600" kern="1200">
                <a:solidFill>
                  <a:schemeClr val="bg1"/>
                </a:solidFill>
                <a:latin typeface="+mn-lt"/>
                <a:ea typeface="+mn-ea"/>
                <a:cs typeface="+mn-cs"/>
              </a:defRPr>
            </a:lvl2pPr>
            <a:lvl3pPr marL="538163" indent="-182563" algn="l" defTabSz="914400" rtl="0" eaLnBrk="1" latinLnBrk="0" hangingPunct="1">
              <a:spcBef>
                <a:spcPts val="200"/>
              </a:spcBef>
              <a:buFont typeface="Wingdings" panose="05000000000000000000" pitchFamily="2" charset="2"/>
              <a:buChar char="§"/>
              <a:defRPr sz="1400" kern="1200">
                <a:solidFill>
                  <a:schemeClr val="accent1"/>
                </a:solidFill>
                <a:latin typeface="+mn-lt"/>
                <a:ea typeface="+mn-ea"/>
                <a:cs typeface="+mn-cs"/>
              </a:defRPr>
            </a:lvl3pPr>
            <a:lvl4pPr marL="719138" indent="-173038" algn="l" defTabSz="914400" rtl="0" eaLnBrk="1" latinLnBrk="0" hangingPunct="1">
              <a:spcBef>
                <a:spcPts val="200"/>
              </a:spcBef>
              <a:buFont typeface="Wingdings" panose="05000000000000000000" pitchFamily="2" charset="2"/>
              <a:buChar char="§"/>
              <a:defRPr sz="1200" kern="1200">
                <a:solidFill>
                  <a:schemeClr val="bg2"/>
                </a:solidFill>
                <a:latin typeface="+mn-lt"/>
                <a:ea typeface="+mn-ea"/>
                <a:cs typeface="+mn-cs"/>
              </a:defRPr>
            </a:lvl4pPr>
            <a:lvl5pPr marL="3175" indent="4763" algn="l" defTabSz="914400" rtl="0" eaLnBrk="1" latinLnBrk="0" hangingPunct="1">
              <a:spcBef>
                <a:spcPts val="200"/>
              </a:spcBef>
              <a:buFontTx/>
              <a:buNone/>
              <a:defRPr sz="1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D2DCAA"/>
              </a:buClr>
            </a:pPr>
            <a:r>
              <a:rPr lang="fr-FR" sz="1600" b="1" dirty="0">
                <a:solidFill>
                  <a:srgbClr val="000000"/>
                </a:solidFill>
                <a:latin typeface="Arial"/>
              </a:rPr>
              <a:t>… qui introduit de nouveaux enjeux en termes de…</a:t>
            </a:r>
          </a:p>
        </p:txBody>
      </p:sp>
      <p:sp>
        <p:nvSpPr>
          <p:cNvPr id="18" name="Arrondir un rectangle avec un coin du même côté 17"/>
          <p:cNvSpPr/>
          <p:nvPr/>
        </p:nvSpPr>
        <p:spPr bwMode="auto">
          <a:xfrm rot="16200000" flipV="1">
            <a:off x="8551954" y="1219441"/>
            <a:ext cx="660376" cy="3132557"/>
          </a:xfrm>
          <a:prstGeom prst="round2SameRect">
            <a:avLst>
              <a:gd name="adj1" fmla="val 7949"/>
              <a:gd name="adj2" fmla="val 25473"/>
            </a:avLst>
          </a:prstGeom>
          <a:solidFill>
            <a:srgbClr val="E5F4D4"/>
          </a:solidFill>
          <a:ln w="9525" cap="flat" cmpd="sng" algn="ctr">
            <a:noFill/>
            <a:prstDash val="solid"/>
            <a:round/>
            <a:headEnd type="none" w="med" len="med"/>
            <a:tailEnd type="none" w="med" len="med"/>
          </a:ln>
          <a:effectLst/>
        </p:spPr>
        <p:txBody>
          <a:bodyPr lIns="51416" tIns="25707" rIns="51416" bIns="25707"/>
          <a:lstStyle/>
          <a:p>
            <a:pPr algn="r" defTabSz="457189">
              <a:defRPr/>
            </a:pPr>
            <a:endParaRPr lang="fr-FR" noProof="1">
              <a:solidFill>
                <a:srgbClr val="000000"/>
              </a:solidFill>
              <a:latin typeface="Arial"/>
            </a:endParaRPr>
          </a:p>
        </p:txBody>
      </p:sp>
      <p:sp>
        <p:nvSpPr>
          <p:cNvPr id="19" name="Rectangle 18"/>
          <p:cNvSpPr/>
          <p:nvPr/>
        </p:nvSpPr>
        <p:spPr>
          <a:xfrm>
            <a:off x="7355670" y="2545682"/>
            <a:ext cx="3056539" cy="569385"/>
          </a:xfrm>
          <a:prstGeom prst="rect">
            <a:avLst/>
          </a:prstGeom>
        </p:spPr>
        <p:txBody>
          <a:bodyPr wrap="square" lIns="36000" tIns="45719" rIns="36000" bIns="45719">
            <a:spAutoFit/>
          </a:bodyPr>
          <a:lstStyle/>
          <a:p>
            <a:pPr marL="177796" lvl="1" indent="-177796" defTabSz="914378">
              <a:spcBef>
                <a:spcPts val="200"/>
              </a:spcBef>
              <a:buClr>
                <a:srgbClr val="00A76C"/>
              </a:buClr>
              <a:buSzPct val="80000"/>
              <a:buFont typeface="Wingdings" pitchFamily="2" charset="2"/>
              <a:buChar char="n"/>
            </a:pPr>
            <a:r>
              <a:rPr lang="fr-FR" sz="1550" b="1" dirty="0">
                <a:solidFill>
                  <a:srgbClr val="000000"/>
                </a:solidFill>
                <a:latin typeface="Arial"/>
              </a:rPr>
              <a:t>Unification des reportings Risque/Finance</a:t>
            </a:r>
          </a:p>
        </p:txBody>
      </p:sp>
      <p:sp>
        <p:nvSpPr>
          <p:cNvPr id="21" name="Arrondir un rectangle avec un coin du même côté 20"/>
          <p:cNvSpPr/>
          <p:nvPr/>
        </p:nvSpPr>
        <p:spPr bwMode="auto">
          <a:xfrm rot="16200000" flipV="1">
            <a:off x="8551954" y="1974546"/>
            <a:ext cx="660376" cy="3132557"/>
          </a:xfrm>
          <a:prstGeom prst="round2SameRect">
            <a:avLst>
              <a:gd name="adj1" fmla="val 7949"/>
              <a:gd name="adj2" fmla="val 25473"/>
            </a:avLst>
          </a:prstGeom>
          <a:solidFill>
            <a:srgbClr val="E5F4D4"/>
          </a:solidFill>
          <a:ln w="9525" cap="flat" cmpd="sng" algn="ctr">
            <a:noFill/>
            <a:prstDash val="solid"/>
            <a:round/>
            <a:headEnd type="none" w="med" len="med"/>
            <a:tailEnd type="none" w="med" len="med"/>
          </a:ln>
          <a:effectLst/>
        </p:spPr>
        <p:txBody>
          <a:bodyPr lIns="51416" tIns="25707" rIns="51416" bIns="25707"/>
          <a:lstStyle/>
          <a:p>
            <a:pPr algn="r" defTabSz="457189">
              <a:defRPr/>
            </a:pPr>
            <a:endParaRPr lang="fr-FR" noProof="1">
              <a:solidFill>
                <a:srgbClr val="000000"/>
              </a:solidFill>
              <a:latin typeface="Arial"/>
            </a:endParaRPr>
          </a:p>
        </p:txBody>
      </p:sp>
      <p:sp>
        <p:nvSpPr>
          <p:cNvPr id="22" name="Rectangle 21"/>
          <p:cNvSpPr/>
          <p:nvPr/>
        </p:nvSpPr>
        <p:spPr>
          <a:xfrm>
            <a:off x="7355670" y="3401854"/>
            <a:ext cx="3056539" cy="330858"/>
          </a:xfrm>
          <a:prstGeom prst="rect">
            <a:avLst/>
          </a:prstGeom>
        </p:spPr>
        <p:txBody>
          <a:bodyPr wrap="square" lIns="36000" tIns="45719" rIns="36000" bIns="45719">
            <a:spAutoFit/>
          </a:bodyPr>
          <a:lstStyle/>
          <a:p>
            <a:pPr marL="177796" lvl="1" indent="-177796" defTabSz="914378">
              <a:spcBef>
                <a:spcPts val="200"/>
              </a:spcBef>
              <a:buClr>
                <a:srgbClr val="00A76C"/>
              </a:buClr>
              <a:buSzPct val="80000"/>
              <a:buFont typeface="Wingdings" pitchFamily="2" charset="2"/>
              <a:buChar char="n"/>
            </a:pPr>
            <a:r>
              <a:rPr lang="fr-FR" sz="1550" b="1" dirty="0">
                <a:solidFill>
                  <a:srgbClr val="000000"/>
                </a:solidFill>
                <a:latin typeface="Arial"/>
              </a:rPr>
              <a:t>Granularité des données</a:t>
            </a:r>
          </a:p>
        </p:txBody>
      </p:sp>
      <p:sp>
        <p:nvSpPr>
          <p:cNvPr id="31" name="Arrondir un rectangle avec un coin du même côté 30"/>
          <p:cNvSpPr/>
          <p:nvPr/>
        </p:nvSpPr>
        <p:spPr bwMode="auto">
          <a:xfrm rot="16200000" flipV="1">
            <a:off x="8551954" y="2729447"/>
            <a:ext cx="660376" cy="3132557"/>
          </a:xfrm>
          <a:prstGeom prst="round2SameRect">
            <a:avLst>
              <a:gd name="adj1" fmla="val 7949"/>
              <a:gd name="adj2" fmla="val 25473"/>
            </a:avLst>
          </a:prstGeom>
          <a:solidFill>
            <a:srgbClr val="E5F4D4"/>
          </a:solidFill>
          <a:ln w="9525" cap="flat" cmpd="sng" algn="ctr">
            <a:noFill/>
            <a:prstDash val="solid"/>
            <a:round/>
            <a:headEnd type="none" w="med" len="med"/>
            <a:tailEnd type="none" w="med" len="med"/>
          </a:ln>
          <a:effectLst/>
        </p:spPr>
        <p:txBody>
          <a:bodyPr lIns="51416" tIns="25707" rIns="51416" bIns="25707"/>
          <a:lstStyle/>
          <a:p>
            <a:pPr algn="r" defTabSz="457189">
              <a:defRPr/>
            </a:pPr>
            <a:endParaRPr lang="fr-FR" noProof="1">
              <a:solidFill>
                <a:srgbClr val="FF0000"/>
              </a:solidFill>
              <a:latin typeface="Arial"/>
            </a:endParaRPr>
          </a:p>
        </p:txBody>
      </p:sp>
      <p:sp>
        <p:nvSpPr>
          <p:cNvPr id="32" name="Rectangle 31"/>
          <p:cNvSpPr/>
          <p:nvPr/>
        </p:nvSpPr>
        <p:spPr>
          <a:xfrm>
            <a:off x="7355670" y="4003339"/>
            <a:ext cx="3056539" cy="569385"/>
          </a:xfrm>
          <a:prstGeom prst="rect">
            <a:avLst/>
          </a:prstGeom>
        </p:spPr>
        <p:txBody>
          <a:bodyPr wrap="square" lIns="36000" tIns="45719" rIns="36000" bIns="45719">
            <a:spAutoFit/>
          </a:bodyPr>
          <a:lstStyle/>
          <a:p>
            <a:pPr marL="177796" lvl="1" indent="-177796" defTabSz="914378">
              <a:spcBef>
                <a:spcPts val="200"/>
              </a:spcBef>
              <a:buClr>
                <a:srgbClr val="00A76C"/>
              </a:buClr>
              <a:buSzPct val="80000"/>
              <a:buFont typeface="Wingdings" pitchFamily="2" charset="2"/>
              <a:buChar char="n"/>
            </a:pPr>
            <a:r>
              <a:rPr lang="fr-FR" sz="1550" b="1" dirty="0">
                <a:solidFill>
                  <a:srgbClr val="000000"/>
                </a:solidFill>
                <a:latin typeface="Arial"/>
              </a:rPr>
              <a:t>Industrialisation de la collecte des données (impacts IT)</a:t>
            </a:r>
          </a:p>
        </p:txBody>
      </p:sp>
      <p:sp>
        <p:nvSpPr>
          <p:cNvPr id="9" name="Espace réservé du numéro de diapositive 8"/>
          <p:cNvSpPr>
            <a:spLocks noGrp="1"/>
          </p:cNvSpPr>
          <p:nvPr>
            <p:ph type="sldNum" sz="quarter" idx="12"/>
          </p:nvPr>
        </p:nvSpPr>
        <p:spPr/>
        <p:txBody>
          <a:bodyPr/>
          <a:lstStyle/>
          <a:p>
            <a:pPr>
              <a:defRPr/>
            </a:pPr>
            <a:fld id="{276219AF-F5ED-455B-A512-B03AB3602319}" type="slidenum">
              <a:rPr lang="fr-FR">
                <a:solidFill>
                  <a:srgbClr val="000000"/>
                </a:solidFill>
                <a:latin typeface="Arial"/>
              </a:rPr>
              <a:pPr>
                <a:defRPr/>
              </a:pPr>
              <a:t>14</a:t>
            </a:fld>
            <a:endParaRPr lang="fr-FR" dirty="0">
              <a:solidFill>
                <a:srgbClr val="000000"/>
              </a:solidFill>
              <a:latin typeface="Arial"/>
            </a:endParaRPr>
          </a:p>
        </p:txBody>
      </p:sp>
      <p:pic>
        <p:nvPicPr>
          <p:cNvPr id="4" name="Image 3">
            <a:extLst>
              <a:ext uri="{FF2B5EF4-FFF2-40B4-BE49-F238E27FC236}">
                <a16:creationId xmlns:a16="http://schemas.microsoft.com/office/drawing/2014/main" id="{85638BD8-E08D-4256-B1F0-FC6E10982E54}"/>
              </a:ext>
            </a:extLst>
          </p:cNvPr>
          <p:cNvPicPr>
            <a:picLocks noChangeAspect="1"/>
          </p:cNvPicPr>
          <p:nvPr/>
        </p:nvPicPr>
        <p:blipFill>
          <a:blip r:embed="rId2"/>
          <a:stretch>
            <a:fillRect/>
          </a:stretch>
        </p:blipFill>
        <p:spPr>
          <a:xfrm>
            <a:off x="1064100" y="1549452"/>
            <a:ext cx="5649754" cy="3322367"/>
          </a:xfrm>
          <a:prstGeom prst="rect">
            <a:avLst/>
          </a:prstGeom>
        </p:spPr>
      </p:pic>
      <p:sp>
        <p:nvSpPr>
          <p:cNvPr id="23" name="Rectangle à coins arrondis 22"/>
          <p:cNvSpPr/>
          <p:nvPr/>
        </p:nvSpPr>
        <p:spPr>
          <a:xfrm>
            <a:off x="1064100" y="5013177"/>
            <a:ext cx="9384321" cy="936104"/>
          </a:xfrm>
          <a:prstGeom prst="roundRect">
            <a:avLst/>
          </a:prstGeom>
          <a:solidFill>
            <a:schemeClr val="accent1"/>
          </a:solidFill>
          <a:ln w="76200" algn="ctr">
            <a:solidFill>
              <a:schemeClr val="tx1"/>
            </a:solidFill>
            <a:round/>
            <a:headEnd/>
            <a:tailEnd/>
          </a:ln>
        </p:spPr>
        <p:txBody>
          <a:bodyPr lIns="51416" tIns="25707" rIns="51416" bIns="25707" anchor="ctr"/>
          <a:lstStyle/>
          <a:p>
            <a:pPr algn="ctr"/>
            <a:r>
              <a:rPr lang="fr-FR" sz="1600" b="1" dirty="0">
                <a:solidFill>
                  <a:srgbClr val="FFFFFF"/>
                </a:solidFill>
                <a:latin typeface="Arial"/>
              </a:rPr>
              <a:t>Le principal changement traite de notre capacité à structurer et à mettre à disposition auprès du régulateur et du Groupe BNPP les données élémentaires dans des délais contraints dans le cadre de reporting régulier et/ou ad hoc </a:t>
            </a:r>
            <a:r>
              <a:rPr lang="fr-FR" sz="1400" dirty="0">
                <a:solidFill>
                  <a:srgbClr val="FFFFFF"/>
                </a:solidFill>
                <a:latin typeface="Arial"/>
              </a:rPr>
              <a:t>(</a:t>
            </a:r>
            <a:r>
              <a:rPr lang="fr-FR" sz="1400" dirty="0" err="1">
                <a:solidFill>
                  <a:srgbClr val="FFFFFF"/>
                </a:solidFill>
                <a:latin typeface="Arial"/>
              </a:rPr>
              <a:t>Stresstest</a:t>
            </a:r>
            <a:r>
              <a:rPr lang="fr-FR" sz="1400" dirty="0">
                <a:solidFill>
                  <a:srgbClr val="FFFFFF"/>
                </a:solidFill>
                <a:latin typeface="Arial"/>
              </a:rPr>
              <a:t>, AQR, STE, MQR, …)</a:t>
            </a:r>
            <a:r>
              <a:rPr lang="fr-FR" sz="1600" b="1" dirty="0">
                <a:solidFill>
                  <a:srgbClr val="FFFFFF"/>
                </a:solidFill>
                <a:latin typeface="Arial"/>
              </a:rPr>
              <a:t>.</a:t>
            </a:r>
          </a:p>
        </p:txBody>
      </p:sp>
    </p:spTree>
    <p:extLst>
      <p:ext uri="{BB962C8B-B14F-4D97-AF65-F5344CB8AC3E}">
        <p14:creationId xmlns:p14="http://schemas.microsoft.com/office/powerpoint/2010/main" val="315309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re 1"/>
          <p:cNvSpPr>
            <a:spLocks noGrp="1"/>
          </p:cNvSpPr>
          <p:nvPr>
            <p:ph type="title"/>
          </p:nvPr>
        </p:nvSpPr>
        <p:spPr>
          <a:xfrm>
            <a:off x="2927649" y="86617"/>
            <a:ext cx="5957614" cy="559248"/>
          </a:xfrm>
        </p:spPr>
        <p:txBody>
          <a:bodyPr>
            <a:normAutofit/>
          </a:bodyPr>
          <a:lstStyle/>
          <a:p>
            <a:r>
              <a:rPr lang="fr-FR" dirty="0">
                <a:solidFill>
                  <a:srgbClr val="00B050"/>
                </a:solidFill>
              </a:rPr>
              <a:t>Différents rôles identifiés</a:t>
            </a:r>
          </a:p>
        </p:txBody>
      </p:sp>
      <p:pic>
        <p:nvPicPr>
          <p:cNvPr id="29" name="officeArt object"/>
          <p:cNvPicPr/>
          <p:nvPr/>
        </p:nvPicPr>
        <p:blipFill>
          <a:blip r:embed="rId3"/>
          <a:stretch>
            <a:fillRect/>
          </a:stretch>
        </p:blipFill>
        <p:spPr>
          <a:xfrm>
            <a:off x="3628018" y="2204865"/>
            <a:ext cx="3639820" cy="2448272"/>
          </a:xfrm>
          <a:prstGeom prst="rect">
            <a:avLst/>
          </a:prstGeom>
          <a:ln w="12700" cap="flat">
            <a:noFill/>
            <a:miter lim="400000"/>
          </a:ln>
          <a:effectLst/>
        </p:spPr>
      </p:pic>
      <p:sp>
        <p:nvSpPr>
          <p:cNvPr id="2" name="ZoneTexte 1"/>
          <p:cNvSpPr txBox="1"/>
          <p:nvPr/>
        </p:nvSpPr>
        <p:spPr>
          <a:xfrm>
            <a:off x="2099948" y="872400"/>
            <a:ext cx="2555892" cy="1908528"/>
          </a:xfrm>
          <a:prstGeom prst="rect">
            <a:avLst/>
          </a:prstGeom>
          <a:solidFill>
            <a:srgbClr val="EFF3FF"/>
          </a:solidFill>
          <a:ln>
            <a:noFill/>
            <a:prstDash val="sysDot"/>
          </a:ln>
        </p:spPr>
        <p:txBody>
          <a:bodyPr wrap="square" lIns="0" tIns="0" rIns="72000" bIns="0" rtlCol="0">
            <a:noAutofit/>
          </a:bodyPr>
          <a:lstStyle/>
          <a:p>
            <a:pPr marL="174625"/>
            <a:r>
              <a:rPr lang="fr-FR" sz="1200" b="1" dirty="0">
                <a:solidFill>
                  <a:srgbClr val="30A673"/>
                </a:solidFill>
                <a:latin typeface="Arial"/>
              </a:rPr>
              <a:t>CDO : C</a:t>
            </a:r>
            <a:r>
              <a:rPr lang="fr-FR" sz="1200" b="1" dirty="0">
                <a:solidFill>
                  <a:srgbClr val="F0F0F0">
                    <a:lumMod val="25000"/>
                  </a:srgbClr>
                </a:solidFill>
                <a:latin typeface="Arial"/>
              </a:rPr>
              <a:t>hief </a:t>
            </a:r>
            <a:r>
              <a:rPr lang="fr-FR" sz="1200" b="1" dirty="0">
                <a:solidFill>
                  <a:srgbClr val="30A673"/>
                </a:solidFill>
                <a:latin typeface="Arial"/>
              </a:rPr>
              <a:t>D</a:t>
            </a:r>
            <a:r>
              <a:rPr lang="fr-FR" sz="1200" b="1" dirty="0">
                <a:solidFill>
                  <a:srgbClr val="F0F0F0">
                    <a:lumMod val="25000"/>
                  </a:srgbClr>
                </a:solidFill>
                <a:latin typeface="Arial"/>
              </a:rPr>
              <a:t>ata </a:t>
            </a:r>
            <a:r>
              <a:rPr lang="fr-FR" sz="1200" b="1" dirty="0" err="1">
                <a:solidFill>
                  <a:srgbClr val="30A673"/>
                </a:solidFill>
                <a:latin typeface="Arial"/>
              </a:rPr>
              <a:t>O</a:t>
            </a:r>
            <a:r>
              <a:rPr lang="fr-FR" sz="1200" b="1" dirty="0" err="1">
                <a:solidFill>
                  <a:srgbClr val="F0F0F0">
                    <a:lumMod val="25000"/>
                  </a:srgbClr>
                </a:solidFill>
                <a:latin typeface="Arial"/>
              </a:rPr>
              <a:t>fficer</a:t>
            </a:r>
            <a:r>
              <a:rPr lang="fr-FR" sz="1200" b="1" dirty="0">
                <a:solidFill>
                  <a:srgbClr val="F0F0F0">
                    <a:lumMod val="25000"/>
                  </a:srgbClr>
                </a:solidFill>
                <a:latin typeface="Arial"/>
              </a:rPr>
              <a:t> </a:t>
            </a:r>
          </a:p>
          <a:p>
            <a:pPr marL="354013" indent="-171450" algn="just">
              <a:buFont typeface="Wingdings" panose="05000000000000000000" pitchFamily="2" charset="2"/>
              <a:buChar char="Ø"/>
            </a:pPr>
            <a:r>
              <a:rPr lang="fr-FR" sz="1200" dirty="0">
                <a:solidFill>
                  <a:srgbClr val="F0F0F0">
                    <a:lumMod val="25000"/>
                  </a:srgbClr>
                </a:solidFill>
                <a:latin typeface="Arial"/>
              </a:rPr>
              <a:t>Il conçoit le dispositif cible de gestion de la qualité de données, et assure sa mise en œuvre.</a:t>
            </a:r>
          </a:p>
          <a:p>
            <a:pPr marL="354013" indent="-171450" algn="just">
              <a:buFont typeface="Wingdings" panose="05000000000000000000" pitchFamily="2" charset="2"/>
              <a:buChar char="Ø"/>
            </a:pPr>
            <a:r>
              <a:rPr lang="fr-FR" sz="1200" dirty="0">
                <a:solidFill>
                  <a:srgbClr val="F0F0F0">
                    <a:lumMod val="25000"/>
                  </a:srgbClr>
                </a:solidFill>
                <a:latin typeface="Arial"/>
              </a:rPr>
              <a:t>Il doit être en mesure de fournir une vision globale sur la qualité de données, sur les plans de remédiation, et sur l’efficacité de son dispositif.</a:t>
            </a:r>
            <a:endParaRPr lang="fr-FR" sz="1400" dirty="0">
              <a:solidFill>
                <a:srgbClr val="F0F0F0">
                  <a:lumMod val="25000"/>
                </a:srgbClr>
              </a:solidFill>
              <a:latin typeface="Arial"/>
            </a:endParaRPr>
          </a:p>
        </p:txBody>
      </p:sp>
      <p:sp>
        <p:nvSpPr>
          <p:cNvPr id="33" name="ZoneTexte 32"/>
          <p:cNvSpPr txBox="1"/>
          <p:nvPr/>
        </p:nvSpPr>
        <p:spPr>
          <a:xfrm>
            <a:off x="5718974" y="1268759"/>
            <a:ext cx="3591289" cy="936105"/>
          </a:xfrm>
          <a:prstGeom prst="rect">
            <a:avLst/>
          </a:prstGeom>
          <a:solidFill>
            <a:srgbClr val="EFF3FF"/>
          </a:solidFill>
          <a:ln>
            <a:noFill/>
          </a:ln>
        </p:spPr>
        <p:txBody>
          <a:bodyPr wrap="square" lIns="0" tIns="0" rIns="72000" bIns="0" rtlCol="0">
            <a:noAutofit/>
          </a:bodyPr>
          <a:lstStyle/>
          <a:p>
            <a:pPr marL="174625" algn="just"/>
            <a:r>
              <a:rPr lang="fr-FR" sz="1200" b="1" dirty="0">
                <a:solidFill>
                  <a:srgbClr val="30A673"/>
                </a:solidFill>
                <a:latin typeface="Arial"/>
              </a:rPr>
              <a:t>RO </a:t>
            </a:r>
            <a:r>
              <a:rPr lang="fr-FR" sz="1200" b="1" dirty="0">
                <a:solidFill>
                  <a:srgbClr val="F0F0F0">
                    <a:lumMod val="25000"/>
                  </a:srgbClr>
                </a:solidFill>
                <a:latin typeface="Arial"/>
              </a:rPr>
              <a:t>: </a:t>
            </a:r>
            <a:r>
              <a:rPr lang="fr-FR" sz="1200" b="1" dirty="0" err="1">
                <a:solidFill>
                  <a:srgbClr val="30A673"/>
                </a:solidFill>
                <a:latin typeface="Arial"/>
              </a:rPr>
              <a:t>R</a:t>
            </a:r>
            <a:r>
              <a:rPr lang="fr-FR" sz="1200" b="1" dirty="0" err="1">
                <a:solidFill>
                  <a:srgbClr val="F0F0F0">
                    <a:lumMod val="25000"/>
                  </a:srgbClr>
                </a:solidFill>
                <a:latin typeface="Arial"/>
              </a:rPr>
              <a:t>eferential</a:t>
            </a:r>
            <a:r>
              <a:rPr lang="fr-FR" sz="1200" b="1" dirty="0">
                <a:solidFill>
                  <a:srgbClr val="F0F0F0">
                    <a:lumMod val="25000"/>
                  </a:srgbClr>
                </a:solidFill>
                <a:latin typeface="Arial"/>
              </a:rPr>
              <a:t> </a:t>
            </a:r>
            <a:r>
              <a:rPr lang="fr-FR" sz="1200" b="1" dirty="0" err="1">
                <a:solidFill>
                  <a:srgbClr val="30A673"/>
                </a:solidFill>
                <a:latin typeface="Arial"/>
              </a:rPr>
              <a:t>O</a:t>
            </a:r>
            <a:r>
              <a:rPr lang="fr-FR" sz="1200" b="1" dirty="0" err="1">
                <a:solidFill>
                  <a:srgbClr val="F0F0F0">
                    <a:lumMod val="25000"/>
                  </a:srgbClr>
                </a:solidFill>
                <a:latin typeface="Arial"/>
              </a:rPr>
              <a:t>fficer</a:t>
            </a:r>
            <a:r>
              <a:rPr lang="fr-FR" sz="1200" b="1" dirty="0">
                <a:solidFill>
                  <a:srgbClr val="F0F0F0">
                    <a:lumMod val="25000"/>
                  </a:srgbClr>
                </a:solidFill>
                <a:latin typeface="Arial"/>
              </a:rPr>
              <a:t> </a:t>
            </a:r>
          </a:p>
          <a:p>
            <a:pPr marL="346075" indent="-171450" algn="just">
              <a:buFont typeface="Wingdings" panose="05000000000000000000" pitchFamily="2" charset="2"/>
              <a:buChar char="Ø"/>
            </a:pPr>
            <a:r>
              <a:rPr lang="fr-FR" sz="1200" dirty="0">
                <a:solidFill>
                  <a:srgbClr val="F0F0F0">
                    <a:lumMod val="25000"/>
                  </a:srgbClr>
                </a:solidFill>
                <a:latin typeface="Arial"/>
              </a:rPr>
              <a:t>Il garantit la qualité des données des référentiels des entités, ainsi que leur alignement avec les référentiels du Groupe (ex : RMPM).</a:t>
            </a:r>
          </a:p>
        </p:txBody>
      </p:sp>
      <p:sp>
        <p:nvSpPr>
          <p:cNvPr id="35" name="ZoneTexte 34"/>
          <p:cNvSpPr txBox="1"/>
          <p:nvPr/>
        </p:nvSpPr>
        <p:spPr>
          <a:xfrm>
            <a:off x="7241032" y="2646662"/>
            <a:ext cx="3103441" cy="1322398"/>
          </a:xfrm>
          <a:prstGeom prst="rect">
            <a:avLst/>
          </a:prstGeom>
          <a:solidFill>
            <a:srgbClr val="EFF3FF"/>
          </a:solidFill>
          <a:ln>
            <a:noFill/>
          </a:ln>
        </p:spPr>
        <p:txBody>
          <a:bodyPr wrap="square" lIns="0" tIns="0" rIns="72000" bIns="0" rtlCol="0">
            <a:noAutofit/>
          </a:bodyPr>
          <a:lstStyle/>
          <a:p>
            <a:pPr marL="174625" algn="just"/>
            <a:r>
              <a:rPr lang="fr-FR" sz="1200" b="1" dirty="0">
                <a:solidFill>
                  <a:srgbClr val="F0F0F0">
                    <a:lumMod val="25000"/>
                  </a:srgbClr>
                </a:solidFill>
                <a:latin typeface="Arial"/>
              </a:rPr>
              <a:t>Manager</a:t>
            </a:r>
            <a:r>
              <a:rPr lang="fr-FR" sz="1200" dirty="0">
                <a:solidFill>
                  <a:srgbClr val="F0F0F0">
                    <a:lumMod val="25000"/>
                  </a:srgbClr>
                </a:solidFill>
                <a:latin typeface="Arial"/>
              </a:rPr>
              <a:t> </a:t>
            </a:r>
          </a:p>
          <a:p>
            <a:pPr marL="346075" indent="-171450" algn="just">
              <a:buFont typeface="Wingdings" panose="05000000000000000000" pitchFamily="2" charset="2"/>
              <a:buChar char="Ø"/>
            </a:pPr>
            <a:r>
              <a:rPr lang="fr-FR" sz="1200" dirty="0">
                <a:solidFill>
                  <a:srgbClr val="F0F0F0">
                    <a:lumMod val="25000"/>
                  </a:srgbClr>
                </a:solidFill>
                <a:latin typeface="Arial"/>
              </a:rPr>
              <a:t>Sur son périmètre il approuve la qualité des données qu’il a créées ou utilisées avant de les transmettre à l’étape suivante. </a:t>
            </a:r>
          </a:p>
          <a:p>
            <a:pPr marL="174625" algn="just"/>
            <a:r>
              <a:rPr lang="fr-FR" sz="1200" dirty="0">
                <a:solidFill>
                  <a:srgbClr val="F0F0F0">
                    <a:lumMod val="25000"/>
                  </a:srgbClr>
                </a:solidFill>
                <a:latin typeface="Arial"/>
                <a:sym typeface="Wingdings"/>
              </a:rPr>
              <a:t> </a:t>
            </a:r>
            <a:r>
              <a:rPr lang="fr-FR" sz="1200" dirty="0">
                <a:solidFill>
                  <a:srgbClr val="F0F0F0">
                    <a:lumMod val="25000"/>
                  </a:srgbClr>
                </a:solidFill>
                <a:latin typeface="Arial"/>
              </a:rPr>
              <a:t>Pour ce faire il s’appuie sur ses </a:t>
            </a:r>
            <a:r>
              <a:rPr lang="fr-FR" sz="1200" b="1" dirty="0">
                <a:solidFill>
                  <a:srgbClr val="30A673"/>
                </a:solidFill>
                <a:latin typeface="Arial"/>
              </a:rPr>
              <a:t>D</a:t>
            </a:r>
            <a:r>
              <a:rPr lang="fr-FR" sz="1200" b="1" dirty="0">
                <a:solidFill>
                  <a:srgbClr val="F0F0F0">
                    <a:lumMod val="25000"/>
                  </a:srgbClr>
                </a:solidFill>
                <a:latin typeface="Arial"/>
              </a:rPr>
              <a:t>ata </a:t>
            </a:r>
            <a:r>
              <a:rPr lang="fr-FR" sz="1200" b="1" dirty="0" err="1">
                <a:solidFill>
                  <a:srgbClr val="30A673"/>
                </a:solidFill>
                <a:latin typeface="Arial"/>
              </a:rPr>
              <a:t>Q</a:t>
            </a:r>
            <a:r>
              <a:rPr lang="fr-FR" sz="1200" b="1" dirty="0" err="1">
                <a:solidFill>
                  <a:srgbClr val="F0F0F0">
                    <a:lumMod val="25000"/>
                  </a:srgbClr>
                </a:solidFill>
                <a:latin typeface="Arial"/>
              </a:rPr>
              <a:t>uality</a:t>
            </a:r>
            <a:r>
              <a:rPr lang="fr-FR" sz="1200" b="1" dirty="0">
                <a:solidFill>
                  <a:srgbClr val="F0F0F0">
                    <a:lumMod val="25000"/>
                  </a:srgbClr>
                </a:solidFill>
                <a:latin typeface="Arial"/>
              </a:rPr>
              <a:t> </a:t>
            </a:r>
            <a:r>
              <a:rPr lang="fr-FR" sz="1200" b="1" dirty="0" err="1">
                <a:solidFill>
                  <a:srgbClr val="30A673"/>
                </a:solidFill>
                <a:latin typeface="Arial"/>
              </a:rPr>
              <a:t>A</a:t>
            </a:r>
            <a:r>
              <a:rPr lang="fr-FR" sz="1200" b="1" dirty="0" err="1">
                <a:solidFill>
                  <a:srgbClr val="F0F0F0">
                    <a:lumMod val="25000"/>
                  </a:srgbClr>
                </a:solidFill>
                <a:latin typeface="Arial"/>
              </a:rPr>
              <a:t>nalysts</a:t>
            </a:r>
            <a:r>
              <a:rPr lang="fr-FR" sz="1200" b="1" dirty="0">
                <a:solidFill>
                  <a:srgbClr val="F0F0F0">
                    <a:lumMod val="25000"/>
                  </a:srgbClr>
                </a:solidFill>
                <a:latin typeface="Arial"/>
              </a:rPr>
              <a:t>.</a:t>
            </a:r>
          </a:p>
          <a:p>
            <a:pPr algn="just"/>
            <a:endParaRPr lang="fr-FR" sz="1400" dirty="0">
              <a:solidFill>
                <a:srgbClr val="F0F0F0">
                  <a:lumMod val="25000"/>
                </a:srgbClr>
              </a:solidFill>
              <a:latin typeface="Arial"/>
            </a:endParaRPr>
          </a:p>
          <a:p>
            <a:pPr algn="just"/>
            <a:endParaRPr lang="fr-FR" sz="1400" dirty="0">
              <a:solidFill>
                <a:srgbClr val="F0F0F0">
                  <a:lumMod val="25000"/>
                </a:srgbClr>
              </a:solidFill>
              <a:latin typeface="Arial"/>
            </a:endParaRPr>
          </a:p>
        </p:txBody>
      </p:sp>
      <p:sp>
        <p:nvSpPr>
          <p:cNvPr id="36" name="ZoneTexte 35"/>
          <p:cNvSpPr txBox="1"/>
          <p:nvPr/>
        </p:nvSpPr>
        <p:spPr>
          <a:xfrm>
            <a:off x="6312026" y="4647262"/>
            <a:ext cx="4248471" cy="1296144"/>
          </a:xfrm>
          <a:prstGeom prst="rect">
            <a:avLst/>
          </a:prstGeom>
          <a:solidFill>
            <a:srgbClr val="EFF3FF"/>
          </a:solidFill>
          <a:ln>
            <a:noFill/>
          </a:ln>
        </p:spPr>
        <p:txBody>
          <a:bodyPr wrap="square" lIns="0" tIns="0" rIns="72000" bIns="0" rtlCol="0">
            <a:noAutofit/>
          </a:bodyPr>
          <a:lstStyle/>
          <a:p>
            <a:pPr marL="174625" algn="just"/>
            <a:r>
              <a:rPr lang="fr-FR" sz="1200" b="1" dirty="0">
                <a:solidFill>
                  <a:srgbClr val="30A673"/>
                </a:solidFill>
                <a:latin typeface="Arial"/>
              </a:rPr>
              <a:t>DQA : D</a:t>
            </a:r>
            <a:r>
              <a:rPr lang="fr-FR" sz="1200" b="1" dirty="0">
                <a:solidFill>
                  <a:srgbClr val="F0F0F0">
                    <a:lumMod val="25000"/>
                  </a:srgbClr>
                </a:solidFill>
                <a:latin typeface="Arial"/>
              </a:rPr>
              <a:t>ata </a:t>
            </a:r>
            <a:r>
              <a:rPr lang="fr-FR" sz="1200" b="1" dirty="0" err="1">
                <a:solidFill>
                  <a:srgbClr val="30A673"/>
                </a:solidFill>
                <a:latin typeface="Arial"/>
              </a:rPr>
              <a:t>Q</a:t>
            </a:r>
            <a:r>
              <a:rPr lang="fr-FR" sz="1200" b="1" dirty="0" err="1">
                <a:solidFill>
                  <a:srgbClr val="F0F0F0">
                    <a:lumMod val="25000"/>
                  </a:srgbClr>
                </a:solidFill>
                <a:latin typeface="Arial"/>
              </a:rPr>
              <a:t>uality</a:t>
            </a:r>
            <a:r>
              <a:rPr lang="fr-FR" sz="1200" b="1" dirty="0">
                <a:solidFill>
                  <a:srgbClr val="F0F0F0">
                    <a:lumMod val="25000"/>
                  </a:srgbClr>
                </a:solidFill>
                <a:latin typeface="Arial"/>
              </a:rPr>
              <a:t> </a:t>
            </a:r>
            <a:r>
              <a:rPr lang="fr-FR" sz="1200" b="1" dirty="0" err="1">
                <a:solidFill>
                  <a:srgbClr val="30A673"/>
                </a:solidFill>
                <a:latin typeface="Arial"/>
              </a:rPr>
              <a:t>A</a:t>
            </a:r>
            <a:r>
              <a:rPr lang="fr-FR" sz="1200" b="1" dirty="0" err="1">
                <a:solidFill>
                  <a:srgbClr val="F0F0F0">
                    <a:lumMod val="25000"/>
                  </a:srgbClr>
                </a:solidFill>
                <a:latin typeface="Arial"/>
              </a:rPr>
              <a:t>nalyst</a:t>
            </a:r>
            <a:endParaRPr lang="fr-FR" sz="1200" b="1" dirty="0">
              <a:solidFill>
                <a:srgbClr val="F0F0F0">
                  <a:lumMod val="25000"/>
                </a:srgbClr>
              </a:solidFill>
              <a:latin typeface="Arial"/>
            </a:endParaRPr>
          </a:p>
          <a:p>
            <a:pPr marL="346075" indent="-171450" algn="just">
              <a:buFont typeface="Wingdings" panose="05000000000000000000" pitchFamily="2" charset="2"/>
              <a:buChar char="Ø"/>
            </a:pPr>
            <a:r>
              <a:rPr lang="fr-FR" sz="1200" dirty="0">
                <a:solidFill>
                  <a:srgbClr val="F0F0F0">
                    <a:lumMod val="25000"/>
                  </a:srgbClr>
                </a:solidFill>
                <a:latin typeface="Arial"/>
              </a:rPr>
              <a:t>Au sein de l’équipe du manager, il identifie les anomalies de qualité des données, et les résout ou les escalade pour une correction pérenne.</a:t>
            </a:r>
          </a:p>
          <a:p>
            <a:pPr marL="346075" indent="-171450" algn="just">
              <a:buFont typeface="Wingdings" panose="05000000000000000000" pitchFamily="2" charset="2"/>
              <a:buChar char="Ø"/>
            </a:pPr>
            <a:r>
              <a:rPr lang="fr-FR" sz="1200" dirty="0">
                <a:solidFill>
                  <a:srgbClr val="F0F0F0">
                    <a:lumMod val="25000"/>
                  </a:srgbClr>
                </a:solidFill>
                <a:latin typeface="Arial"/>
              </a:rPr>
              <a:t>Il effectue de façon continue des contrôles de qualité sur les données et conçoit un tableau de bord sur son périmètre. </a:t>
            </a:r>
          </a:p>
        </p:txBody>
      </p:sp>
      <p:sp>
        <p:nvSpPr>
          <p:cNvPr id="4" name="Ellipse 3"/>
          <p:cNvSpPr/>
          <p:nvPr/>
        </p:nvSpPr>
        <p:spPr>
          <a:xfrm>
            <a:off x="1731133" y="693313"/>
            <a:ext cx="441159" cy="504056"/>
          </a:xfrm>
          <a:prstGeom prst="ellipse">
            <a:avLst/>
          </a:prstGeom>
          <a:solidFill>
            <a:srgbClr val="B7C6F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dirty="0">
                <a:solidFill>
                  <a:srgbClr val="FFFFFF"/>
                </a:solidFill>
                <a:latin typeface="Arial"/>
              </a:rPr>
              <a:t>1</a:t>
            </a:r>
          </a:p>
        </p:txBody>
      </p:sp>
      <p:sp>
        <p:nvSpPr>
          <p:cNvPr id="38" name="Ellipse 37"/>
          <p:cNvSpPr/>
          <p:nvPr/>
        </p:nvSpPr>
        <p:spPr>
          <a:xfrm>
            <a:off x="5447929" y="980728"/>
            <a:ext cx="441159" cy="504056"/>
          </a:xfrm>
          <a:prstGeom prst="ellipse">
            <a:avLst/>
          </a:prstGeom>
          <a:solidFill>
            <a:srgbClr val="B7C6F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dirty="0">
                <a:solidFill>
                  <a:srgbClr val="FFFFFF"/>
                </a:solidFill>
                <a:latin typeface="Arial"/>
              </a:rPr>
              <a:t>2</a:t>
            </a:r>
          </a:p>
        </p:txBody>
      </p:sp>
      <p:sp>
        <p:nvSpPr>
          <p:cNvPr id="40" name="Ellipse 39"/>
          <p:cNvSpPr/>
          <p:nvPr/>
        </p:nvSpPr>
        <p:spPr>
          <a:xfrm>
            <a:off x="6960097" y="2492896"/>
            <a:ext cx="441159" cy="504056"/>
          </a:xfrm>
          <a:prstGeom prst="ellipse">
            <a:avLst/>
          </a:prstGeom>
          <a:solidFill>
            <a:srgbClr val="B7C6F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just"/>
            <a:r>
              <a:rPr lang="fr-FR" sz="1400" b="1" dirty="0">
                <a:solidFill>
                  <a:srgbClr val="FFFFFF"/>
                </a:solidFill>
                <a:latin typeface="Arial"/>
              </a:rPr>
              <a:t>3</a:t>
            </a:r>
          </a:p>
        </p:txBody>
      </p:sp>
      <p:sp>
        <p:nvSpPr>
          <p:cNvPr id="41" name="Ellipse 40"/>
          <p:cNvSpPr/>
          <p:nvPr/>
        </p:nvSpPr>
        <p:spPr>
          <a:xfrm>
            <a:off x="6016288" y="4437112"/>
            <a:ext cx="441159" cy="504056"/>
          </a:xfrm>
          <a:prstGeom prst="ellipse">
            <a:avLst/>
          </a:prstGeom>
          <a:solidFill>
            <a:srgbClr val="B7C6F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dirty="0">
                <a:solidFill>
                  <a:srgbClr val="FFFFFF"/>
                </a:solidFill>
                <a:latin typeface="Arial"/>
              </a:rPr>
              <a:t>4</a:t>
            </a:r>
          </a:p>
        </p:txBody>
      </p:sp>
      <p:sp>
        <p:nvSpPr>
          <p:cNvPr id="42" name="ZoneTexte 41"/>
          <p:cNvSpPr txBox="1"/>
          <p:nvPr/>
        </p:nvSpPr>
        <p:spPr>
          <a:xfrm>
            <a:off x="1646533" y="3862368"/>
            <a:ext cx="2637403" cy="2230929"/>
          </a:xfrm>
          <a:prstGeom prst="rect">
            <a:avLst/>
          </a:prstGeom>
          <a:solidFill>
            <a:srgbClr val="EFF3FF"/>
          </a:solidFill>
          <a:ln>
            <a:noFill/>
          </a:ln>
        </p:spPr>
        <p:txBody>
          <a:bodyPr wrap="square" lIns="0" tIns="0" rIns="72000" bIns="0" rtlCol="0">
            <a:noAutofit/>
          </a:bodyPr>
          <a:lstStyle/>
          <a:p>
            <a:pPr marL="174625" algn="just"/>
            <a:r>
              <a:rPr lang="fr-FR" sz="1200" b="1" dirty="0">
                <a:solidFill>
                  <a:srgbClr val="30A673"/>
                </a:solidFill>
                <a:latin typeface="Arial"/>
              </a:rPr>
              <a:t>DCO : D</a:t>
            </a:r>
            <a:r>
              <a:rPr lang="fr-FR" sz="1200" b="1" dirty="0">
                <a:solidFill>
                  <a:srgbClr val="F0F0F0">
                    <a:lumMod val="25000"/>
                  </a:srgbClr>
                </a:solidFill>
                <a:latin typeface="Arial"/>
              </a:rPr>
              <a:t>ata </a:t>
            </a:r>
            <a:r>
              <a:rPr lang="fr-FR" sz="1200" b="1" dirty="0" err="1">
                <a:solidFill>
                  <a:srgbClr val="30A673"/>
                </a:solidFill>
                <a:latin typeface="Arial"/>
              </a:rPr>
              <a:t>C</a:t>
            </a:r>
            <a:r>
              <a:rPr lang="fr-FR" sz="1200" b="1" dirty="0" err="1">
                <a:solidFill>
                  <a:srgbClr val="F0F0F0">
                    <a:lumMod val="25000"/>
                  </a:srgbClr>
                </a:solidFill>
                <a:latin typeface="Arial"/>
              </a:rPr>
              <a:t>ustodian</a:t>
            </a:r>
            <a:r>
              <a:rPr lang="fr-FR" sz="1200" b="1" dirty="0">
                <a:solidFill>
                  <a:srgbClr val="F0F0F0">
                    <a:lumMod val="25000"/>
                  </a:srgbClr>
                </a:solidFill>
                <a:latin typeface="Arial"/>
              </a:rPr>
              <a:t> </a:t>
            </a:r>
            <a:r>
              <a:rPr lang="fr-FR" sz="1200" b="1" dirty="0" err="1">
                <a:solidFill>
                  <a:srgbClr val="30A673"/>
                </a:solidFill>
                <a:latin typeface="Arial"/>
              </a:rPr>
              <a:t>O</a:t>
            </a:r>
            <a:r>
              <a:rPr lang="fr-FR" sz="1200" b="1" dirty="0" err="1">
                <a:solidFill>
                  <a:srgbClr val="F0F0F0">
                    <a:lumMod val="25000"/>
                  </a:srgbClr>
                </a:solidFill>
                <a:latin typeface="Arial"/>
              </a:rPr>
              <a:t>fficer</a:t>
            </a:r>
            <a:endParaRPr lang="fr-FR" sz="1200" b="1" dirty="0">
              <a:solidFill>
                <a:srgbClr val="F0F0F0">
                  <a:lumMod val="25000"/>
                </a:srgbClr>
              </a:solidFill>
              <a:latin typeface="Arial"/>
            </a:endParaRPr>
          </a:p>
          <a:p>
            <a:pPr marL="346075" indent="-171450" algn="just">
              <a:buFont typeface="Wingdings" panose="05000000000000000000" pitchFamily="2" charset="2"/>
              <a:buChar char="Ø"/>
            </a:pPr>
            <a:r>
              <a:rPr lang="fr-FR" sz="1200" dirty="0">
                <a:solidFill>
                  <a:srgbClr val="F0F0F0">
                    <a:lumMod val="25000"/>
                  </a:srgbClr>
                </a:solidFill>
                <a:latin typeface="Arial"/>
              </a:rPr>
              <a:t>Représentant du CDO sur les thèmes IT.</a:t>
            </a:r>
          </a:p>
          <a:p>
            <a:pPr marL="346075" indent="-171450" algn="just">
              <a:buFont typeface="Wingdings" panose="05000000000000000000" pitchFamily="2" charset="2"/>
              <a:buChar char="Ø"/>
            </a:pPr>
            <a:r>
              <a:rPr lang="fr-FR" sz="1200" dirty="0">
                <a:solidFill>
                  <a:srgbClr val="F0F0F0">
                    <a:lumMod val="25000"/>
                  </a:srgbClr>
                </a:solidFill>
                <a:latin typeface="Arial"/>
              </a:rPr>
              <a:t>Il s’assure que les actions informatiques induites par la feuille de route « qualité de données » sont bien intégrées.</a:t>
            </a:r>
          </a:p>
          <a:p>
            <a:pPr marL="346075" indent="-171450" algn="just">
              <a:buFont typeface="Wingdings" panose="05000000000000000000" pitchFamily="2" charset="2"/>
              <a:buChar char="Ø"/>
            </a:pPr>
            <a:r>
              <a:rPr lang="fr-FR" sz="1200" dirty="0">
                <a:solidFill>
                  <a:srgbClr val="F0F0F0">
                    <a:lumMod val="25000"/>
                  </a:srgbClr>
                </a:solidFill>
                <a:latin typeface="Arial"/>
              </a:rPr>
              <a:t>En particulier, il œuvre pour que les systèmes présentent les meilleures conditions d’intégrité, de disponibilité et de stockage des données.</a:t>
            </a:r>
          </a:p>
          <a:p>
            <a:pPr algn="just"/>
            <a:endParaRPr lang="fr-FR" sz="1400" dirty="0">
              <a:solidFill>
                <a:srgbClr val="F0F0F0">
                  <a:lumMod val="25000"/>
                </a:srgbClr>
              </a:solidFill>
              <a:latin typeface="Arial"/>
            </a:endParaRPr>
          </a:p>
          <a:p>
            <a:pPr algn="just"/>
            <a:endParaRPr lang="fr-FR" sz="1400" dirty="0">
              <a:solidFill>
                <a:srgbClr val="F0F0F0">
                  <a:lumMod val="25000"/>
                </a:srgbClr>
              </a:solidFill>
              <a:latin typeface="Arial"/>
            </a:endParaRPr>
          </a:p>
        </p:txBody>
      </p:sp>
      <p:sp>
        <p:nvSpPr>
          <p:cNvPr id="43" name="Ellipse 42"/>
          <p:cNvSpPr/>
          <p:nvPr/>
        </p:nvSpPr>
        <p:spPr>
          <a:xfrm>
            <a:off x="1559497" y="3356992"/>
            <a:ext cx="441159" cy="542894"/>
          </a:xfrm>
          <a:prstGeom prst="ellipse">
            <a:avLst/>
          </a:prstGeom>
          <a:solidFill>
            <a:srgbClr val="B7C6F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b="1" dirty="0">
                <a:solidFill>
                  <a:srgbClr val="FFFFFF"/>
                </a:solidFill>
                <a:latin typeface="Arial"/>
              </a:rPr>
              <a:t>5</a:t>
            </a:r>
          </a:p>
        </p:txBody>
      </p:sp>
      <p:pic>
        <p:nvPicPr>
          <p:cNvPr id="14" name="Picture 4" descr="j04316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258" y="56725"/>
            <a:ext cx="5873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5209704" y="326033"/>
            <a:ext cx="1069573" cy="1069573"/>
          </a:xfrm>
          <a:prstGeom prst="rect">
            <a:avLst/>
          </a:prstGeom>
        </p:spPr>
      </p:pic>
      <p:grpSp>
        <p:nvGrpSpPr>
          <p:cNvPr id="6" name="Groupe 5"/>
          <p:cNvGrpSpPr/>
          <p:nvPr/>
        </p:nvGrpSpPr>
        <p:grpSpPr>
          <a:xfrm>
            <a:off x="4905797" y="6141429"/>
            <a:ext cx="1845019" cy="578485"/>
            <a:chOff x="498217" y="958539"/>
            <a:chExt cx="1856080" cy="581953"/>
          </a:xfrm>
        </p:grpSpPr>
        <p:sp>
          <p:nvSpPr>
            <p:cNvPr id="40" name="Ellipse 39"/>
            <p:cNvSpPr/>
            <p:nvPr/>
          </p:nvSpPr>
          <p:spPr>
            <a:xfrm>
              <a:off x="634816" y="977855"/>
              <a:ext cx="93587" cy="103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black"/>
                </a:solidFill>
                <a:latin typeface="Calibri"/>
              </a:endParaRPr>
            </a:p>
          </p:txBody>
        </p:sp>
        <p:sp>
          <p:nvSpPr>
            <p:cNvPr id="41" name="ZoneTexte 40"/>
            <p:cNvSpPr txBox="1"/>
            <p:nvPr/>
          </p:nvSpPr>
          <p:spPr>
            <a:xfrm>
              <a:off x="698074" y="958539"/>
              <a:ext cx="1656223" cy="230832"/>
            </a:xfrm>
            <a:prstGeom prst="rect">
              <a:avLst/>
            </a:prstGeom>
            <a:noFill/>
            <a:ln>
              <a:noFill/>
            </a:ln>
          </p:spPr>
          <p:txBody>
            <a:bodyPr wrap="none" rtlCol="0">
              <a:spAutoFit/>
            </a:bodyPr>
            <a:lstStyle/>
            <a:p>
              <a:pPr defTabSz="909006"/>
              <a:r>
                <a:rPr lang="fr-FR" sz="895" dirty="0">
                  <a:solidFill>
                    <a:prstClr val="black"/>
                  </a:solidFill>
                  <a:latin typeface="Calibri"/>
                </a:rPr>
                <a:t>Données de mauvaises qualités</a:t>
              </a:r>
            </a:p>
          </p:txBody>
        </p:sp>
        <p:sp>
          <p:nvSpPr>
            <p:cNvPr id="43" name="ZoneTexte 42"/>
            <p:cNvSpPr txBox="1"/>
            <p:nvPr/>
          </p:nvSpPr>
          <p:spPr>
            <a:xfrm>
              <a:off x="755741" y="1309660"/>
              <a:ext cx="449162" cy="230832"/>
            </a:xfrm>
            <a:prstGeom prst="rect">
              <a:avLst/>
            </a:prstGeom>
            <a:noFill/>
            <a:ln>
              <a:noFill/>
            </a:ln>
          </p:spPr>
          <p:txBody>
            <a:bodyPr wrap="none" rtlCol="0">
              <a:spAutoFit/>
            </a:bodyPr>
            <a:lstStyle/>
            <a:p>
              <a:pPr defTabSz="909006"/>
              <a:r>
                <a:rPr lang="fr-FR" sz="895" dirty="0">
                  <a:solidFill>
                    <a:prstClr val="black"/>
                  </a:solidFill>
                  <a:latin typeface="Calibri"/>
                </a:rPr>
                <a:t>GDPR</a:t>
              </a:r>
            </a:p>
          </p:txBody>
        </p:sp>
        <p:pic>
          <p:nvPicPr>
            <p:cNvPr id="46" name="Image 45"/>
            <p:cNvPicPr>
              <a:picLocks noChangeAspect="1"/>
            </p:cNvPicPr>
            <p:nvPr/>
          </p:nvPicPr>
          <p:blipFill>
            <a:blip r:embed="rId4"/>
            <a:stretch>
              <a:fillRect/>
            </a:stretch>
          </p:blipFill>
          <p:spPr>
            <a:xfrm>
              <a:off x="498217" y="1219057"/>
              <a:ext cx="306126" cy="298352"/>
            </a:xfrm>
            <a:prstGeom prst="rect">
              <a:avLst/>
            </a:prstGeom>
            <a:ln>
              <a:noFill/>
            </a:ln>
          </p:spPr>
        </p:pic>
      </p:grpSp>
      <p:sp>
        <p:nvSpPr>
          <p:cNvPr id="5" name="ZoneTexte 4"/>
          <p:cNvSpPr txBox="1"/>
          <p:nvPr/>
        </p:nvSpPr>
        <p:spPr>
          <a:xfrm>
            <a:off x="9829052" y="3361958"/>
            <a:ext cx="2074377" cy="286316"/>
          </a:xfrm>
          <a:prstGeom prst="rect">
            <a:avLst/>
          </a:prstGeom>
          <a:noFill/>
        </p:spPr>
        <p:txBody>
          <a:bodyPr wrap="none" lIns="0" tIns="0" rIns="0" bIns="0" rtlCol="0">
            <a:noAutofit/>
          </a:bodyPr>
          <a:lstStyle/>
          <a:p>
            <a:pPr defTabSz="909006"/>
            <a:endParaRPr lang="fr-FR" sz="1591" dirty="0">
              <a:solidFill>
                <a:prstClr val="black"/>
              </a:solidFill>
              <a:latin typeface="Calibri"/>
            </a:endParaRPr>
          </a:p>
        </p:txBody>
      </p:sp>
      <p:pic>
        <p:nvPicPr>
          <p:cNvPr id="79" name="Image 78"/>
          <p:cNvPicPr>
            <a:picLocks noChangeAspect="1"/>
          </p:cNvPicPr>
          <p:nvPr/>
        </p:nvPicPr>
        <p:blipFill>
          <a:blip r:embed="rId5"/>
          <a:stretch>
            <a:fillRect/>
          </a:stretch>
        </p:blipFill>
        <p:spPr>
          <a:xfrm>
            <a:off x="3622454" y="1382348"/>
            <a:ext cx="4368419" cy="4509470"/>
          </a:xfrm>
          <a:prstGeom prst="rect">
            <a:avLst/>
          </a:prstGeom>
          <a:ln>
            <a:noFill/>
          </a:ln>
        </p:spPr>
      </p:pic>
      <p:sp>
        <p:nvSpPr>
          <p:cNvPr id="80" name="ZoneTexte 79"/>
          <p:cNvSpPr txBox="1"/>
          <p:nvPr/>
        </p:nvSpPr>
        <p:spPr>
          <a:xfrm>
            <a:off x="7229258" y="1513382"/>
            <a:ext cx="1731634" cy="642479"/>
          </a:xfrm>
          <a:prstGeom prst="rect">
            <a:avLst/>
          </a:prstGeom>
          <a:noFill/>
          <a:ln>
            <a:noFill/>
          </a:ln>
        </p:spPr>
        <p:txBody>
          <a:bodyPr wrap="none" rtlCol="0">
            <a:spAutoFit/>
          </a:bodyPr>
          <a:lstStyle/>
          <a:p>
            <a:pPr defTabSz="909006"/>
            <a:r>
              <a:rPr lang="fr-FR" sz="1193" dirty="0">
                <a:solidFill>
                  <a:srgbClr val="0070C0"/>
                </a:solidFill>
                <a:latin typeface="Calibri"/>
              </a:rPr>
              <a:t>Acquisition de différents </a:t>
            </a:r>
          </a:p>
          <a:p>
            <a:pPr defTabSz="909006"/>
            <a:r>
              <a:rPr lang="fr-FR" sz="1193" dirty="0">
                <a:solidFill>
                  <a:srgbClr val="0070C0"/>
                </a:solidFill>
                <a:latin typeface="Calibri"/>
              </a:rPr>
              <a:t>types de données </a:t>
            </a:r>
          </a:p>
          <a:p>
            <a:pPr defTabSz="909006"/>
            <a:r>
              <a:rPr lang="fr-FR" sz="1193" dirty="0">
                <a:solidFill>
                  <a:srgbClr val="0070C0"/>
                </a:solidFill>
                <a:latin typeface="Calibri"/>
              </a:rPr>
              <a:t>avec différents outils</a:t>
            </a:r>
          </a:p>
        </p:txBody>
      </p:sp>
      <p:cxnSp>
        <p:nvCxnSpPr>
          <p:cNvPr id="81" name="Connecteur droit avec flèche 80"/>
          <p:cNvCxnSpPr/>
          <p:nvPr/>
        </p:nvCxnSpPr>
        <p:spPr>
          <a:xfrm flipV="1">
            <a:off x="5964690" y="3689111"/>
            <a:ext cx="1430439" cy="586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7445042" y="3508312"/>
            <a:ext cx="1381777" cy="275348"/>
          </a:xfrm>
          <a:prstGeom prst="rect">
            <a:avLst/>
          </a:prstGeom>
          <a:noFill/>
          <a:ln>
            <a:noFill/>
          </a:ln>
        </p:spPr>
        <p:txBody>
          <a:bodyPr wrap="none" rtlCol="0">
            <a:spAutoFit/>
          </a:bodyPr>
          <a:lstStyle/>
          <a:p>
            <a:pPr defTabSz="909006"/>
            <a:r>
              <a:rPr lang="fr-FR" sz="1193" dirty="0">
                <a:solidFill>
                  <a:srgbClr val="0070C0"/>
                </a:solidFill>
                <a:latin typeface="Calibri"/>
              </a:rPr>
              <a:t>Système de gestion</a:t>
            </a:r>
          </a:p>
        </p:txBody>
      </p:sp>
      <p:cxnSp>
        <p:nvCxnSpPr>
          <p:cNvPr id="83" name="Connecteur droit avec flèche 82"/>
          <p:cNvCxnSpPr/>
          <p:nvPr/>
        </p:nvCxnSpPr>
        <p:spPr>
          <a:xfrm flipV="1">
            <a:off x="6045801" y="4568194"/>
            <a:ext cx="1416678" cy="254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7398092" y="4178601"/>
            <a:ext cx="1638577" cy="826045"/>
          </a:xfrm>
          <a:prstGeom prst="rect">
            <a:avLst/>
          </a:prstGeom>
          <a:noFill/>
          <a:ln>
            <a:noFill/>
          </a:ln>
        </p:spPr>
        <p:txBody>
          <a:bodyPr wrap="none" rtlCol="0">
            <a:spAutoFit/>
          </a:bodyPr>
          <a:lstStyle/>
          <a:p>
            <a:pPr defTabSz="909006"/>
            <a:r>
              <a:rPr lang="fr-FR" sz="1193" dirty="0">
                <a:solidFill>
                  <a:srgbClr val="0070C0"/>
                </a:solidFill>
                <a:latin typeface="Calibri"/>
              </a:rPr>
              <a:t>Utilisation des données</a:t>
            </a:r>
          </a:p>
          <a:p>
            <a:pPr algn="ctr" defTabSz="909006"/>
            <a:r>
              <a:rPr lang="fr-FR" sz="1193" dirty="0">
                <a:solidFill>
                  <a:srgbClr val="0070C0"/>
                </a:solidFill>
                <a:latin typeface="Calibri"/>
              </a:rPr>
              <a:t>Par la Finance</a:t>
            </a:r>
          </a:p>
          <a:p>
            <a:pPr algn="ctr" defTabSz="909006"/>
            <a:r>
              <a:rPr lang="fr-FR" sz="1193" dirty="0">
                <a:solidFill>
                  <a:srgbClr val="0070C0"/>
                </a:solidFill>
                <a:latin typeface="Calibri"/>
              </a:rPr>
              <a:t>Le Risque</a:t>
            </a:r>
          </a:p>
          <a:p>
            <a:pPr algn="ctr" defTabSz="909006"/>
            <a:r>
              <a:rPr lang="fr-FR" sz="1193" dirty="0">
                <a:solidFill>
                  <a:srgbClr val="0070C0"/>
                </a:solidFill>
                <a:latin typeface="Calibri"/>
              </a:rPr>
              <a:t>Le marketing</a:t>
            </a:r>
          </a:p>
        </p:txBody>
      </p:sp>
      <p:cxnSp>
        <p:nvCxnSpPr>
          <p:cNvPr id="85" name="Connecteur droit avec flèche 84"/>
          <p:cNvCxnSpPr/>
          <p:nvPr/>
        </p:nvCxnSpPr>
        <p:spPr>
          <a:xfrm>
            <a:off x="6925528" y="4468432"/>
            <a:ext cx="536951" cy="102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a:off x="5914777" y="3689112"/>
            <a:ext cx="1480351" cy="6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Ellipse 86"/>
          <p:cNvSpPr/>
          <p:nvPr/>
        </p:nvSpPr>
        <p:spPr>
          <a:xfrm>
            <a:off x="6514512" y="3176935"/>
            <a:ext cx="84291" cy="966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white"/>
              </a:solidFill>
              <a:latin typeface="Calibri"/>
            </a:endParaRPr>
          </a:p>
        </p:txBody>
      </p:sp>
      <p:sp>
        <p:nvSpPr>
          <p:cNvPr id="88" name="Ellipse 87"/>
          <p:cNvSpPr/>
          <p:nvPr/>
        </p:nvSpPr>
        <p:spPr>
          <a:xfrm>
            <a:off x="5806663" y="2806883"/>
            <a:ext cx="84291" cy="966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white"/>
              </a:solidFill>
              <a:latin typeface="Calibri"/>
            </a:endParaRPr>
          </a:p>
        </p:txBody>
      </p:sp>
      <p:sp>
        <p:nvSpPr>
          <p:cNvPr id="89" name="Ellipse 88"/>
          <p:cNvSpPr/>
          <p:nvPr/>
        </p:nvSpPr>
        <p:spPr>
          <a:xfrm>
            <a:off x="5870129" y="4474585"/>
            <a:ext cx="84291" cy="966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white"/>
              </a:solidFill>
              <a:latin typeface="Calibri"/>
            </a:endParaRPr>
          </a:p>
        </p:txBody>
      </p:sp>
      <p:sp>
        <p:nvSpPr>
          <p:cNvPr id="90" name="Ellipse 89"/>
          <p:cNvSpPr/>
          <p:nvPr/>
        </p:nvSpPr>
        <p:spPr>
          <a:xfrm>
            <a:off x="5492594" y="3505117"/>
            <a:ext cx="84291" cy="966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white"/>
              </a:solidFill>
              <a:latin typeface="Calibri"/>
            </a:endParaRPr>
          </a:p>
        </p:txBody>
      </p:sp>
      <p:sp>
        <p:nvSpPr>
          <p:cNvPr id="91" name="Ellipse 90"/>
          <p:cNvSpPr/>
          <p:nvPr/>
        </p:nvSpPr>
        <p:spPr>
          <a:xfrm>
            <a:off x="5624532" y="4178602"/>
            <a:ext cx="84291" cy="966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white"/>
              </a:solidFill>
              <a:latin typeface="Calibri"/>
            </a:endParaRPr>
          </a:p>
        </p:txBody>
      </p:sp>
      <p:sp>
        <p:nvSpPr>
          <p:cNvPr id="92" name="Ellipse 91"/>
          <p:cNvSpPr/>
          <p:nvPr/>
        </p:nvSpPr>
        <p:spPr>
          <a:xfrm>
            <a:off x="6103482" y="3853348"/>
            <a:ext cx="84291" cy="966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006"/>
            <a:endParaRPr lang="fr-FR" sz="1342">
              <a:solidFill>
                <a:prstClr val="white"/>
              </a:solidFill>
              <a:latin typeface="Calibri"/>
            </a:endParaRPr>
          </a:p>
        </p:txBody>
      </p:sp>
      <p:cxnSp>
        <p:nvCxnSpPr>
          <p:cNvPr id="93" name="Connecteur en angle 92"/>
          <p:cNvCxnSpPr/>
          <p:nvPr/>
        </p:nvCxnSpPr>
        <p:spPr>
          <a:xfrm flipV="1">
            <a:off x="6103483" y="1813847"/>
            <a:ext cx="1104809" cy="40022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p:nvPr/>
        </p:nvCxnSpPr>
        <p:spPr>
          <a:xfrm flipV="1">
            <a:off x="5964691" y="1813844"/>
            <a:ext cx="1235368" cy="275987"/>
          </a:xfrm>
          <a:prstGeom prst="bentConnector3">
            <a:avLst>
              <a:gd name="adj1" fmla="val 5601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eur en angle 94"/>
          <p:cNvCxnSpPr/>
          <p:nvPr/>
        </p:nvCxnSpPr>
        <p:spPr>
          <a:xfrm flipV="1">
            <a:off x="5806663" y="1813845"/>
            <a:ext cx="1393900" cy="473650"/>
          </a:xfrm>
          <a:prstGeom prst="bentConnector3">
            <a:avLst>
              <a:gd name="adj1" fmla="val 6113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6" name="Image 95"/>
          <p:cNvPicPr>
            <a:picLocks noChangeAspect="1"/>
          </p:cNvPicPr>
          <p:nvPr/>
        </p:nvPicPr>
        <p:blipFill>
          <a:blip r:embed="rId4"/>
          <a:stretch>
            <a:fillRect/>
          </a:stretch>
        </p:blipFill>
        <p:spPr>
          <a:xfrm>
            <a:off x="5656235" y="1713382"/>
            <a:ext cx="275719" cy="277394"/>
          </a:xfrm>
          <a:prstGeom prst="rect">
            <a:avLst/>
          </a:prstGeom>
          <a:solidFill>
            <a:schemeClr val="bg1"/>
          </a:solidFill>
          <a:ln>
            <a:solidFill>
              <a:schemeClr val="bg1"/>
            </a:solidFill>
          </a:ln>
        </p:spPr>
      </p:pic>
      <p:pic>
        <p:nvPicPr>
          <p:cNvPr id="97" name="Image 96"/>
          <p:cNvPicPr>
            <a:picLocks noChangeAspect="1"/>
          </p:cNvPicPr>
          <p:nvPr/>
        </p:nvPicPr>
        <p:blipFill>
          <a:blip r:embed="rId4"/>
          <a:stretch>
            <a:fillRect/>
          </a:stretch>
        </p:blipFill>
        <p:spPr>
          <a:xfrm>
            <a:off x="5668803" y="5110050"/>
            <a:ext cx="275719" cy="277394"/>
          </a:xfrm>
          <a:prstGeom prst="rect">
            <a:avLst/>
          </a:prstGeom>
          <a:solidFill>
            <a:schemeClr val="bg1"/>
          </a:solidFill>
          <a:ln>
            <a:solidFill>
              <a:schemeClr val="bg1"/>
            </a:solidFill>
          </a:ln>
        </p:spPr>
      </p:pic>
      <p:sp>
        <p:nvSpPr>
          <p:cNvPr id="98" name="ZoneTexte 97"/>
          <p:cNvSpPr txBox="1"/>
          <p:nvPr/>
        </p:nvSpPr>
        <p:spPr>
          <a:xfrm>
            <a:off x="3737971" y="2187753"/>
            <a:ext cx="908951" cy="552640"/>
          </a:xfrm>
          <a:prstGeom prst="rect">
            <a:avLst/>
          </a:prstGeom>
          <a:noFill/>
        </p:spPr>
        <p:txBody>
          <a:bodyPr wrap="none" lIns="0" tIns="0" rIns="0" bIns="0" rtlCol="0">
            <a:noAutofit/>
          </a:bodyPr>
          <a:lstStyle/>
          <a:p>
            <a:pPr defTabSz="909006"/>
            <a:r>
              <a:rPr lang="fr-FR" sz="1193" dirty="0">
                <a:solidFill>
                  <a:srgbClr val="30A673"/>
                </a:solidFill>
                <a:latin typeface="Calibri"/>
              </a:rPr>
              <a:t>Consentement</a:t>
            </a:r>
          </a:p>
          <a:p>
            <a:pPr defTabSz="909006"/>
            <a:r>
              <a:rPr lang="fr-FR" sz="1193" dirty="0">
                <a:solidFill>
                  <a:srgbClr val="30A673"/>
                </a:solidFill>
                <a:latin typeface="Calibri"/>
              </a:rPr>
              <a:t>Droit à l’oubli</a:t>
            </a:r>
          </a:p>
        </p:txBody>
      </p:sp>
      <p:cxnSp>
        <p:nvCxnSpPr>
          <p:cNvPr id="99" name="Connecteur droit avec flèche 98"/>
          <p:cNvCxnSpPr>
            <a:stCxn id="96" idx="1"/>
          </p:cNvCxnSpPr>
          <p:nvPr/>
        </p:nvCxnSpPr>
        <p:spPr>
          <a:xfrm flipH="1">
            <a:off x="4910876" y="1852079"/>
            <a:ext cx="745359" cy="52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3520511" y="3723739"/>
            <a:ext cx="908951" cy="452442"/>
          </a:xfrm>
          <a:prstGeom prst="rect">
            <a:avLst/>
          </a:prstGeom>
          <a:noFill/>
        </p:spPr>
        <p:txBody>
          <a:bodyPr wrap="none" lIns="0" tIns="0" rIns="0" bIns="0" rtlCol="0">
            <a:noAutofit/>
          </a:bodyPr>
          <a:lstStyle/>
          <a:p>
            <a:pPr defTabSz="909006"/>
            <a:r>
              <a:rPr lang="fr-FR" sz="1392" dirty="0">
                <a:solidFill>
                  <a:srgbClr val="30A673"/>
                </a:solidFill>
                <a:latin typeface="Calibri"/>
              </a:rPr>
              <a:t>Anonymisation</a:t>
            </a:r>
          </a:p>
          <a:p>
            <a:pPr defTabSz="909006"/>
            <a:r>
              <a:rPr lang="fr-FR" sz="1392" dirty="0">
                <a:solidFill>
                  <a:srgbClr val="30A673"/>
                </a:solidFill>
                <a:latin typeface="Calibri"/>
              </a:rPr>
              <a:t>Purges</a:t>
            </a:r>
          </a:p>
        </p:txBody>
      </p:sp>
      <p:cxnSp>
        <p:nvCxnSpPr>
          <p:cNvPr id="101" name="Connecteur droit avec flèche 100"/>
          <p:cNvCxnSpPr>
            <a:stCxn id="97" idx="1"/>
          </p:cNvCxnSpPr>
          <p:nvPr/>
        </p:nvCxnSpPr>
        <p:spPr>
          <a:xfrm flipH="1" flipV="1">
            <a:off x="4142792" y="4226979"/>
            <a:ext cx="1526013" cy="102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 name="Image 101"/>
          <p:cNvPicPr>
            <a:picLocks noChangeAspect="1"/>
          </p:cNvPicPr>
          <p:nvPr/>
        </p:nvPicPr>
        <p:blipFill>
          <a:blip r:embed="rId4"/>
          <a:stretch>
            <a:fillRect/>
          </a:stretch>
        </p:blipFill>
        <p:spPr>
          <a:xfrm>
            <a:off x="5190519" y="3924186"/>
            <a:ext cx="275719" cy="277394"/>
          </a:xfrm>
          <a:prstGeom prst="rect">
            <a:avLst/>
          </a:prstGeom>
          <a:solidFill>
            <a:schemeClr val="bg1"/>
          </a:solidFill>
          <a:ln>
            <a:solidFill>
              <a:schemeClr val="bg1"/>
            </a:solidFill>
          </a:ln>
        </p:spPr>
      </p:pic>
      <p:pic>
        <p:nvPicPr>
          <p:cNvPr id="103" name="Image 102"/>
          <p:cNvPicPr>
            <a:picLocks noChangeAspect="1"/>
          </p:cNvPicPr>
          <p:nvPr/>
        </p:nvPicPr>
        <p:blipFill>
          <a:blip r:embed="rId4"/>
          <a:stretch>
            <a:fillRect/>
          </a:stretch>
        </p:blipFill>
        <p:spPr>
          <a:xfrm>
            <a:off x="6100398" y="3191225"/>
            <a:ext cx="275719" cy="277394"/>
          </a:xfrm>
          <a:prstGeom prst="rect">
            <a:avLst/>
          </a:prstGeom>
          <a:solidFill>
            <a:schemeClr val="bg1"/>
          </a:solidFill>
          <a:ln>
            <a:solidFill>
              <a:schemeClr val="bg1"/>
            </a:solidFill>
          </a:ln>
        </p:spPr>
      </p:pic>
      <p:sp>
        <p:nvSpPr>
          <p:cNvPr id="12" name="ZoneTexte 11"/>
          <p:cNvSpPr txBox="1"/>
          <p:nvPr/>
        </p:nvSpPr>
        <p:spPr>
          <a:xfrm>
            <a:off x="976066" y="443874"/>
            <a:ext cx="3164600" cy="643130"/>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909006"/>
            <a:r>
              <a:rPr lang="fr-FR" sz="3181" dirty="0">
                <a:solidFill>
                  <a:srgbClr val="C00000"/>
                </a:solidFill>
                <a:latin typeface="Calibri"/>
              </a:rPr>
              <a:t>Le DMO, </a:t>
            </a:r>
            <a:r>
              <a:rPr lang="fr-FR" sz="3181" dirty="0" err="1">
                <a:solidFill>
                  <a:srgbClr val="C00000"/>
                </a:solidFill>
                <a:latin typeface="Calibri"/>
              </a:rPr>
              <a:t>kesako</a:t>
            </a:r>
            <a:r>
              <a:rPr lang="fr-FR" sz="3181" dirty="0">
                <a:solidFill>
                  <a:srgbClr val="C00000"/>
                </a:solidFill>
                <a:latin typeface="Calibri"/>
              </a:rPr>
              <a:t> ?</a:t>
            </a:r>
          </a:p>
        </p:txBody>
      </p:sp>
      <p:sp>
        <p:nvSpPr>
          <p:cNvPr id="2" name="Rectangle à coins arrondis 1"/>
          <p:cNvSpPr/>
          <p:nvPr/>
        </p:nvSpPr>
        <p:spPr>
          <a:xfrm>
            <a:off x="9750852" y="2813249"/>
            <a:ext cx="2029872" cy="2974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09006"/>
            <a:r>
              <a:rPr lang="fr-FR" sz="1392" dirty="0">
                <a:solidFill>
                  <a:prstClr val="white"/>
                </a:solidFill>
                <a:latin typeface="Calibri"/>
              </a:rPr>
              <a:t>Registre des traitements</a:t>
            </a:r>
          </a:p>
        </p:txBody>
      </p:sp>
      <p:sp>
        <p:nvSpPr>
          <p:cNvPr id="3" name="Rectangle à coins arrondis 2"/>
          <p:cNvSpPr/>
          <p:nvPr/>
        </p:nvSpPr>
        <p:spPr>
          <a:xfrm>
            <a:off x="6408855" y="715775"/>
            <a:ext cx="2107247" cy="2606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09006"/>
            <a:r>
              <a:rPr lang="fr-FR" sz="1392" dirty="0">
                <a:solidFill>
                  <a:prstClr val="white"/>
                </a:solidFill>
                <a:latin typeface="Calibri"/>
              </a:rPr>
              <a:t>Dictionnaire des données</a:t>
            </a:r>
          </a:p>
        </p:txBody>
      </p:sp>
      <p:sp>
        <p:nvSpPr>
          <p:cNvPr id="4" name="Rectangle à coins arrondis 3"/>
          <p:cNvSpPr/>
          <p:nvPr/>
        </p:nvSpPr>
        <p:spPr>
          <a:xfrm>
            <a:off x="984248" y="4342029"/>
            <a:ext cx="1308040" cy="2528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9006"/>
            <a:r>
              <a:rPr lang="fr-FR" sz="1392" dirty="0">
                <a:solidFill>
                  <a:prstClr val="white"/>
                </a:solidFill>
                <a:latin typeface="Calibri"/>
              </a:rPr>
              <a:t>Vision Globale</a:t>
            </a:r>
          </a:p>
        </p:txBody>
      </p:sp>
      <p:pic>
        <p:nvPicPr>
          <p:cNvPr id="7" name="Image 6">
            <a:extLst>
              <a:ext uri="{FF2B5EF4-FFF2-40B4-BE49-F238E27FC236}">
                <a16:creationId xmlns:a16="http://schemas.microsoft.com/office/drawing/2014/main" id="{A37A7978-79CB-4926-8233-A1C5D0F355F5}"/>
              </a:ext>
            </a:extLst>
          </p:cNvPr>
          <p:cNvPicPr>
            <a:picLocks noChangeAspect="1"/>
          </p:cNvPicPr>
          <p:nvPr/>
        </p:nvPicPr>
        <p:blipFill>
          <a:blip r:embed="rId6"/>
          <a:stretch>
            <a:fillRect/>
          </a:stretch>
        </p:blipFill>
        <p:spPr>
          <a:xfrm>
            <a:off x="507809" y="1188432"/>
            <a:ext cx="2857500" cy="3038475"/>
          </a:xfrm>
          <a:prstGeom prst="rect">
            <a:avLst/>
          </a:prstGeom>
        </p:spPr>
      </p:pic>
      <p:pic>
        <p:nvPicPr>
          <p:cNvPr id="8" name="Image 7">
            <a:extLst>
              <a:ext uri="{FF2B5EF4-FFF2-40B4-BE49-F238E27FC236}">
                <a16:creationId xmlns:a16="http://schemas.microsoft.com/office/drawing/2014/main" id="{9E32D1E8-EFEF-458E-B47D-E206B3EA453B}"/>
              </a:ext>
            </a:extLst>
          </p:cNvPr>
          <p:cNvPicPr>
            <a:picLocks noChangeAspect="1"/>
          </p:cNvPicPr>
          <p:nvPr/>
        </p:nvPicPr>
        <p:blipFill>
          <a:blip r:embed="rId7"/>
          <a:stretch>
            <a:fillRect/>
          </a:stretch>
        </p:blipFill>
        <p:spPr>
          <a:xfrm>
            <a:off x="9321039" y="765439"/>
            <a:ext cx="2524125" cy="1933575"/>
          </a:xfrm>
          <a:prstGeom prst="rect">
            <a:avLst/>
          </a:prstGeom>
        </p:spPr>
      </p:pic>
      <p:pic>
        <p:nvPicPr>
          <p:cNvPr id="10" name="Image 9">
            <a:extLst>
              <a:ext uri="{FF2B5EF4-FFF2-40B4-BE49-F238E27FC236}">
                <a16:creationId xmlns:a16="http://schemas.microsoft.com/office/drawing/2014/main" id="{BA698DAB-44B2-4010-BA08-3B2369BB4AE0}"/>
              </a:ext>
            </a:extLst>
          </p:cNvPr>
          <p:cNvPicPr>
            <a:picLocks noChangeAspect="1"/>
          </p:cNvPicPr>
          <p:nvPr/>
        </p:nvPicPr>
        <p:blipFill>
          <a:blip r:embed="rId8"/>
          <a:stretch>
            <a:fillRect/>
          </a:stretch>
        </p:blipFill>
        <p:spPr>
          <a:xfrm>
            <a:off x="1774167" y="4857186"/>
            <a:ext cx="2257425" cy="1952625"/>
          </a:xfrm>
          <a:prstGeom prst="rect">
            <a:avLst/>
          </a:prstGeom>
        </p:spPr>
      </p:pic>
      <p:pic>
        <p:nvPicPr>
          <p:cNvPr id="11" name="Image 10">
            <a:extLst>
              <a:ext uri="{FF2B5EF4-FFF2-40B4-BE49-F238E27FC236}">
                <a16:creationId xmlns:a16="http://schemas.microsoft.com/office/drawing/2014/main" id="{DE3BA120-3D25-401F-8F5E-ADD345D4EF15}"/>
              </a:ext>
            </a:extLst>
          </p:cNvPr>
          <p:cNvPicPr>
            <a:picLocks noChangeAspect="1"/>
          </p:cNvPicPr>
          <p:nvPr/>
        </p:nvPicPr>
        <p:blipFill>
          <a:blip r:embed="rId9"/>
          <a:stretch>
            <a:fillRect/>
          </a:stretch>
        </p:blipFill>
        <p:spPr>
          <a:xfrm>
            <a:off x="9516884" y="4591623"/>
            <a:ext cx="2009775" cy="1685925"/>
          </a:xfrm>
          <a:prstGeom prst="rect">
            <a:avLst/>
          </a:prstGeom>
        </p:spPr>
      </p:pic>
      <p:sp>
        <p:nvSpPr>
          <p:cNvPr id="50" name="Espace réservé du numéro de diapositive 8">
            <a:extLst>
              <a:ext uri="{FF2B5EF4-FFF2-40B4-BE49-F238E27FC236}">
                <a16:creationId xmlns:a16="http://schemas.microsoft.com/office/drawing/2014/main" id="{588B8461-C272-499E-9077-72C582C94098}"/>
              </a:ext>
            </a:extLst>
          </p:cNvPr>
          <p:cNvSpPr txBox="1">
            <a:spLocks/>
          </p:cNvSpPr>
          <p:nvPr/>
        </p:nvSpPr>
        <p:spPr bwMode="auto">
          <a:xfrm>
            <a:off x="11159691" y="6452575"/>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6219AF-F5ED-455B-A512-B03AB3602319}" type="slidenum">
              <a:rPr lang="fr-FR" smtClean="0">
                <a:solidFill>
                  <a:srgbClr val="000000"/>
                </a:solidFill>
                <a:latin typeface="Arial"/>
              </a:rPr>
              <a:pPr>
                <a:defRPr/>
              </a:pPr>
              <a:t>16</a:t>
            </a:fld>
            <a:endParaRPr lang="fr-FR" dirty="0">
              <a:solidFill>
                <a:srgbClr val="000000"/>
              </a:solidFill>
              <a:latin typeface="Arial"/>
            </a:endParaRPr>
          </a:p>
        </p:txBody>
      </p:sp>
    </p:spTree>
    <p:extLst>
      <p:ext uri="{BB962C8B-B14F-4D97-AF65-F5344CB8AC3E}">
        <p14:creationId xmlns:p14="http://schemas.microsoft.com/office/powerpoint/2010/main" val="145762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15734\Desktop\IMAGES\Travail\Christopher McMullen - BNP Pariba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3" y="-26584"/>
            <a:ext cx="12178082" cy="6884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952" y="240205"/>
            <a:ext cx="2223495" cy="466060"/>
          </a:xfrm>
          <a:prstGeom prst="rect">
            <a:avLst/>
          </a:prstGeom>
        </p:spPr>
      </p:pic>
      <p:sp>
        <p:nvSpPr>
          <p:cNvPr id="2" name="Rectangle 1"/>
          <p:cNvSpPr/>
          <p:nvPr/>
        </p:nvSpPr>
        <p:spPr>
          <a:xfrm>
            <a:off x="-4674" y="-26584"/>
            <a:ext cx="4228899" cy="6884584"/>
          </a:xfrm>
          <a:prstGeom prst="rect">
            <a:avLst/>
          </a:prstGeom>
          <a:solidFill>
            <a:srgbClr val="0096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defTabSz="1211221"/>
            <a:endParaRPr lang="fr-FR" sz="2400">
              <a:solidFill>
                <a:prstClr val="white"/>
              </a:solidFill>
              <a:latin typeface="Arial"/>
            </a:endParaRPr>
          </a:p>
        </p:txBody>
      </p:sp>
      <p:grpSp>
        <p:nvGrpSpPr>
          <p:cNvPr id="3" name="Group 2"/>
          <p:cNvGrpSpPr/>
          <p:nvPr/>
        </p:nvGrpSpPr>
        <p:grpSpPr>
          <a:xfrm>
            <a:off x="1488963" y="-893337"/>
            <a:ext cx="0" cy="0"/>
            <a:chOff x="1488963" y="-893337"/>
            <a:chExt cx="0" cy="0"/>
          </a:xfrm>
        </p:grpSpPr>
        <p:sp>
          <p:nvSpPr>
            <p:cNvPr id="14" name="Line 5"/>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sp>
          <p:nvSpPr>
            <p:cNvPr id="15" name="Line 6"/>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grpSp>
      <p:sp>
        <p:nvSpPr>
          <p:cNvPr id="13" name="TextBox 12"/>
          <p:cNvSpPr txBox="1"/>
          <p:nvPr/>
        </p:nvSpPr>
        <p:spPr>
          <a:xfrm>
            <a:off x="726249" y="1866699"/>
            <a:ext cx="3351334" cy="4643241"/>
          </a:xfrm>
          <a:prstGeom prst="rect">
            <a:avLst/>
          </a:prstGeom>
          <a:noFill/>
        </p:spPr>
        <p:txBody>
          <a:bodyPr wrap="square" lIns="91388" tIns="45693" rIns="91388" bIns="45693" rtlCol="0">
            <a:spAutoFit/>
          </a:bodyPr>
          <a:lstStyle/>
          <a:p>
            <a:pPr defTabSz="1823388">
              <a:lnSpc>
                <a:spcPct val="80000"/>
              </a:lnSpc>
            </a:pPr>
            <a:r>
              <a:rPr lang="fr-FR" sz="6599" b="1" dirty="0">
                <a:solidFill>
                  <a:srgbClr val="00685E"/>
                </a:solidFill>
                <a:latin typeface="BNPP Sans Condensed" pitchFamily="50" charset="0"/>
                <a:cs typeface="Roboto Regular" charset="0"/>
              </a:rPr>
              <a:t>04.</a:t>
            </a:r>
          </a:p>
          <a:p>
            <a:pPr defTabSz="1823388">
              <a:lnSpc>
                <a:spcPct val="80000"/>
              </a:lnSpc>
            </a:pPr>
            <a:r>
              <a:rPr lang="fr-FR" sz="5999" b="1" dirty="0">
                <a:solidFill>
                  <a:prstClr val="white"/>
                </a:solidFill>
                <a:latin typeface="BNPP Sans Condensed" pitchFamily="50" charset="0"/>
                <a:cs typeface="Roboto Regular" charset="0"/>
              </a:rPr>
              <a:t>RGPD</a:t>
            </a:r>
          </a:p>
          <a:p>
            <a:pPr defTabSz="1823388">
              <a:lnSpc>
                <a:spcPct val="80000"/>
              </a:lnSpc>
            </a:pPr>
            <a:r>
              <a:rPr lang="fr-FR" sz="5999" b="1" dirty="0">
                <a:solidFill>
                  <a:prstClr val="white"/>
                </a:solidFill>
                <a:latin typeface="BNPP Sans Condensed" pitchFamily="50" charset="0"/>
                <a:cs typeface="Roboto Regular" charset="0"/>
              </a:rPr>
              <a:t>Règlement Général sur la protection des données </a:t>
            </a:r>
            <a:endParaRPr lang="en-US" sz="5999" b="1" dirty="0">
              <a:solidFill>
                <a:prstClr val="white"/>
              </a:solidFill>
              <a:latin typeface="BNPP Sans Condensed" pitchFamily="50" charset="0"/>
              <a:cs typeface="Roboto Regular" charset="0"/>
            </a:endParaRPr>
          </a:p>
        </p:txBody>
      </p:sp>
      <p:sp>
        <p:nvSpPr>
          <p:cNvPr id="16" name="Rectangle 15"/>
          <p:cNvSpPr/>
          <p:nvPr/>
        </p:nvSpPr>
        <p:spPr>
          <a:xfrm>
            <a:off x="477363" y="4076922"/>
            <a:ext cx="74651" cy="1636624"/>
          </a:xfrm>
          <a:prstGeom prst="rect">
            <a:avLst/>
          </a:prstGeom>
          <a:solidFill>
            <a:sysClr val="window" lastClr="FFFFFF"/>
          </a:solidFill>
          <a:ln w="6350" cap="flat" cmpd="sng" algn="ctr">
            <a:noFill/>
            <a:prstDash val="solid"/>
            <a:miter lim="800000"/>
          </a:ln>
          <a:effectLst/>
        </p:spPr>
        <p:txBody>
          <a:bodyPr lIns="91388" tIns="45693" rIns="91388" bIns="45693" rtlCol="0" anchor="ctr"/>
          <a:lstStyle/>
          <a:p>
            <a:pPr defTabSz="1823388"/>
            <a:endParaRPr lang="en-US" sz="900" kern="0">
              <a:solidFill>
                <a:prstClr val="white"/>
              </a:solidFill>
              <a:latin typeface="BNPP Sans Light" pitchFamily="50" charset="0"/>
            </a:endParaRPr>
          </a:p>
        </p:txBody>
      </p:sp>
    </p:spTree>
    <p:extLst>
      <p:ext uri="{BB962C8B-B14F-4D97-AF65-F5344CB8AC3E}">
        <p14:creationId xmlns:p14="http://schemas.microsoft.com/office/powerpoint/2010/main" val="106702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A l’origine…</a:t>
            </a:r>
          </a:p>
        </p:txBody>
      </p:sp>
      <p:sp>
        <p:nvSpPr>
          <p:cNvPr id="8" name="ZoneTexte 7"/>
          <p:cNvSpPr txBox="1"/>
          <p:nvPr/>
        </p:nvSpPr>
        <p:spPr>
          <a:xfrm>
            <a:off x="954368" y="2348880"/>
            <a:ext cx="3096344" cy="1013181"/>
          </a:xfrm>
          <a:prstGeom prst="rect">
            <a:avLst/>
          </a:prstGeom>
          <a:solidFill>
            <a:srgbClr val="EFF3FF"/>
          </a:solidFill>
          <a:ln>
            <a:noFill/>
            <a:prstDash val="sysDot"/>
          </a:ln>
        </p:spPr>
        <p:txBody>
          <a:bodyPr wrap="square" lIns="0" tIns="0" rIns="72000" bIns="0" rtlCol="0">
            <a:noAutofit/>
          </a:bodyPr>
          <a:lstStyle/>
          <a:p>
            <a:pPr marL="174625" algn="ctr"/>
            <a:r>
              <a:rPr lang="fr-FR" sz="1200" b="1" dirty="0">
                <a:solidFill>
                  <a:srgbClr val="30A673"/>
                </a:solidFill>
                <a:latin typeface="Arial"/>
              </a:rPr>
              <a:t>Loi informatique et libertés de 1978</a:t>
            </a:r>
          </a:p>
          <a:p>
            <a:pPr marL="346075" indent="-171450">
              <a:buFont typeface="Wingdings" panose="05000000000000000000" pitchFamily="2" charset="2"/>
              <a:buChar char="Ø"/>
            </a:pPr>
            <a:r>
              <a:rPr lang="fr-FR" sz="1200" b="1" dirty="0">
                <a:solidFill>
                  <a:srgbClr val="000000"/>
                </a:solidFill>
                <a:latin typeface="Arial"/>
                <a:sym typeface="Wingdings"/>
              </a:rPr>
              <a:t>Loi française  réglementant la liberté de traitement des données personnelles</a:t>
            </a:r>
            <a:endParaRPr lang="fr-FR" sz="1400" dirty="0">
              <a:solidFill>
                <a:srgbClr val="000000"/>
              </a:solidFill>
              <a:latin typeface="Arial"/>
            </a:endParaRPr>
          </a:p>
        </p:txBody>
      </p:sp>
      <p:sp>
        <p:nvSpPr>
          <p:cNvPr id="12" name="ZoneTexte 11"/>
          <p:cNvSpPr txBox="1"/>
          <p:nvPr/>
        </p:nvSpPr>
        <p:spPr>
          <a:xfrm>
            <a:off x="954368" y="5268416"/>
            <a:ext cx="3096344" cy="752872"/>
          </a:xfrm>
          <a:prstGeom prst="rect">
            <a:avLst/>
          </a:prstGeom>
          <a:solidFill>
            <a:srgbClr val="EFF3FF"/>
          </a:solidFill>
          <a:ln>
            <a:noFill/>
            <a:prstDash val="sysDot"/>
          </a:ln>
        </p:spPr>
        <p:txBody>
          <a:bodyPr wrap="square" lIns="0" tIns="0" rIns="72000" bIns="0" rtlCol="0">
            <a:noAutofit/>
          </a:bodyPr>
          <a:lstStyle/>
          <a:p>
            <a:pPr marL="174625" algn="ctr"/>
            <a:r>
              <a:rPr lang="fr-FR" sz="1200" b="1" dirty="0">
                <a:solidFill>
                  <a:srgbClr val="000000"/>
                </a:solidFill>
                <a:latin typeface="Arial"/>
              </a:rPr>
              <a:t>Assurer une protection optimale des </a:t>
            </a:r>
            <a:r>
              <a:rPr lang="fr-FR" sz="1200" b="1" dirty="0">
                <a:solidFill>
                  <a:srgbClr val="00A76C"/>
                </a:solidFill>
                <a:latin typeface="Arial"/>
              </a:rPr>
              <a:t>données</a:t>
            </a:r>
            <a:r>
              <a:rPr lang="fr-FR" sz="1200" b="1" dirty="0">
                <a:solidFill>
                  <a:srgbClr val="000000"/>
                </a:solidFill>
                <a:latin typeface="Arial"/>
              </a:rPr>
              <a:t> à </a:t>
            </a:r>
            <a:r>
              <a:rPr lang="fr-FR" sz="1200" b="1" dirty="0">
                <a:solidFill>
                  <a:srgbClr val="00A76C"/>
                </a:solidFill>
                <a:latin typeface="Arial"/>
              </a:rPr>
              <a:t>chaque instant </a:t>
            </a:r>
            <a:r>
              <a:rPr lang="fr-FR" sz="1200" b="1" dirty="0">
                <a:solidFill>
                  <a:srgbClr val="000000"/>
                </a:solidFill>
                <a:latin typeface="Arial"/>
              </a:rPr>
              <a:t>et être en mesure de la </a:t>
            </a:r>
            <a:r>
              <a:rPr lang="fr-FR" sz="1200" b="1" dirty="0">
                <a:solidFill>
                  <a:srgbClr val="00A76C"/>
                </a:solidFill>
                <a:latin typeface="Arial"/>
              </a:rPr>
              <a:t>démontrer</a:t>
            </a:r>
            <a:r>
              <a:rPr lang="fr-FR" sz="1200" b="1" dirty="0">
                <a:solidFill>
                  <a:srgbClr val="000000"/>
                </a:solidFill>
                <a:latin typeface="Arial"/>
              </a:rPr>
              <a:t> en </a:t>
            </a:r>
            <a:r>
              <a:rPr lang="fr-FR" sz="1200" b="1" dirty="0">
                <a:solidFill>
                  <a:srgbClr val="00A76C"/>
                </a:solidFill>
                <a:latin typeface="Arial"/>
              </a:rPr>
              <a:t>documentant</a:t>
            </a:r>
            <a:r>
              <a:rPr lang="fr-FR" sz="1200" b="1" dirty="0">
                <a:solidFill>
                  <a:srgbClr val="000000"/>
                </a:solidFill>
                <a:latin typeface="Arial"/>
              </a:rPr>
              <a:t> leur </a:t>
            </a:r>
            <a:r>
              <a:rPr lang="fr-FR" sz="1200" b="1" dirty="0">
                <a:solidFill>
                  <a:srgbClr val="00A76C"/>
                </a:solidFill>
                <a:latin typeface="Arial"/>
              </a:rPr>
              <a:t>conformité</a:t>
            </a:r>
            <a:endParaRPr lang="fr-FR" sz="1400" b="1" dirty="0">
              <a:solidFill>
                <a:srgbClr val="00A76C"/>
              </a:solidFill>
              <a:latin typeface="Arial"/>
            </a:endParaRPr>
          </a:p>
        </p:txBody>
      </p:sp>
      <p:cxnSp>
        <p:nvCxnSpPr>
          <p:cNvPr id="9" name="Connecteur droit avec flèche 8"/>
          <p:cNvCxnSpPr>
            <a:cxnSpLocks/>
          </p:cNvCxnSpPr>
          <p:nvPr/>
        </p:nvCxnSpPr>
        <p:spPr>
          <a:xfrm>
            <a:off x="3842329" y="1781536"/>
            <a:ext cx="1745817" cy="1"/>
          </a:xfrm>
          <a:prstGeom prst="straightConnector1">
            <a:avLst/>
          </a:prstGeom>
          <a:ln w="190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328582" y="2492896"/>
            <a:ext cx="6134" cy="1368152"/>
          </a:xfrm>
          <a:prstGeom prst="straightConnector1">
            <a:avLst/>
          </a:prstGeom>
          <a:ln w="190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498513" y="2348880"/>
            <a:ext cx="3600400" cy="1013187"/>
          </a:xfrm>
          <a:prstGeom prst="rect">
            <a:avLst/>
          </a:prstGeom>
          <a:solidFill>
            <a:srgbClr val="EFF3FF"/>
          </a:solidFill>
          <a:ln>
            <a:noFill/>
            <a:prstDash val="sysDot"/>
          </a:ln>
        </p:spPr>
        <p:txBody>
          <a:bodyPr wrap="square" lIns="0" tIns="0" rIns="72000" bIns="0" rtlCol="0">
            <a:noAutofit/>
          </a:bodyPr>
          <a:lstStyle/>
          <a:p>
            <a:pPr marL="174625" algn="just"/>
            <a:r>
              <a:rPr lang="fr-FR" sz="1200" b="1" dirty="0">
                <a:solidFill>
                  <a:srgbClr val="00A76C"/>
                </a:solidFill>
                <a:latin typeface="Arial"/>
              </a:rPr>
              <a:t>Règlement général sur la protection des données</a:t>
            </a:r>
          </a:p>
          <a:p>
            <a:pPr marL="346075" indent="-171450" algn="just">
              <a:buFont typeface="Wingdings" panose="05000000000000000000" pitchFamily="2" charset="2"/>
              <a:buChar char="Ø"/>
            </a:pPr>
            <a:r>
              <a:rPr lang="fr-FR" sz="1200" b="1" dirty="0">
                <a:solidFill>
                  <a:srgbClr val="000000"/>
                </a:solidFill>
                <a:latin typeface="Arial"/>
              </a:rPr>
              <a:t>Encadrer le traitement des données de manière égalitaire sur tout le territoire de </a:t>
            </a:r>
            <a:r>
              <a:rPr lang="fr-FR" sz="1200" b="1" dirty="0">
                <a:solidFill>
                  <a:srgbClr val="00A76C"/>
                </a:solidFill>
                <a:latin typeface="Arial"/>
              </a:rPr>
              <a:t>l’Union Européenne</a:t>
            </a:r>
            <a:endParaRPr lang="fr-FR" sz="1400" dirty="0">
              <a:solidFill>
                <a:srgbClr val="00A76C"/>
              </a:solidFill>
              <a:latin typeface="Arial"/>
            </a:endParaRPr>
          </a:p>
        </p:txBody>
      </p:sp>
      <p:cxnSp>
        <p:nvCxnSpPr>
          <p:cNvPr id="21" name="Connecteur droit avec flèche 20"/>
          <p:cNvCxnSpPr>
            <a:cxnSpLocks/>
          </p:cNvCxnSpPr>
          <p:nvPr/>
        </p:nvCxnSpPr>
        <p:spPr>
          <a:xfrm flipH="1">
            <a:off x="3986344" y="4427397"/>
            <a:ext cx="1512169" cy="0"/>
          </a:xfrm>
          <a:prstGeom prst="straightConnector1">
            <a:avLst/>
          </a:prstGeom>
          <a:ln w="190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498514" y="5124400"/>
            <a:ext cx="3600400" cy="896888"/>
          </a:xfrm>
          <a:prstGeom prst="rect">
            <a:avLst/>
          </a:prstGeom>
          <a:solidFill>
            <a:srgbClr val="EFF3FF"/>
          </a:solidFill>
          <a:ln>
            <a:noFill/>
            <a:prstDash val="sysDot"/>
          </a:ln>
        </p:spPr>
        <p:txBody>
          <a:bodyPr wrap="square" lIns="0" tIns="0" rIns="72000" bIns="0" rtlCol="0">
            <a:noAutofit/>
          </a:bodyPr>
          <a:lstStyle/>
          <a:p>
            <a:pPr marL="174625"/>
            <a:r>
              <a:rPr lang="fr-FR" sz="1200" b="1" dirty="0">
                <a:solidFill>
                  <a:srgbClr val="000000"/>
                </a:solidFill>
                <a:latin typeface="Arial"/>
              </a:rPr>
              <a:t>Renforcement de la </a:t>
            </a:r>
            <a:r>
              <a:rPr lang="fr-FR" sz="1200" b="1" dirty="0">
                <a:solidFill>
                  <a:srgbClr val="00A76C"/>
                </a:solidFill>
                <a:latin typeface="Arial"/>
              </a:rPr>
              <a:t>responsabilité </a:t>
            </a:r>
            <a:r>
              <a:rPr lang="fr-FR" sz="1200" b="1" dirty="0">
                <a:solidFill>
                  <a:srgbClr val="000000"/>
                </a:solidFill>
                <a:latin typeface="Arial"/>
              </a:rPr>
              <a:t>des </a:t>
            </a:r>
            <a:r>
              <a:rPr lang="fr-FR" sz="1200" b="1" dirty="0">
                <a:solidFill>
                  <a:srgbClr val="00A76C"/>
                </a:solidFill>
                <a:latin typeface="Arial"/>
              </a:rPr>
              <a:t>organismes</a:t>
            </a:r>
          </a:p>
          <a:p>
            <a:pPr marL="174625"/>
            <a:endParaRPr lang="fr-FR" sz="1200" b="1" dirty="0">
              <a:solidFill>
                <a:srgbClr val="00A76C"/>
              </a:solidFill>
              <a:latin typeface="Arial"/>
            </a:endParaRPr>
          </a:p>
          <a:p>
            <a:pPr marL="174625"/>
            <a:endParaRPr lang="fr-FR" sz="1200" b="1" dirty="0">
              <a:solidFill>
                <a:srgbClr val="00A76C"/>
              </a:solidFill>
              <a:latin typeface="Arial"/>
            </a:endParaRPr>
          </a:p>
          <a:p>
            <a:pPr marL="174625"/>
            <a:endParaRPr lang="fr-FR" sz="1200" b="1" dirty="0">
              <a:solidFill>
                <a:srgbClr val="00A76C"/>
              </a:solidFill>
              <a:latin typeface="Arial"/>
            </a:endParaRPr>
          </a:p>
          <a:p>
            <a:pPr marL="174625"/>
            <a:endParaRPr lang="fr-FR" sz="1200" b="1" dirty="0">
              <a:solidFill>
                <a:srgbClr val="00A76C"/>
              </a:solidFill>
              <a:latin typeface="Arial"/>
            </a:endParaRPr>
          </a:p>
          <a:p>
            <a:pPr marL="174625"/>
            <a:endParaRPr lang="fr-FR" sz="1200" b="1" dirty="0">
              <a:solidFill>
                <a:srgbClr val="00A76C"/>
              </a:solidFill>
              <a:latin typeface="Arial"/>
            </a:endParaRPr>
          </a:p>
          <a:p>
            <a:pPr marL="174625"/>
            <a:r>
              <a:rPr lang="fr-FR" sz="1200" b="1" dirty="0">
                <a:solidFill>
                  <a:srgbClr val="000000"/>
                </a:solidFill>
                <a:latin typeface="Arial"/>
              </a:rPr>
              <a:t> </a:t>
            </a:r>
            <a:endParaRPr lang="fr-FR" sz="1400" dirty="0">
              <a:solidFill>
                <a:srgbClr val="000000"/>
              </a:solidFill>
              <a:latin typeface="Arial"/>
            </a:endParaRPr>
          </a:p>
        </p:txBody>
      </p:sp>
      <p:sp>
        <p:nvSpPr>
          <p:cNvPr id="2" name="AutoShape 2" descr="Résultat de recherche d'images pour &quot;loi informatique et liberté 1978&quot;"/>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FFFFFF"/>
              </a:solidFill>
              <a:latin typeface="Arial"/>
            </a:endParaRPr>
          </a:p>
        </p:txBody>
      </p:sp>
      <p:sp>
        <p:nvSpPr>
          <p:cNvPr id="14" name="ZoneTexte 13"/>
          <p:cNvSpPr txBox="1"/>
          <p:nvPr/>
        </p:nvSpPr>
        <p:spPr>
          <a:xfrm>
            <a:off x="1241656" y="3645025"/>
            <a:ext cx="2600672" cy="202344"/>
          </a:xfrm>
          <a:prstGeom prst="rect">
            <a:avLst/>
          </a:prstGeom>
          <a:solidFill>
            <a:srgbClr val="FFC000"/>
          </a:solidFill>
        </p:spPr>
        <p:txBody>
          <a:bodyPr wrap="square" lIns="0" tIns="0" rIns="0" bIns="0" rtlCol="0">
            <a:noAutofit/>
          </a:bodyPr>
          <a:lstStyle/>
          <a:p>
            <a:pPr algn="ctr"/>
            <a:r>
              <a:rPr lang="fr-FR" sz="1400" dirty="0">
                <a:solidFill>
                  <a:srgbClr val="000000"/>
                </a:solidFill>
                <a:latin typeface="Arial"/>
              </a:rPr>
              <a:t>ACCOUNTABILITY</a:t>
            </a:r>
          </a:p>
        </p:txBody>
      </p:sp>
      <p:sp>
        <p:nvSpPr>
          <p:cNvPr id="4" name="ZoneTexte 3">
            <a:extLst>
              <a:ext uri="{FF2B5EF4-FFF2-40B4-BE49-F238E27FC236}">
                <a16:creationId xmlns:a16="http://schemas.microsoft.com/office/drawing/2014/main" id="{7812D385-94C0-4DBC-81D0-229370205E7E}"/>
              </a:ext>
            </a:extLst>
          </p:cNvPr>
          <p:cNvSpPr txBox="1"/>
          <p:nvPr/>
        </p:nvSpPr>
        <p:spPr>
          <a:xfrm>
            <a:off x="7082287" y="292953"/>
            <a:ext cx="4652942" cy="529775"/>
          </a:xfrm>
          <a:prstGeom prst="rect">
            <a:avLst/>
          </a:prstGeom>
          <a:noFill/>
        </p:spPr>
        <p:txBody>
          <a:bodyPr wrap="square" lIns="0" tIns="0" rIns="0" bIns="0" rtlCol="0">
            <a:noAutofit/>
          </a:bodyPr>
          <a:lstStyle/>
          <a:p>
            <a:pPr defTabSz="1212878"/>
            <a:r>
              <a:rPr lang="fr-FR" sz="1400" i="1" dirty="0">
                <a:solidFill>
                  <a:srgbClr val="FF0000"/>
                </a:solidFill>
                <a:latin typeface="Arial"/>
              </a:rPr>
              <a:t>Sanctions : amende pouvant s’élever jusqu’à 20 Millions d’Euros et 4% du chiffre d’affaire Mondial</a:t>
            </a:r>
          </a:p>
        </p:txBody>
      </p:sp>
      <p:pic>
        <p:nvPicPr>
          <p:cNvPr id="5" name="Image 4">
            <a:extLst>
              <a:ext uri="{FF2B5EF4-FFF2-40B4-BE49-F238E27FC236}">
                <a16:creationId xmlns:a16="http://schemas.microsoft.com/office/drawing/2014/main" id="{D06546F9-0E2E-4A7C-BC5E-292AFB66C0C5}"/>
              </a:ext>
            </a:extLst>
          </p:cNvPr>
          <p:cNvPicPr>
            <a:picLocks noChangeAspect="1"/>
          </p:cNvPicPr>
          <p:nvPr/>
        </p:nvPicPr>
        <p:blipFill>
          <a:blip r:embed="rId2"/>
          <a:stretch>
            <a:fillRect/>
          </a:stretch>
        </p:blipFill>
        <p:spPr>
          <a:xfrm>
            <a:off x="5588146" y="972208"/>
            <a:ext cx="3457575" cy="1362075"/>
          </a:xfrm>
          <a:prstGeom prst="rect">
            <a:avLst/>
          </a:prstGeom>
        </p:spPr>
      </p:pic>
      <p:pic>
        <p:nvPicPr>
          <p:cNvPr id="6" name="Image 5">
            <a:extLst>
              <a:ext uri="{FF2B5EF4-FFF2-40B4-BE49-F238E27FC236}">
                <a16:creationId xmlns:a16="http://schemas.microsoft.com/office/drawing/2014/main" id="{97A64022-E2F0-4A56-BDCC-4A9239B09F06}"/>
              </a:ext>
            </a:extLst>
          </p:cNvPr>
          <p:cNvPicPr>
            <a:picLocks noChangeAspect="1"/>
          </p:cNvPicPr>
          <p:nvPr/>
        </p:nvPicPr>
        <p:blipFill>
          <a:blip r:embed="rId3"/>
          <a:stretch>
            <a:fillRect/>
          </a:stretch>
        </p:blipFill>
        <p:spPr>
          <a:xfrm>
            <a:off x="1288102" y="1124841"/>
            <a:ext cx="2428875" cy="1114425"/>
          </a:xfrm>
          <a:prstGeom prst="rect">
            <a:avLst/>
          </a:prstGeom>
        </p:spPr>
      </p:pic>
      <p:pic>
        <p:nvPicPr>
          <p:cNvPr id="11" name="Image 10">
            <a:extLst>
              <a:ext uri="{FF2B5EF4-FFF2-40B4-BE49-F238E27FC236}">
                <a16:creationId xmlns:a16="http://schemas.microsoft.com/office/drawing/2014/main" id="{7B7C5248-CE80-48F6-931F-733FD808B643}"/>
              </a:ext>
            </a:extLst>
          </p:cNvPr>
          <p:cNvPicPr>
            <a:picLocks noChangeAspect="1"/>
          </p:cNvPicPr>
          <p:nvPr/>
        </p:nvPicPr>
        <p:blipFill>
          <a:blip r:embed="rId4"/>
          <a:stretch>
            <a:fillRect/>
          </a:stretch>
        </p:blipFill>
        <p:spPr>
          <a:xfrm>
            <a:off x="986688" y="3852409"/>
            <a:ext cx="2962275" cy="1447800"/>
          </a:xfrm>
          <a:prstGeom prst="rect">
            <a:avLst/>
          </a:prstGeom>
        </p:spPr>
      </p:pic>
      <p:pic>
        <p:nvPicPr>
          <p:cNvPr id="13" name="Image 12">
            <a:extLst>
              <a:ext uri="{FF2B5EF4-FFF2-40B4-BE49-F238E27FC236}">
                <a16:creationId xmlns:a16="http://schemas.microsoft.com/office/drawing/2014/main" id="{10F2B4B2-63E5-417C-AE81-532C46F60D10}"/>
              </a:ext>
            </a:extLst>
          </p:cNvPr>
          <p:cNvPicPr>
            <a:picLocks noChangeAspect="1"/>
          </p:cNvPicPr>
          <p:nvPr/>
        </p:nvPicPr>
        <p:blipFill>
          <a:blip r:embed="rId5"/>
          <a:stretch>
            <a:fillRect/>
          </a:stretch>
        </p:blipFill>
        <p:spPr>
          <a:xfrm>
            <a:off x="5651400" y="3891952"/>
            <a:ext cx="3216661" cy="1195262"/>
          </a:xfrm>
          <a:prstGeom prst="rect">
            <a:avLst/>
          </a:prstGeom>
        </p:spPr>
      </p:pic>
      <p:sp>
        <p:nvSpPr>
          <p:cNvPr id="23" name="Espace réservé du numéro de diapositive 8">
            <a:extLst>
              <a:ext uri="{FF2B5EF4-FFF2-40B4-BE49-F238E27FC236}">
                <a16:creationId xmlns:a16="http://schemas.microsoft.com/office/drawing/2014/main" id="{C9774E0E-57BE-456F-8E31-E5E1BAE28DF6}"/>
              </a:ext>
            </a:extLst>
          </p:cNvPr>
          <p:cNvSpPr>
            <a:spLocks noGrp="1"/>
          </p:cNvSpPr>
          <p:nvPr>
            <p:ph type="sldNum" sz="quarter" idx="12"/>
          </p:nvPr>
        </p:nvSpPr>
        <p:spPr>
          <a:xfrm>
            <a:off x="11159691" y="6469827"/>
            <a:ext cx="240000" cy="180000"/>
          </a:xfrm>
        </p:spPr>
        <p:txBody>
          <a:bodyPr/>
          <a:lstStyle/>
          <a:p>
            <a:pPr>
              <a:defRPr/>
            </a:pPr>
            <a:fld id="{276219AF-F5ED-455B-A512-B03AB3602319}" type="slidenum">
              <a:rPr lang="fr-FR">
                <a:solidFill>
                  <a:srgbClr val="000000"/>
                </a:solidFill>
                <a:latin typeface="Arial"/>
              </a:rPr>
              <a:pPr>
                <a:defRPr/>
              </a:pPr>
              <a:t>18</a:t>
            </a:fld>
            <a:endParaRPr lang="fr-FR" dirty="0">
              <a:solidFill>
                <a:srgbClr val="000000"/>
              </a:solidFill>
              <a:latin typeface="Arial"/>
            </a:endParaRPr>
          </a:p>
        </p:txBody>
      </p:sp>
    </p:spTree>
    <p:extLst>
      <p:ext uri="{BB962C8B-B14F-4D97-AF65-F5344CB8AC3E}">
        <p14:creationId xmlns:p14="http://schemas.microsoft.com/office/powerpoint/2010/main" val="21892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a:t>
            </a:r>
            <a:r>
              <a:rPr lang="fr-FR" dirty="0" err="1"/>
              <a:t>accountability</a:t>
            </a:r>
            <a:r>
              <a:rPr lang="fr-FR" dirty="0"/>
              <a:t> en pratique …</a:t>
            </a:r>
          </a:p>
        </p:txBody>
      </p:sp>
      <p:sp>
        <p:nvSpPr>
          <p:cNvPr id="12" name="ZoneTexte 11"/>
          <p:cNvSpPr txBox="1"/>
          <p:nvPr/>
        </p:nvSpPr>
        <p:spPr>
          <a:xfrm>
            <a:off x="336693" y="981296"/>
            <a:ext cx="11366463" cy="5035836"/>
          </a:xfrm>
          <a:prstGeom prst="rect">
            <a:avLst/>
          </a:prstGeom>
          <a:solidFill>
            <a:srgbClr val="EFF3FF"/>
          </a:solidFill>
          <a:ln>
            <a:noFill/>
            <a:prstDash val="sysDot"/>
          </a:ln>
        </p:spPr>
        <p:txBody>
          <a:bodyPr wrap="square" lIns="0" tIns="0" rIns="72000" bIns="0" rtlCol="0">
            <a:noAutofit/>
          </a:bodyPr>
          <a:lstStyle/>
          <a:p>
            <a:pPr lvl="1"/>
            <a:r>
              <a:rPr lang="fr-FR" sz="1600" b="1" dirty="0">
                <a:solidFill>
                  <a:srgbClr val="00B050"/>
                </a:solidFill>
                <a:latin typeface="Arial"/>
              </a:rPr>
              <a:t>GARANTIR A TOUT MOMENT LE RESPECT DES GRANDS PRINCIPES DU REGLEMENT DE FACON DYNAMIQUE ET GLOBAL </a:t>
            </a:r>
          </a:p>
          <a:p>
            <a:pPr lvl="1"/>
            <a:endParaRPr lang="fr-FR" sz="1400" b="1" dirty="0">
              <a:solidFill>
                <a:srgbClr val="000000"/>
              </a:solidFill>
              <a:latin typeface="Arial"/>
            </a:endParaRPr>
          </a:p>
          <a:p>
            <a:pPr marL="742950" lvl="1" indent="-285750">
              <a:buFont typeface="Wingdings" panose="05000000000000000000" pitchFamily="2" charset="2"/>
              <a:buChar char="Ø"/>
            </a:pPr>
            <a:r>
              <a:rPr lang="fr-FR" sz="2000" b="1" dirty="0">
                <a:solidFill>
                  <a:srgbClr val="000000"/>
                </a:solidFill>
                <a:latin typeface="Arial"/>
              </a:rPr>
              <a:t>Par la mise en œuvre de mesures organisationnelles (documentées)  </a:t>
            </a:r>
          </a:p>
          <a:p>
            <a:pPr marL="457201" lvl="1"/>
            <a:endParaRPr lang="fr-FR" sz="1400" dirty="0">
              <a:solidFill>
                <a:srgbClr val="000000"/>
              </a:solidFill>
              <a:latin typeface="Arial"/>
            </a:endParaRPr>
          </a:p>
          <a:p>
            <a:pPr marL="1349332" lvl="2" indent="-285693">
              <a:buFontTx/>
              <a:buChar char="-"/>
            </a:pPr>
            <a:r>
              <a:rPr lang="fr-FR" sz="1400" dirty="0">
                <a:solidFill>
                  <a:srgbClr val="000000"/>
                </a:solidFill>
                <a:latin typeface="Arial"/>
              </a:rPr>
              <a:t>Désignation d’un délégué à la protection des données </a:t>
            </a:r>
          </a:p>
          <a:p>
            <a:pPr marL="1349332" lvl="2" indent="-285693">
              <a:buFontTx/>
              <a:buChar char="-"/>
            </a:pPr>
            <a:r>
              <a:rPr lang="fr-FR" sz="1400" dirty="0">
                <a:solidFill>
                  <a:srgbClr val="000000"/>
                </a:solidFill>
                <a:latin typeface="Arial"/>
              </a:rPr>
              <a:t>Application de politiques en matière de DP</a:t>
            </a:r>
          </a:p>
          <a:p>
            <a:pPr marL="1349332" lvl="2" indent="-285693">
              <a:buFontTx/>
              <a:buChar char="-"/>
            </a:pPr>
            <a:r>
              <a:rPr lang="fr-FR" sz="1400" dirty="0">
                <a:solidFill>
                  <a:srgbClr val="000000"/>
                </a:solidFill>
                <a:latin typeface="Arial"/>
              </a:rPr>
              <a:t>Minimisation des données collectées</a:t>
            </a:r>
          </a:p>
          <a:p>
            <a:pPr marL="1349332" lvl="2" indent="-285693">
              <a:buFontTx/>
              <a:buChar char="-"/>
            </a:pPr>
            <a:r>
              <a:rPr lang="fr-FR" sz="1400" dirty="0">
                <a:solidFill>
                  <a:srgbClr val="000000"/>
                </a:solidFill>
                <a:latin typeface="Arial"/>
              </a:rPr>
              <a:t>Transparence des échanges </a:t>
            </a:r>
          </a:p>
          <a:p>
            <a:pPr marL="1349332" lvl="2" indent="-285693">
              <a:buFontTx/>
              <a:buChar char="-"/>
            </a:pPr>
            <a:r>
              <a:rPr lang="fr-FR" sz="1400" dirty="0">
                <a:solidFill>
                  <a:srgbClr val="000000"/>
                </a:solidFill>
                <a:latin typeface="Arial"/>
              </a:rPr>
              <a:t>Limitation des durées de conservation </a:t>
            </a:r>
          </a:p>
          <a:p>
            <a:pPr marL="1349332" lvl="2" indent="-285693">
              <a:buFontTx/>
              <a:buChar char="-"/>
            </a:pPr>
            <a:r>
              <a:rPr lang="fr-FR" sz="1400" dirty="0">
                <a:solidFill>
                  <a:srgbClr val="000000"/>
                </a:solidFill>
                <a:latin typeface="Arial"/>
              </a:rPr>
              <a:t>Connaissance et inventaire des traitements (registre, documentation..)</a:t>
            </a:r>
          </a:p>
          <a:p>
            <a:pPr marL="1349332" lvl="2" indent="-285693">
              <a:buFontTx/>
              <a:buChar char="-"/>
            </a:pPr>
            <a:r>
              <a:rPr lang="fr-FR" sz="1400" dirty="0">
                <a:solidFill>
                  <a:srgbClr val="000000"/>
                </a:solidFill>
                <a:latin typeface="Arial"/>
              </a:rPr>
              <a:t>Formation et la sensibilisation régulière du personnel au nouveau règlement sur la protection des données </a:t>
            </a:r>
          </a:p>
          <a:p>
            <a:pPr marL="1349332" lvl="2" indent="-285693">
              <a:buFontTx/>
              <a:buChar char="-"/>
            </a:pPr>
            <a:r>
              <a:rPr lang="fr-FR" sz="1400" dirty="0">
                <a:solidFill>
                  <a:srgbClr val="000000"/>
                </a:solidFill>
                <a:latin typeface="Arial"/>
              </a:rPr>
              <a:t>……</a:t>
            </a:r>
          </a:p>
          <a:p>
            <a:pPr marL="457201" lvl="1"/>
            <a:endParaRPr lang="fr-FR" sz="1400" b="1" dirty="0">
              <a:solidFill>
                <a:srgbClr val="000000"/>
              </a:solidFill>
              <a:latin typeface="Arial"/>
            </a:endParaRPr>
          </a:p>
          <a:p>
            <a:pPr marL="742950" lvl="1" indent="-285750">
              <a:buFont typeface="Wingdings" panose="05000000000000000000" pitchFamily="2" charset="2"/>
              <a:buChar char="Ø"/>
            </a:pPr>
            <a:r>
              <a:rPr lang="fr-FR" sz="2000" b="1" dirty="0">
                <a:solidFill>
                  <a:srgbClr val="000000"/>
                </a:solidFill>
                <a:latin typeface="Arial"/>
              </a:rPr>
              <a:t>Par la mise en œuvre de mesures techniques</a:t>
            </a:r>
          </a:p>
          <a:p>
            <a:pPr marL="742950" lvl="1" indent="-285750">
              <a:buFont typeface="Wingdings" panose="05000000000000000000" pitchFamily="2" charset="2"/>
              <a:buChar char="Ø"/>
            </a:pPr>
            <a:endParaRPr lang="fr-FR" sz="1400" dirty="0">
              <a:solidFill>
                <a:srgbClr val="000000"/>
              </a:solidFill>
              <a:latin typeface="Arial"/>
            </a:endParaRPr>
          </a:p>
          <a:p>
            <a:pPr marL="1349332" lvl="2" indent="-285693">
              <a:buFontTx/>
              <a:buChar char="-"/>
            </a:pPr>
            <a:r>
              <a:rPr lang="fr-FR" sz="1400" dirty="0">
                <a:solidFill>
                  <a:srgbClr val="000000"/>
                </a:solidFill>
                <a:latin typeface="Arial"/>
              </a:rPr>
              <a:t>Application de procédures de sécurité </a:t>
            </a:r>
          </a:p>
          <a:p>
            <a:pPr marL="1349332" lvl="2" indent="-285693">
              <a:buFontTx/>
              <a:buChar char="-"/>
            </a:pPr>
            <a:r>
              <a:rPr lang="fr-FR" sz="1400" dirty="0">
                <a:solidFill>
                  <a:srgbClr val="000000"/>
                </a:solidFill>
                <a:latin typeface="Arial"/>
              </a:rPr>
              <a:t>Utilisation de </a:t>
            </a:r>
            <a:r>
              <a:rPr lang="fr-FR" sz="1400" dirty="0" err="1">
                <a:solidFill>
                  <a:srgbClr val="000000"/>
                </a:solidFill>
                <a:latin typeface="Arial"/>
              </a:rPr>
              <a:t>pseudonymisation</a:t>
            </a:r>
            <a:r>
              <a:rPr lang="fr-FR" sz="1400" dirty="0">
                <a:solidFill>
                  <a:srgbClr val="000000"/>
                </a:solidFill>
                <a:latin typeface="Arial"/>
              </a:rPr>
              <a:t> et le cryptage des données personnelles, surtout si les données en cause sont sensibles </a:t>
            </a:r>
          </a:p>
          <a:p>
            <a:pPr marL="1349332" lvl="2" indent="-285693">
              <a:buFontTx/>
              <a:buChar char="-"/>
            </a:pPr>
            <a:r>
              <a:rPr lang="fr-FR" sz="1400" dirty="0">
                <a:solidFill>
                  <a:srgbClr val="000000"/>
                </a:solidFill>
                <a:latin typeface="Arial"/>
              </a:rPr>
              <a:t>Revue de la politique de confidentialité (analyse des systèmes de traitement des données, mesures pour limiter les risques de fuite…) </a:t>
            </a:r>
          </a:p>
          <a:p>
            <a:pPr marL="1349332" lvl="2" indent="-285693">
              <a:buFontTx/>
              <a:buChar char="-"/>
            </a:pPr>
            <a:r>
              <a:rPr lang="fr-FR" sz="1400" dirty="0">
                <a:solidFill>
                  <a:srgbClr val="000000"/>
                </a:solidFill>
                <a:latin typeface="Arial"/>
              </a:rPr>
              <a:t>…..</a:t>
            </a:r>
          </a:p>
          <a:p>
            <a:pPr lvl="1"/>
            <a:endParaRPr lang="fr-FR" sz="1400" dirty="0">
              <a:solidFill>
                <a:srgbClr val="000000"/>
              </a:solidFill>
              <a:latin typeface="Arial"/>
            </a:endParaRPr>
          </a:p>
          <a:p>
            <a:pPr lvl="1"/>
            <a:endParaRPr lang="fr-FR" sz="1400" dirty="0">
              <a:solidFill>
                <a:srgbClr val="000000"/>
              </a:solidFill>
              <a:latin typeface="Arial"/>
            </a:endParaRPr>
          </a:p>
        </p:txBody>
      </p:sp>
      <p:sp>
        <p:nvSpPr>
          <p:cNvPr id="2" name="AutoShape 2" descr="Résultat de recherche d'images pour &quot;loi informatique et liberté 1978&quot;"/>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FFFFFF"/>
              </a:solidFill>
              <a:latin typeface="Arial"/>
            </a:endParaRPr>
          </a:p>
        </p:txBody>
      </p:sp>
      <p:sp>
        <p:nvSpPr>
          <p:cNvPr id="5" name="Espace réservé du numéro de diapositive 8">
            <a:extLst>
              <a:ext uri="{FF2B5EF4-FFF2-40B4-BE49-F238E27FC236}">
                <a16:creationId xmlns:a16="http://schemas.microsoft.com/office/drawing/2014/main" id="{A7DC3709-4F45-4073-9D0C-7D4EB7F19BAE}"/>
              </a:ext>
            </a:extLst>
          </p:cNvPr>
          <p:cNvSpPr>
            <a:spLocks noGrp="1"/>
          </p:cNvSpPr>
          <p:nvPr>
            <p:ph type="sldNum" sz="quarter" idx="12"/>
          </p:nvPr>
        </p:nvSpPr>
        <p:spPr>
          <a:xfrm>
            <a:off x="11159691" y="6452575"/>
            <a:ext cx="240000" cy="180000"/>
          </a:xfrm>
        </p:spPr>
        <p:txBody>
          <a:bodyPr/>
          <a:lstStyle/>
          <a:p>
            <a:pPr>
              <a:defRPr/>
            </a:pPr>
            <a:fld id="{276219AF-F5ED-455B-A512-B03AB3602319}" type="slidenum">
              <a:rPr lang="fr-FR">
                <a:solidFill>
                  <a:srgbClr val="000000"/>
                </a:solidFill>
                <a:latin typeface="Arial"/>
              </a:rPr>
              <a:pPr>
                <a:defRPr/>
              </a:pPr>
              <a:t>19</a:t>
            </a:fld>
            <a:endParaRPr lang="fr-FR" dirty="0">
              <a:solidFill>
                <a:srgbClr val="000000"/>
              </a:solidFill>
              <a:latin typeface="Arial"/>
            </a:endParaRPr>
          </a:p>
        </p:txBody>
      </p:sp>
    </p:spTree>
    <p:extLst>
      <p:ext uri="{BB962C8B-B14F-4D97-AF65-F5344CB8AC3E}">
        <p14:creationId xmlns:p14="http://schemas.microsoft.com/office/powerpoint/2010/main" val="235223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Z:\Media_Et_Editorial\EDITORIAL\RAPPORT ANNUEL\RI 2018\07_FICHIER SOURCE RI 2018\BNPPA013001_RI2018_200x265_FR_Couv\Links\AdobeStock_224389337_c_Olly.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3484" y="0"/>
            <a:ext cx="6152188" cy="61001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e 73"/>
          <p:cNvGrpSpPr/>
          <p:nvPr/>
        </p:nvGrpSpPr>
        <p:grpSpPr>
          <a:xfrm>
            <a:off x="478476" y="1197268"/>
            <a:ext cx="5783305" cy="4706145"/>
            <a:chOff x="442251" y="1125538"/>
            <a:chExt cx="5784644" cy="4707234"/>
          </a:xfrm>
        </p:grpSpPr>
        <p:grpSp>
          <p:nvGrpSpPr>
            <p:cNvPr id="76" name="Groupe 75"/>
            <p:cNvGrpSpPr/>
            <p:nvPr/>
          </p:nvGrpSpPr>
          <p:grpSpPr>
            <a:xfrm>
              <a:off x="442251" y="3488215"/>
              <a:ext cx="5784643" cy="814920"/>
              <a:chOff x="442251" y="3861842"/>
              <a:chExt cx="5784643" cy="814920"/>
            </a:xfrm>
          </p:grpSpPr>
          <p:sp>
            <p:nvSpPr>
              <p:cNvPr id="102" name="TextBox 50"/>
              <p:cNvSpPr txBox="1"/>
              <p:nvPr/>
            </p:nvSpPr>
            <p:spPr>
              <a:xfrm>
                <a:off x="1116496" y="3965798"/>
                <a:ext cx="5110398" cy="710964"/>
              </a:xfrm>
              <a:prstGeom prst="rect">
                <a:avLst/>
              </a:prstGeom>
              <a:noFill/>
              <a:ln>
                <a:noFill/>
              </a:ln>
            </p:spPr>
            <p:txBody>
              <a:bodyPr wrap="square" lIns="0" tIns="0" rIns="0" bIns="0" rtlCol="0" anchor="ctr">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3388">
                  <a:lnSpc>
                    <a:spcPct val="80000"/>
                  </a:lnSpc>
                </a:pPr>
                <a:r>
                  <a:rPr lang="en-US" sz="2799" b="1" cap="all" dirty="0" err="1">
                    <a:solidFill>
                      <a:srgbClr val="000000">
                        <a:lumMod val="50000"/>
                        <a:lumOff val="50000"/>
                      </a:srgbClr>
                    </a:solidFill>
                    <a:latin typeface="BNPP Sans Condensed" pitchFamily="50" charset="0"/>
                    <a:cs typeface="Roboto Regular" charset="0"/>
                  </a:rPr>
                  <a:t>Reglement</a:t>
                </a:r>
                <a:r>
                  <a:rPr lang="en-US" sz="2799" b="1" cap="all" dirty="0">
                    <a:solidFill>
                      <a:srgbClr val="000000">
                        <a:lumMod val="50000"/>
                        <a:lumOff val="50000"/>
                      </a:srgbClr>
                    </a:solidFill>
                    <a:latin typeface="BNPP Sans Condensed" pitchFamily="50" charset="0"/>
                    <a:cs typeface="Roboto Regular" charset="0"/>
                  </a:rPr>
                  <a:t> general sur la protection des données RGPD </a:t>
                </a:r>
              </a:p>
            </p:txBody>
          </p:sp>
          <p:grpSp>
            <p:nvGrpSpPr>
              <p:cNvPr id="103" name="Groupe 102"/>
              <p:cNvGrpSpPr/>
              <p:nvPr/>
            </p:nvGrpSpPr>
            <p:grpSpPr>
              <a:xfrm>
                <a:off x="442251" y="3861842"/>
                <a:ext cx="556539" cy="769441"/>
                <a:chOff x="804491" y="4221882"/>
                <a:chExt cx="556539" cy="769441"/>
              </a:xfrm>
            </p:grpSpPr>
            <p:sp>
              <p:nvSpPr>
                <p:cNvPr id="104" name="TextBox 39"/>
                <p:cNvSpPr txBox="1"/>
                <p:nvPr/>
              </p:nvSpPr>
              <p:spPr>
                <a:xfrm>
                  <a:off x="804492" y="4221882"/>
                  <a:ext cx="556538" cy="769441"/>
                </a:xfrm>
                <a:prstGeom prst="rect">
                  <a:avLst/>
                </a:prstGeom>
                <a:noFill/>
              </p:spPr>
              <p:txBody>
                <a:bodyPr wrap="square" lIns="0" rtlCol="0">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8434"/>
                  <a:r>
                    <a:rPr lang="pt-PT" sz="4399"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04</a:t>
                  </a:r>
                </a:p>
              </p:txBody>
            </p:sp>
            <p:cxnSp>
              <p:nvCxnSpPr>
                <p:cNvPr id="105" name="Straight Connector 41"/>
                <p:cNvCxnSpPr/>
                <p:nvPr/>
              </p:nvCxnSpPr>
              <p:spPr>
                <a:xfrm>
                  <a:off x="804491" y="4836855"/>
                  <a:ext cx="36224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7" name="Groupe 76"/>
            <p:cNvGrpSpPr/>
            <p:nvPr/>
          </p:nvGrpSpPr>
          <p:grpSpPr>
            <a:xfrm>
              <a:off x="442251" y="5063331"/>
              <a:ext cx="5784644" cy="769441"/>
              <a:chOff x="442251" y="5335101"/>
              <a:chExt cx="5784644" cy="769441"/>
            </a:xfrm>
          </p:grpSpPr>
          <p:sp>
            <p:nvSpPr>
              <p:cNvPr id="98" name="TextBox 50"/>
              <p:cNvSpPr txBox="1"/>
              <p:nvPr/>
            </p:nvSpPr>
            <p:spPr>
              <a:xfrm>
                <a:off x="1116497" y="5612361"/>
                <a:ext cx="5110398" cy="366254"/>
              </a:xfrm>
              <a:prstGeom prst="rect">
                <a:avLst/>
              </a:prstGeom>
              <a:noFill/>
              <a:ln>
                <a:noFill/>
              </a:ln>
            </p:spPr>
            <p:txBody>
              <a:bodyPr wrap="square" lIns="0" tIns="0" rIns="0" bIns="0" rtlCol="0" anchor="ctr">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3388">
                  <a:lnSpc>
                    <a:spcPct val="80000"/>
                  </a:lnSpc>
                </a:pPr>
                <a:r>
                  <a:rPr lang="en-US" sz="2799" b="1" cap="all" dirty="0">
                    <a:solidFill>
                      <a:srgbClr val="000000">
                        <a:lumMod val="50000"/>
                        <a:lumOff val="50000"/>
                      </a:srgbClr>
                    </a:solidFill>
                    <a:latin typeface="BNPP Sans Condensed" pitchFamily="50" charset="0"/>
                    <a:cs typeface="Roboto Regular" charset="0"/>
                  </a:rPr>
                  <a:t>Les nouveaux </a:t>
                </a:r>
                <a:r>
                  <a:rPr lang="en-US" sz="2799" b="1" cap="all" dirty="0" err="1">
                    <a:solidFill>
                      <a:srgbClr val="000000">
                        <a:lumMod val="50000"/>
                        <a:lumOff val="50000"/>
                      </a:srgbClr>
                    </a:solidFill>
                    <a:latin typeface="BNPP Sans Condensed" pitchFamily="50" charset="0"/>
                    <a:cs typeface="Roboto Regular" charset="0"/>
                  </a:rPr>
                  <a:t>metiers</a:t>
                </a:r>
                <a:endParaRPr lang="en-US" sz="2799" b="1" cap="all" dirty="0">
                  <a:solidFill>
                    <a:srgbClr val="000000">
                      <a:lumMod val="50000"/>
                      <a:lumOff val="50000"/>
                    </a:srgbClr>
                  </a:solidFill>
                  <a:latin typeface="BNPP Sans Condensed" pitchFamily="50" charset="0"/>
                  <a:cs typeface="Roboto Regular" charset="0"/>
                </a:endParaRPr>
              </a:p>
            </p:txBody>
          </p:sp>
          <p:grpSp>
            <p:nvGrpSpPr>
              <p:cNvPr id="99" name="Groupe 98"/>
              <p:cNvGrpSpPr/>
              <p:nvPr/>
            </p:nvGrpSpPr>
            <p:grpSpPr>
              <a:xfrm>
                <a:off x="442251" y="5335101"/>
                <a:ext cx="556539" cy="769441"/>
                <a:chOff x="824016" y="5157986"/>
                <a:chExt cx="556539" cy="769441"/>
              </a:xfrm>
            </p:grpSpPr>
            <p:sp>
              <p:nvSpPr>
                <p:cNvPr id="100" name="TextBox 39"/>
                <p:cNvSpPr txBox="1"/>
                <p:nvPr/>
              </p:nvSpPr>
              <p:spPr>
                <a:xfrm>
                  <a:off x="824017" y="5157986"/>
                  <a:ext cx="556538" cy="769441"/>
                </a:xfrm>
                <a:prstGeom prst="rect">
                  <a:avLst/>
                </a:prstGeom>
                <a:noFill/>
              </p:spPr>
              <p:txBody>
                <a:bodyPr wrap="square" lIns="0" rtlCol="0">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8434"/>
                  <a:r>
                    <a:rPr lang="pt-PT" sz="4399"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06</a:t>
                  </a:r>
                </a:p>
              </p:txBody>
            </p:sp>
            <p:cxnSp>
              <p:nvCxnSpPr>
                <p:cNvPr id="101" name="Straight Connector 41"/>
                <p:cNvCxnSpPr/>
                <p:nvPr/>
              </p:nvCxnSpPr>
              <p:spPr>
                <a:xfrm>
                  <a:off x="824016" y="5772959"/>
                  <a:ext cx="36224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8" name="Groupe 77"/>
            <p:cNvGrpSpPr/>
            <p:nvPr/>
          </p:nvGrpSpPr>
          <p:grpSpPr>
            <a:xfrm>
              <a:off x="442252" y="1913097"/>
              <a:ext cx="5484327" cy="769441"/>
              <a:chOff x="442252" y="1989634"/>
              <a:chExt cx="5484327" cy="769441"/>
            </a:xfrm>
          </p:grpSpPr>
          <p:sp>
            <p:nvSpPr>
              <p:cNvPr id="94" name="TextBox 50"/>
              <p:cNvSpPr txBox="1"/>
              <p:nvPr/>
            </p:nvSpPr>
            <p:spPr>
              <a:xfrm>
                <a:off x="1116496" y="2264045"/>
                <a:ext cx="4810083" cy="366254"/>
              </a:xfrm>
              <a:prstGeom prst="rect">
                <a:avLst/>
              </a:prstGeom>
              <a:noFill/>
              <a:ln>
                <a:noFill/>
              </a:ln>
            </p:spPr>
            <p:txBody>
              <a:bodyPr wrap="square" lIns="0" tIns="0" rIns="0" bIns="0" rtlCol="0" anchor="ctr">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3388">
                  <a:lnSpc>
                    <a:spcPct val="80000"/>
                  </a:lnSpc>
                </a:pPr>
                <a:r>
                  <a:rPr lang="en-US" sz="2799" b="1" cap="all" dirty="0" err="1">
                    <a:solidFill>
                      <a:srgbClr val="000000">
                        <a:lumMod val="50000"/>
                        <a:lumOff val="50000"/>
                      </a:srgbClr>
                    </a:solidFill>
                    <a:latin typeface="BNPP Sans Condensed" pitchFamily="50" charset="0"/>
                    <a:cs typeface="Roboto Regular" charset="0"/>
                  </a:rPr>
                  <a:t>nOTRE</a:t>
                </a:r>
                <a:r>
                  <a:rPr lang="en-US" sz="2799" b="1" cap="all" dirty="0">
                    <a:solidFill>
                      <a:srgbClr val="000000">
                        <a:lumMod val="50000"/>
                        <a:lumOff val="50000"/>
                      </a:srgbClr>
                    </a:solidFill>
                    <a:latin typeface="BNPP Sans Condensed" pitchFamily="50" charset="0"/>
                    <a:cs typeface="Roboto Regular" charset="0"/>
                  </a:rPr>
                  <a:t> PLAN </a:t>
                </a:r>
                <a:r>
                  <a:rPr lang="en-US" sz="2799" b="1" cap="all" dirty="0" err="1">
                    <a:solidFill>
                      <a:srgbClr val="000000">
                        <a:lumMod val="50000"/>
                        <a:lumOff val="50000"/>
                      </a:srgbClr>
                    </a:solidFill>
                    <a:latin typeface="BNPP Sans Condensed" pitchFamily="50" charset="0"/>
                    <a:cs typeface="Roboto Regular" charset="0"/>
                  </a:rPr>
                  <a:t>STRatégique</a:t>
                </a:r>
                <a:r>
                  <a:rPr lang="en-US" sz="2799" b="1" cap="all" dirty="0">
                    <a:solidFill>
                      <a:srgbClr val="000000">
                        <a:lumMod val="50000"/>
                        <a:lumOff val="50000"/>
                      </a:srgbClr>
                    </a:solidFill>
                    <a:latin typeface="BNPP Sans Condensed" pitchFamily="50" charset="0"/>
                    <a:cs typeface="Roboto Regular" charset="0"/>
                  </a:rPr>
                  <a:t> 2017-2020</a:t>
                </a:r>
              </a:p>
            </p:txBody>
          </p:sp>
          <p:grpSp>
            <p:nvGrpSpPr>
              <p:cNvPr id="95" name="Groupe 94"/>
              <p:cNvGrpSpPr/>
              <p:nvPr/>
            </p:nvGrpSpPr>
            <p:grpSpPr>
              <a:xfrm>
                <a:off x="442252" y="1989634"/>
                <a:ext cx="556538" cy="769441"/>
                <a:chOff x="742246" y="2382773"/>
                <a:chExt cx="556538" cy="769441"/>
              </a:xfrm>
            </p:grpSpPr>
            <p:sp>
              <p:nvSpPr>
                <p:cNvPr id="96" name="TextBox 39"/>
                <p:cNvSpPr txBox="1"/>
                <p:nvPr/>
              </p:nvSpPr>
              <p:spPr>
                <a:xfrm>
                  <a:off x="742246" y="2382773"/>
                  <a:ext cx="556538" cy="769441"/>
                </a:xfrm>
                <a:prstGeom prst="rect">
                  <a:avLst/>
                </a:prstGeom>
                <a:noFill/>
              </p:spPr>
              <p:txBody>
                <a:bodyPr wrap="square" lIns="0" rtlCol="0">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8434"/>
                  <a:r>
                    <a:rPr lang="pt-PT" sz="4399"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02</a:t>
                  </a:r>
                </a:p>
              </p:txBody>
            </p:sp>
            <p:cxnSp>
              <p:nvCxnSpPr>
                <p:cNvPr id="97" name="Straight Connector 41"/>
                <p:cNvCxnSpPr/>
                <p:nvPr/>
              </p:nvCxnSpPr>
              <p:spPr>
                <a:xfrm>
                  <a:off x="742247" y="2997746"/>
                  <a:ext cx="3622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9" name="Groupe 78"/>
            <p:cNvGrpSpPr/>
            <p:nvPr/>
          </p:nvGrpSpPr>
          <p:grpSpPr>
            <a:xfrm>
              <a:off x="442251" y="2700656"/>
              <a:ext cx="4958790" cy="769441"/>
              <a:chOff x="442251" y="2925738"/>
              <a:chExt cx="4958790" cy="769441"/>
            </a:xfrm>
          </p:grpSpPr>
          <p:sp>
            <p:nvSpPr>
              <p:cNvPr id="90" name="TextBox 50"/>
              <p:cNvSpPr txBox="1"/>
              <p:nvPr/>
            </p:nvSpPr>
            <p:spPr>
              <a:xfrm>
                <a:off x="1116497" y="3201099"/>
                <a:ext cx="4284544" cy="366254"/>
              </a:xfrm>
              <a:prstGeom prst="rect">
                <a:avLst/>
              </a:prstGeom>
              <a:noFill/>
              <a:ln>
                <a:noFill/>
              </a:ln>
            </p:spPr>
            <p:txBody>
              <a:bodyPr wrap="square" lIns="0" tIns="0" rIns="0" bIns="0" rtlCol="0" anchor="ctr">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3388">
                  <a:lnSpc>
                    <a:spcPct val="80000"/>
                  </a:lnSpc>
                </a:pPr>
                <a:r>
                  <a:rPr lang="en-US" sz="2799" b="1" cap="all" dirty="0">
                    <a:solidFill>
                      <a:srgbClr val="000000">
                        <a:lumMod val="50000"/>
                        <a:lumOff val="50000"/>
                      </a:srgbClr>
                    </a:solidFill>
                    <a:latin typeface="BNPP Sans Condensed" pitchFamily="50" charset="0"/>
                    <a:cs typeface="Roboto Regular" charset="0"/>
                  </a:rPr>
                  <a:t>NOTRE GOUVERNANCE DE LA DONNEE</a:t>
                </a:r>
              </a:p>
            </p:txBody>
          </p:sp>
          <p:grpSp>
            <p:nvGrpSpPr>
              <p:cNvPr id="91" name="Groupe 90"/>
              <p:cNvGrpSpPr/>
              <p:nvPr/>
            </p:nvGrpSpPr>
            <p:grpSpPr>
              <a:xfrm>
                <a:off x="442251" y="2925738"/>
                <a:ext cx="556539" cy="769441"/>
                <a:chOff x="761770" y="3318877"/>
                <a:chExt cx="556539" cy="769441"/>
              </a:xfrm>
            </p:grpSpPr>
            <p:sp>
              <p:nvSpPr>
                <p:cNvPr id="92" name="TextBox 39"/>
                <p:cNvSpPr txBox="1"/>
                <p:nvPr/>
              </p:nvSpPr>
              <p:spPr>
                <a:xfrm>
                  <a:off x="761771" y="3318877"/>
                  <a:ext cx="556538" cy="769441"/>
                </a:xfrm>
                <a:prstGeom prst="rect">
                  <a:avLst/>
                </a:prstGeom>
                <a:noFill/>
              </p:spPr>
              <p:txBody>
                <a:bodyPr wrap="square" lIns="0" rtlCol="0">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8434"/>
                  <a:r>
                    <a:rPr lang="pt-PT" sz="4399"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03</a:t>
                  </a:r>
                </a:p>
              </p:txBody>
            </p:sp>
            <p:cxnSp>
              <p:nvCxnSpPr>
                <p:cNvPr id="93" name="Straight Connector 41"/>
                <p:cNvCxnSpPr/>
                <p:nvPr/>
              </p:nvCxnSpPr>
              <p:spPr>
                <a:xfrm>
                  <a:off x="761770" y="3933850"/>
                  <a:ext cx="36224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80" name="Groupe 79"/>
            <p:cNvGrpSpPr/>
            <p:nvPr/>
          </p:nvGrpSpPr>
          <p:grpSpPr>
            <a:xfrm>
              <a:off x="442251" y="1125538"/>
              <a:ext cx="4958790" cy="769441"/>
              <a:chOff x="442251" y="1341562"/>
              <a:chExt cx="4958790" cy="769441"/>
            </a:xfrm>
          </p:grpSpPr>
          <p:sp>
            <p:nvSpPr>
              <p:cNvPr id="86" name="TextBox 50"/>
              <p:cNvSpPr txBox="1"/>
              <p:nvPr/>
            </p:nvSpPr>
            <p:spPr>
              <a:xfrm>
                <a:off x="1116497" y="1615087"/>
                <a:ext cx="4284544" cy="366126"/>
              </a:xfrm>
              <a:prstGeom prst="rect">
                <a:avLst/>
              </a:prstGeom>
              <a:noFill/>
              <a:ln>
                <a:noFill/>
              </a:ln>
            </p:spPr>
            <p:txBody>
              <a:bodyPr wrap="square" lIns="0" tIns="0" rIns="0" bIns="0" rtlCol="0" anchor="ctr">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3388">
                  <a:lnSpc>
                    <a:spcPct val="80000"/>
                  </a:lnSpc>
                </a:pPr>
                <a:r>
                  <a:rPr lang="en-US" sz="2799" b="1" cap="all" dirty="0">
                    <a:solidFill>
                      <a:srgbClr val="000000">
                        <a:lumMod val="50000"/>
                        <a:lumOff val="50000"/>
                      </a:srgbClr>
                    </a:solidFill>
                    <a:latin typeface="BNPP Sans Condensed" pitchFamily="50" charset="0"/>
                    <a:cs typeface="Roboto Regular" charset="0"/>
                  </a:rPr>
                  <a:t>Qui </a:t>
                </a:r>
                <a:r>
                  <a:rPr lang="en-US" sz="2799" b="1" cap="all" dirty="0" err="1">
                    <a:solidFill>
                      <a:srgbClr val="000000">
                        <a:lumMod val="50000"/>
                        <a:lumOff val="50000"/>
                      </a:srgbClr>
                    </a:solidFill>
                    <a:latin typeface="BNPP Sans Condensed" pitchFamily="50" charset="0"/>
                    <a:cs typeface="Roboto Regular" charset="0"/>
                  </a:rPr>
                  <a:t>sommes</a:t>
                </a:r>
                <a:r>
                  <a:rPr lang="en-US" sz="2799" b="1" cap="all" dirty="0">
                    <a:solidFill>
                      <a:srgbClr val="000000">
                        <a:lumMod val="50000"/>
                        <a:lumOff val="50000"/>
                      </a:srgbClr>
                    </a:solidFill>
                    <a:latin typeface="BNPP Sans Condensed" pitchFamily="50" charset="0"/>
                    <a:cs typeface="Roboto Regular" charset="0"/>
                  </a:rPr>
                  <a:t>-nous ?</a:t>
                </a:r>
              </a:p>
            </p:txBody>
          </p:sp>
          <p:grpSp>
            <p:nvGrpSpPr>
              <p:cNvPr id="87" name="Groupe 86"/>
              <p:cNvGrpSpPr/>
              <p:nvPr/>
            </p:nvGrpSpPr>
            <p:grpSpPr>
              <a:xfrm>
                <a:off x="442251" y="1341562"/>
                <a:ext cx="556539" cy="769441"/>
                <a:chOff x="760528" y="1413570"/>
                <a:chExt cx="556539" cy="769441"/>
              </a:xfrm>
            </p:grpSpPr>
            <p:sp>
              <p:nvSpPr>
                <p:cNvPr id="88" name="TextBox 39"/>
                <p:cNvSpPr txBox="1"/>
                <p:nvPr/>
              </p:nvSpPr>
              <p:spPr>
                <a:xfrm>
                  <a:off x="760529" y="1413570"/>
                  <a:ext cx="556538" cy="769441"/>
                </a:xfrm>
                <a:prstGeom prst="rect">
                  <a:avLst/>
                </a:prstGeom>
                <a:noFill/>
              </p:spPr>
              <p:txBody>
                <a:bodyPr wrap="square" lIns="0" rtlCol="0">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8434"/>
                  <a:r>
                    <a:rPr lang="pt-PT" sz="4399"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01</a:t>
                  </a:r>
                </a:p>
              </p:txBody>
            </p:sp>
            <p:cxnSp>
              <p:nvCxnSpPr>
                <p:cNvPr id="89" name="Straight Connector 41"/>
                <p:cNvCxnSpPr/>
                <p:nvPr/>
              </p:nvCxnSpPr>
              <p:spPr>
                <a:xfrm>
                  <a:off x="760528" y="2028543"/>
                  <a:ext cx="36224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81" name="Groupe 80"/>
            <p:cNvGrpSpPr/>
            <p:nvPr/>
          </p:nvGrpSpPr>
          <p:grpSpPr>
            <a:xfrm>
              <a:off x="442252" y="4275774"/>
              <a:ext cx="5784643" cy="769441"/>
              <a:chOff x="442252" y="4513663"/>
              <a:chExt cx="5784643" cy="769441"/>
            </a:xfrm>
          </p:grpSpPr>
          <p:sp>
            <p:nvSpPr>
              <p:cNvPr id="82" name="TextBox 50"/>
              <p:cNvSpPr txBox="1"/>
              <p:nvPr/>
            </p:nvSpPr>
            <p:spPr>
              <a:xfrm>
                <a:off x="1116497" y="4789974"/>
                <a:ext cx="5110398" cy="366254"/>
              </a:xfrm>
              <a:prstGeom prst="rect">
                <a:avLst/>
              </a:prstGeom>
              <a:noFill/>
              <a:ln>
                <a:noFill/>
              </a:ln>
            </p:spPr>
            <p:txBody>
              <a:bodyPr wrap="square" lIns="0" tIns="0" rIns="0" bIns="0" rtlCol="0" anchor="ctr">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3388">
                  <a:lnSpc>
                    <a:spcPct val="80000"/>
                  </a:lnSpc>
                </a:pPr>
                <a:r>
                  <a:rPr lang="en-US" sz="2799" b="1" cap="all" dirty="0" err="1">
                    <a:solidFill>
                      <a:srgbClr val="000000">
                        <a:lumMod val="50000"/>
                        <a:lumOff val="50000"/>
                      </a:srgbClr>
                    </a:solidFill>
                    <a:latin typeface="BNPP Sans Condensed" pitchFamily="50" charset="0"/>
                    <a:cs typeface="Roboto Regular" charset="0"/>
                  </a:rPr>
                  <a:t>Transmettre</a:t>
                </a:r>
                <a:r>
                  <a:rPr lang="en-US" sz="2799" b="1" cap="all" dirty="0">
                    <a:solidFill>
                      <a:srgbClr val="000000">
                        <a:lumMod val="50000"/>
                        <a:lumOff val="50000"/>
                      </a:srgbClr>
                    </a:solidFill>
                    <a:latin typeface="BNPP Sans Condensed" pitchFamily="50" charset="0"/>
                    <a:cs typeface="Roboto Regular" charset="0"/>
                  </a:rPr>
                  <a:t> les </a:t>
                </a:r>
                <a:r>
                  <a:rPr lang="en-US" sz="2799" b="1" cap="all" dirty="0" err="1">
                    <a:solidFill>
                      <a:srgbClr val="000000">
                        <a:lumMod val="50000"/>
                        <a:lumOff val="50000"/>
                      </a:srgbClr>
                    </a:solidFill>
                    <a:latin typeface="BNPP Sans Condensed" pitchFamily="50" charset="0"/>
                    <a:cs typeface="Roboto Regular" charset="0"/>
                  </a:rPr>
                  <a:t>bonnes</a:t>
                </a:r>
                <a:r>
                  <a:rPr lang="en-US" sz="2799" b="1" cap="all" dirty="0">
                    <a:solidFill>
                      <a:srgbClr val="000000">
                        <a:lumMod val="50000"/>
                        <a:lumOff val="50000"/>
                      </a:srgbClr>
                    </a:solidFill>
                    <a:latin typeface="BNPP Sans Condensed" pitchFamily="50" charset="0"/>
                    <a:cs typeface="Roboto Regular" charset="0"/>
                  </a:rPr>
                  <a:t> </a:t>
                </a:r>
                <a:r>
                  <a:rPr lang="en-US" sz="2799" b="1" cap="all" dirty="0" err="1">
                    <a:solidFill>
                      <a:srgbClr val="000000">
                        <a:lumMod val="50000"/>
                        <a:lumOff val="50000"/>
                      </a:srgbClr>
                    </a:solidFill>
                    <a:latin typeface="BNPP Sans Condensed" pitchFamily="50" charset="0"/>
                    <a:cs typeface="Roboto Regular" charset="0"/>
                  </a:rPr>
                  <a:t>pratiques</a:t>
                </a:r>
                <a:endParaRPr lang="en-US" sz="2799" b="1" cap="all" dirty="0">
                  <a:solidFill>
                    <a:srgbClr val="000000">
                      <a:lumMod val="50000"/>
                      <a:lumOff val="50000"/>
                    </a:srgbClr>
                  </a:solidFill>
                  <a:latin typeface="BNPP Sans Condensed" pitchFamily="50" charset="0"/>
                  <a:cs typeface="Roboto Regular" charset="0"/>
                </a:endParaRPr>
              </a:p>
            </p:txBody>
          </p:sp>
          <p:grpSp>
            <p:nvGrpSpPr>
              <p:cNvPr id="83" name="Groupe 82"/>
              <p:cNvGrpSpPr/>
              <p:nvPr/>
            </p:nvGrpSpPr>
            <p:grpSpPr>
              <a:xfrm>
                <a:off x="442252" y="4513663"/>
                <a:ext cx="556539" cy="769441"/>
                <a:chOff x="804491" y="4221882"/>
                <a:chExt cx="556539" cy="769441"/>
              </a:xfrm>
            </p:grpSpPr>
            <p:sp>
              <p:nvSpPr>
                <p:cNvPr id="84" name="TextBox 39"/>
                <p:cNvSpPr txBox="1"/>
                <p:nvPr/>
              </p:nvSpPr>
              <p:spPr>
                <a:xfrm>
                  <a:off x="804492" y="4221882"/>
                  <a:ext cx="556538" cy="769441"/>
                </a:xfrm>
                <a:prstGeom prst="rect">
                  <a:avLst/>
                </a:prstGeom>
                <a:noFill/>
              </p:spPr>
              <p:txBody>
                <a:bodyPr wrap="square" lIns="0" rtlCol="0">
                  <a:spAutoFit/>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828434"/>
                  <a:r>
                    <a:rPr lang="pt-PT" sz="4399"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05</a:t>
                  </a:r>
                </a:p>
              </p:txBody>
            </p:sp>
            <p:cxnSp>
              <p:nvCxnSpPr>
                <p:cNvPr id="85" name="Straight Connector 41"/>
                <p:cNvCxnSpPr/>
                <p:nvPr/>
              </p:nvCxnSpPr>
              <p:spPr>
                <a:xfrm>
                  <a:off x="804491" y="4836855"/>
                  <a:ext cx="36223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sp>
        <p:nvSpPr>
          <p:cNvPr id="75" name="Text Placeholder 30"/>
          <p:cNvSpPr txBox="1">
            <a:spLocks/>
          </p:cNvSpPr>
          <p:nvPr/>
        </p:nvSpPr>
        <p:spPr>
          <a:xfrm>
            <a:off x="408684" y="333372"/>
            <a:ext cx="3587608" cy="791905"/>
          </a:xfrm>
          <a:prstGeom prst="rect">
            <a:avLst/>
          </a:prstGeom>
        </p:spPr>
        <p:txBody>
          <a:bodyPr/>
          <a:ls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a:lstStyle>
          <a:p>
            <a:pPr defTabSz="1212878"/>
            <a:r>
              <a:rPr lang="pt-BR" altLang="pt-PT" sz="4799" b="1" dirty="0">
                <a:solidFill>
                  <a:srgbClr val="00915A"/>
                </a:solidFill>
                <a:latin typeface="BNPP Sans Condensed" panose="02000000000000000000" pitchFamily="2" charset="0"/>
                <a:ea typeface="Open Sans" panose="020B0606030504020204" pitchFamily="34" charset="0"/>
                <a:cs typeface="Open Sans" panose="020B0606030504020204" pitchFamily="34" charset="0"/>
              </a:rPr>
              <a:t>SOMMAIRE</a:t>
            </a:r>
          </a:p>
        </p:txBody>
      </p:sp>
    </p:spTree>
    <p:extLst>
      <p:ext uri="{BB962C8B-B14F-4D97-AF65-F5344CB8AC3E}">
        <p14:creationId xmlns:p14="http://schemas.microsoft.com/office/powerpoint/2010/main" val="220210673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C0F9C9-C0B6-411F-BF04-F29737F89E0F}"/>
              </a:ext>
            </a:extLst>
          </p:cNvPr>
          <p:cNvSpPr>
            <a:spLocks noGrp="1"/>
          </p:cNvSpPr>
          <p:nvPr>
            <p:ph idx="1"/>
          </p:nvPr>
        </p:nvSpPr>
        <p:spPr>
          <a:xfrm>
            <a:off x="336694" y="1089642"/>
            <a:ext cx="11212779" cy="4785129"/>
          </a:xfrm>
        </p:spPr>
        <p:txBody>
          <a:bodyPr>
            <a:normAutofit/>
          </a:bodyPr>
          <a:lstStyle/>
          <a:p>
            <a:r>
              <a:rPr lang="fr-FR" b="1" dirty="0"/>
              <a:t>Protection des données dès la conception d’un produit ou d’un service : </a:t>
            </a:r>
          </a:p>
          <a:p>
            <a:pPr marL="285693" indent="-285693">
              <a:buClrTx/>
              <a:buFont typeface="Wingdings" panose="05000000000000000000" pitchFamily="2" charset="2"/>
              <a:buChar char="Ø"/>
            </a:pPr>
            <a:r>
              <a:rPr lang="fr-FR" dirty="0"/>
              <a:t>outil/ produit / application ou services doivent intégrer de façon </a:t>
            </a:r>
          </a:p>
          <a:p>
            <a:pPr>
              <a:buClrTx/>
            </a:pPr>
            <a:r>
              <a:rPr lang="fr-FR" dirty="0"/>
              <a:t>effective les principes relatifs à la protection des données</a:t>
            </a:r>
          </a:p>
          <a:p>
            <a:endParaRPr lang="fr-FR" b="1" dirty="0"/>
          </a:p>
          <a:p>
            <a:endParaRPr lang="fr-FR" b="1" dirty="0"/>
          </a:p>
          <a:p>
            <a:r>
              <a:rPr lang="fr-FR" b="1" dirty="0"/>
              <a:t>Protection des données par défaut : </a:t>
            </a:r>
          </a:p>
          <a:p>
            <a:pPr marL="285693" indent="-285693">
              <a:buClr>
                <a:srgbClr val="000000"/>
              </a:buClr>
              <a:buFont typeface="Wingdings" panose="05000000000000000000" pitchFamily="2" charset="2"/>
              <a:buChar char="Ø"/>
            </a:pPr>
            <a:r>
              <a:rPr lang="fr-FR" dirty="0"/>
              <a:t>outils/ produits / applications ou services doivent garantir que seuls</a:t>
            </a:r>
          </a:p>
          <a:p>
            <a:pPr>
              <a:buClr>
                <a:srgbClr val="000000"/>
              </a:buClr>
            </a:pPr>
            <a:r>
              <a:rPr lang="fr-FR" dirty="0"/>
              <a:t> les données nécessaires à la finalité du traitement sont traitées</a:t>
            </a:r>
          </a:p>
          <a:p>
            <a:pPr>
              <a:buClr>
                <a:srgbClr val="000000"/>
              </a:buClr>
            </a:pPr>
            <a:r>
              <a:rPr lang="fr-FR" dirty="0"/>
              <a:t> (loyauté, minimisation, licéité, finalité …)</a:t>
            </a:r>
          </a:p>
          <a:p>
            <a:endParaRPr lang="fr-FR" dirty="0"/>
          </a:p>
          <a:p>
            <a:endParaRPr lang="fr-FR" b="1" dirty="0"/>
          </a:p>
          <a:p>
            <a:endParaRPr lang="fr-FR" b="1" dirty="0"/>
          </a:p>
          <a:p>
            <a:r>
              <a:rPr lang="fr-FR" b="1" dirty="0"/>
              <a:t>Analyse d’Impact Protection</a:t>
            </a:r>
          </a:p>
          <a:p>
            <a:r>
              <a:rPr lang="fr-FR" b="1" dirty="0"/>
              <a:t> des Données Personnelles  </a:t>
            </a:r>
          </a:p>
          <a:p>
            <a:endParaRPr lang="fr-FR" b="1" dirty="0"/>
          </a:p>
        </p:txBody>
      </p:sp>
      <p:sp>
        <p:nvSpPr>
          <p:cNvPr id="3" name="Titre 2">
            <a:extLst>
              <a:ext uri="{FF2B5EF4-FFF2-40B4-BE49-F238E27FC236}">
                <a16:creationId xmlns:a16="http://schemas.microsoft.com/office/drawing/2014/main" id="{3515AFA9-EA26-428F-A0BA-2C63F473A95F}"/>
              </a:ext>
            </a:extLst>
          </p:cNvPr>
          <p:cNvSpPr>
            <a:spLocks noGrp="1"/>
          </p:cNvSpPr>
          <p:nvPr>
            <p:ph type="title"/>
          </p:nvPr>
        </p:nvSpPr>
        <p:spPr/>
        <p:txBody>
          <a:bodyPr>
            <a:normAutofit/>
          </a:bodyPr>
          <a:lstStyle/>
          <a:p>
            <a:r>
              <a:rPr lang="fr-FR" dirty="0"/>
              <a:t>Zoom sur les nouveautés : protection adéquate des données personnelles </a:t>
            </a:r>
          </a:p>
        </p:txBody>
      </p:sp>
      <p:sp>
        <p:nvSpPr>
          <p:cNvPr id="6" name="Espace réservé du numéro de diapositive 5">
            <a:extLst>
              <a:ext uri="{FF2B5EF4-FFF2-40B4-BE49-F238E27FC236}">
                <a16:creationId xmlns:a16="http://schemas.microsoft.com/office/drawing/2014/main" id="{52AF89FC-9C8E-4FA0-B921-C35A31D702F5}"/>
              </a:ext>
            </a:extLst>
          </p:cNvPr>
          <p:cNvSpPr>
            <a:spLocks noGrp="1"/>
          </p:cNvSpPr>
          <p:nvPr>
            <p:ph type="sldNum" sz="quarter" idx="12"/>
          </p:nvPr>
        </p:nvSpPr>
        <p:spPr/>
        <p:txBody>
          <a:bodyPr/>
          <a:lstStyle/>
          <a:p>
            <a:pPr defTabSz="1212878">
              <a:defRPr/>
            </a:pPr>
            <a:fld id="{276219AF-F5ED-455B-A512-B03AB3602319}" type="slidenum">
              <a:rPr lang="fr-FR">
                <a:solidFill>
                  <a:srgbClr val="000000"/>
                </a:solidFill>
                <a:latin typeface="Arial"/>
              </a:rPr>
              <a:pPr defTabSz="1212878">
                <a:defRPr/>
              </a:pPr>
              <a:t>20</a:t>
            </a:fld>
            <a:endParaRPr lang="fr-FR" dirty="0">
              <a:solidFill>
                <a:srgbClr val="000000"/>
              </a:solidFill>
              <a:latin typeface="Arial"/>
            </a:endParaRPr>
          </a:p>
        </p:txBody>
      </p:sp>
      <p:pic>
        <p:nvPicPr>
          <p:cNvPr id="7" name="Image 6">
            <a:extLst>
              <a:ext uri="{FF2B5EF4-FFF2-40B4-BE49-F238E27FC236}">
                <a16:creationId xmlns:a16="http://schemas.microsoft.com/office/drawing/2014/main" id="{2E402220-F3C4-445D-9643-0617403DD9A5}"/>
              </a:ext>
            </a:extLst>
          </p:cNvPr>
          <p:cNvPicPr>
            <a:picLocks noChangeAspect="1"/>
          </p:cNvPicPr>
          <p:nvPr/>
        </p:nvPicPr>
        <p:blipFill>
          <a:blip r:embed="rId2"/>
          <a:stretch>
            <a:fillRect/>
          </a:stretch>
        </p:blipFill>
        <p:spPr>
          <a:xfrm>
            <a:off x="3864269" y="3827996"/>
            <a:ext cx="5111385" cy="2147387"/>
          </a:xfrm>
          <a:prstGeom prst="rect">
            <a:avLst/>
          </a:prstGeom>
        </p:spPr>
      </p:pic>
      <p:pic>
        <p:nvPicPr>
          <p:cNvPr id="4" name="Image 3">
            <a:extLst>
              <a:ext uri="{FF2B5EF4-FFF2-40B4-BE49-F238E27FC236}">
                <a16:creationId xmlns:a16="http://schemas.microsoft.com/office/drawing/2014/main" id="{95C3CD04-8519-4549-ACDC-C5BE51FCFC9E}"/>
              </a:ext>
            </a:extLst>
          </p:cNvPr>
          <p:cNvPicPr>
            <a:picLocks noChangeAspect="1"/>
          </p:cNvPicPr>
          <p:nvPr/>
        </p:nvPicPr>
        <p:blipFill>
          <a:blip r:embed="rId3"/>
          <a:stretch>
            <a:fillRect/>
          </a:stretch>
        </p:blipFill>
        <p:spPr>
          <a:xfrm>
            <a:off x="8531883" y="1066272"/>
            <a:ext cx="3461361" cy="2761724"/>
          </a:xfrm>
          <a:prstGeom prst="rect">
            <a:avLst/>
          </a:prstGeom>
        </p:spPr>
      </p:pic>
    </p:spTree>
    <p:extLst>
      <p:ext uri="{BB962C8B-B14F-4D97-AF65-F5344CB8AC3E}">
        <p14:creationId xmlns:p14="http://schemas.microsoft.com/office/powerpoint/2010/main" val="318606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re 1"/>
          <p:cNvSpPr txBox="1">
            <a:spLocks/>
          </p:cNvSpPr>
          <p:nvPr/>
        </p:nvSpPr>
        <p:spPr>
          <a:xfrm>
            <a:off x="408685" y="205456"/>
            <a:ext cx="11746988" cy="559248"/>
          </a:xfrm>
          <a:prstGeom prst="rect">
            <a:avLst/>
          </a:prstGeom>
        </p:spPr>
        <p:txBody>
          <a:bodyPr vert="horz" lIns="0" tIns="0" rIns="0" bIns="0" rtlCol="0" anchor="ctr" anchorCtr="0">
            <a:noAutofit/>
          </a:bodyPr>
          <a:lst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999" dirty="0">
                <a:solidFill>
                  <a:srgbClr val="00A76C"/>
                </a:solidFill>
                <a:latin typeface="Arial Narrow"/>
              </a:rPr>
              <a:t>Zoom sur les nouveautés : droits des personnes </a:t>
            </a:r>
          </a:p>
        </p:txBody>
      </p:sp>
      <p:sp>
        <p:nvSpPr>
          <p:cNvPr id="56" name="ZoneTexte 55"/>
          <p:cNvSpPr txBox="1"/>
          <p:nvPr/>
        </p:nvSpPr>
        <p:spPr>
          <a:xfrm>
            <a:off x="2999656" y="939247"/>
            <a:ext cx="7326922" cy="988546"/>
          </a:xfrm>
          <a:prstGeom prst="rect">
            <a:avLst/>
          </a:prstGeom>
          <a:solidFill>
            <a:srgbClr val="EFF3FF"/>
          </a:solidFill>
          <a:ln>
            <a:noFill/>
          </a:ln>
        </p:spPr>
        <p:txBody>
          <a:bodyPr wrap="square" lIns="0" tIns="0" rIns="72000" bIns="0" rtlCol="0" anchor="ctr">
            <a:noAutofit/>
          </a:bodyPr>
          <a:lstStyle/>
          <a:p>
            <a:r>
              <a:rPr lang="fr-FR" sz="1400" dirty="0">
                <a:solidFill>
                  <a:srgbClr val="000000"/>
                </a:solidFill>
                <a:latin typeface="Arial"/>
              </a:rPr>
              <a:t>Une </a:t>
            </a:r>
            <a:r>
              <a:rPr lang="fr-FR" sz="1400" dirty="0">
                <a:solidFill>
                  <a:srgbClr val="00A76C"/>
                </a:solidFill>
                <a:latin typeface="Arial"/>
              </a:rPr>
              <a:t>donnée personnelle </a:t>
            </a:r>
            <a:r>
              <a:rPr lang="fr-FR" sz="1400" dirty="0">
                <a:solidFill>
                  <a:srgbClr val="000000"/>
                </a:solidFill>
                <a:latin typeface="Arial"/>
              </a:rPr>
              <a:t>est décrite par la CNIL comme « toute information se rapportant à une personne </a:t>
            </a:r>
            <a:r>
              <a:rPr lang="fr-FR" sz="1400" dirty="0">
                <a:solidFill>
                  <a:srgbClr val="00A76C"/>
                </a:solidFill>
                <a:latin typeface="Arial"/>
              </a:rPr>
              <a:t>physique identifiée ou identifiable </a:t>
            </a:r>
            <a:r>
              <a:rPr lang="fr-FR" sz="1400" dirty="0">
                <a:solidFill>
                  <a:schemeClr val="bg1"/>
                </a:solidFill>
                <a:latin typeface="Arial"/>
              </a:rPr>
              <a:t>»</a:t>
            </a:r>
            <a:r>
              <a:rPr lang="fr-FR" sz="1400" dirty="0">
                <a:solidFill>
                  <a:srgbClr val="000000"/>
                </a:solidFill>
                <a:latin typeface="Arial"/>
              </a:rPr>
              <a:t> </a:t>
            </a:r>
          </a:p>
          <a:p>
            <a:pPr marL="285750" indent="-285750">
              <a:buFont typeface="Wingdings" panose="05000000000000000000" pitchFamily="2" charset="2"/>
              <a:buChar char="Ø"/>
            </a:pPr>
            <a:r>
              <a:rPr lang="fr-FR" sz="1400" dirty="0">
                <a:solidFill>
                  <a:srgbClr val="000000"/>
                </a:solidFill>
                <a:latin typeface="Arial"/>
              </a:rPr>
              <a:t>identification directe (nom, prénom etc.) </a:t>
            </a:r>
          </a:p>
          <a:p>
            <a:pPr marL="285750" indent="-285750">
              <a:buFont typeface="Wingdings" panose="05000000000000000000" pitchFamily="2" charset="2"/>
              <a:buChar char="Ø"/>
            </a:pPr>
            <a:r>
              <a:rPr lang="fr-FR" sz="1400" dirty="0">
                <a:solidFill>
                  <a:srgbClr val="000000"/>
                </a:solidFill>
                <a:latin typeface="Arial"/>
              </a:rPr>
              <a:t>identification indirecte (numéro de contrat, BIC-IBAN …)</a:t>
            </a:r>
            <a:r>
              <a:rPr lang="fr-FR" dirty="0">
                <a:solidFill>
                  <a:srgbClr val="FFFFFF"/>
                </a:solidFill>
                <a:latin typeface="Arial"/>
              </a:rPr>
              <a:t>.).</a:t>
            </a:r>
          </a:p>
        </p:txBody>
      </p:sp>
      <p:sp>
        <p:nvSpPr>
          <p:cNvPr id="94" name="ZoneTexte 93"/>
          <p:cNvSpPr txBox="1"/>
          <p:nvPr/>
        </p:nvSpPr>
        <p:spPr>
          <a:xfrm>
            <a:off x="2999656" y="4005065"/>
            <a:ext cx="7326922" cy="1656184"/>
          </a:xfrm>
          <a:prstGeom prst="rect">
            <a:avLst/>
          </a:prstGeom>
          <a:solidFill>
            <a:srgbClr val="EFF3FF"/>
          </a:solidFill>
          <a:ln>
            <a:noFill/>
          </a:ln>
        </p:spPr>
        <p:txBody>
          <a:bodyPr wrap="square" lIns="0" tIns="0" rIns="72000" bIns="0" rtlCol="0" anchor="ctr">
            <a:noAutofit/>
          </a:bodyPr>
          <a:lstStyle/>
          <a:p>
            <a:pPr marL="285750" indent="-285750">
              <a:buFont typeface="Wingdings" panose="05000000000000000000" pitchFamily="2" charset="2"/>
              <a:buChar char="Ø"/>
            </a:pPr>
            <a:r>
              <a:rPr lang="fr-FR" sz="1400" b="1" dirty="0">
                <a:solidFill>
                  <a:srgbClr val="000000"/>
                </a:solidFill>
                <a:latin typeface="Arial"/>
              </a:rPr>
              <a:t>Le droit à la portabilité des données</a:t>
            </a:r>
            <a:r>
              <a:rPr lang="fr-FR" sz="1400" dirty="0">
                <a:solidFill>
                  <a:srgbClr val="000000"/>
                </a:solidFill>
                <a:latin typeface="Arial"/>
              </a:rPr>
              <a:t> : récupérer les données et les réutiliser à des fins personnelles .</a:t>
            </a:r>
          </a:p>
          <a:p>
            <a:pPr marL="285750" indent="-285750">
              <a:buFont typeface="Wingdings" panose="05000000000000000000" pitchFamily="2" charset="2"/>
              <a:buChar char="Ø"/>
            </a:pPr>
            <a:r>
              <a:rPr lang="fr-FR" sz="1400" b="1" dirty="0">
                <a:solidFill>
                  <a:srgbClr val="000000"/>
                </a:solidFill>
                <a:latin typeface="Arial"/>
              </a:rPr>
              <a:t>Le droit à la limitation du traitement</a:t>
            </a:r>
            <a:r>
              <a:rPr lang="fr-FR" sz="1400" dirty="0">
                <a:solidFill>
                  <a:srgbClr val="000000"/>
                </a:solidFill>
                <a:latin typeface="Arial"/>
              </a:rPr>
              <a:t> : (ex : le traitement est illicite, les informations sont inexactes etc.) ;  </a:t>
            </a:r>
          </a:p>
          <a:p>
            <a:pPr marL="285750" indent="-285750">
              <a:buFont typeface="Wingdings" panose="05000000000000000000" pitchFamily="2" charset="2"/>
              <a:buChar char="Ø"/>
            </a:pPr>
            <a:r>
              <a:rPr lang="fr-FR" sz="1400" b="1" dirty="0">
                <a:solidFill>
                  <a:srgbClr val="000000"/>
                </a:solidFill>
                <a:latin typeface="Arial"/>
              </a:rPr>
              <a:t>Le droit à l'oubli</a:t>
            </a:r>
            <a:r>
              <a:rPr lang="fr-FR" sz="1400" dirty="0">
                <a:solidFill>
                  <a:srgbClr val="000000"/>
                </a:solidFill>
                <a:latin typeface="Arial"/>
              </a:rPr>
              <a:t> : possibilité d'obtenir l'effacement des données (ex : données plus nécessaires au regard des finalités, retrait du consentement, opposition au traitement etc.).</a:t>
            </a:r>
          </a:p>
        </p:txBody>
      </p:sp>
      <p:sp>
        <p:nvSpPr>
          <p:cNvPr id="2" name="AutoShape 2" descr="Résultat de recherche d'images pour &quot;données personnelles&quot;"/>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FFFFFF"/>
              </a:solidFill>
              <a:latin typeface="Aria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532" y="1155378"/>
            <a:ext cx="974028" cy="72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2999656" y="2102331"/>
            <a:ext cx="7326922" cy="1728192"/>
          </a:xfrm>
          <a:prstGeom prst="rect">
            <a:avLst/>
          </a:prstGeom>
          <a:solidFill>
            <a:srgbClr val="EFF3FF"/>
          </a:solidFill>
          <a:ln>
            <a:noFill/>
          </a:ln>
        </p:spPr>
        <p:txBody>
          <a:bodyPr wrap="square" lIns="0" tIns="0" rIns="72000" bIns="0" rtlCol="0" anchor="ctr">
            <a:noAutofit/>
          </a:bodyPr>
          <a:lstStyle/>
          <a:p>
            <a:pPr marL="285750" indent="-285750">
              <a:buFont typeface="Wingdings" panose="05000000000000000000" pitchFamily="2" charset="2"/>
              <a:buChar char="Ø"/>
            </a:pPr>
            <a:r>
              <a:rPr lang="fr-FR" sz="1400" b="1" dirty="0">
                <a:solidFill>
                  <a:srgbClr val="000000"/>
                </a:solidFill>
                <a:latin typeface="Arial"/>
              </a:rPr>
              <a:t>Droit d’opposition </a:t>
            </a:r>
            <a:r>
              <a:rPr lang="fr-FR" sz="1400" dirty="0">
                <a:solidFill>
                  <a:srgbClr val="000000"/>
                </a:solidFill>
                <a:latin typeface="Arial"/>
              </a:rPr>
              <a:t> : les personnes pourront désormais s’opposer à un traitement de leurs données personnelles, à condition de justifier d’un motif légitime.</a:t>
            </a:r>
          </a:p>
          <a:p>
            <a:pPr marL="285750" indent="-285750">
              <a:buFont typeface="Wingdings" panose="05000000000000000000" pitchFamily="2" charset="2"/>
              <a:buChar char="Ø"/>
            </a:pPr>
            <a:r>
              <a:rPr lang="fr-FR" sz="1400" b="1" dirty="0">
                <a:solidFill>
                  <a:srgbClr val="000000"/>
                </a:solidFill>
                <a:latin typeface="Arial"/>
              </a:rPr>
              <a:t>Droit de rectification : s</a:t>
            </a:r>
            <a:r>
              <a:rPr lang="fr-FR" sz="1400" dirty="0">
                <a:solidFill>
                  <a:srgbClr val="000000"/>
                </a:solidFill>
                <a:latin typeface="Arial"/>
              </a:rPr>
              <a:t>i des données sont erronées, la personne concernée peut les faire corriger dans les meilleurs délais.</a:t>
            </a:r>
          </a:p>
          <a:p>
            <a:pPr marL="285750" indent="-285750">
              <a:buFont typeface="Wingdings" panose="05000000000000000000" pitchFamily="2" charset="2"/>
              <a:buChar char="Ø"/>
            </a:pPr>
            <a:r>
              <a:rPr lang="fr-FR" sz="1400" b="1" dirty="0">
                <a:solidFill>
                  <a:srgbClr val="000000"/>
                </a:solidFill>
                <a:latin typeface="Arial"/>
              </a:rPr>
              <a:t>Droit à la mort numérique : t</a:t>
            </a:r>
            <a:r>
              <a:rPr lang="fr-FR" sz="1400" dirty="0">
                <a:solidFill>
                  <a:srgbClr val="000000"/>
                </a:solidFill>
                <a:latin typeface="Arial"/>
              </a:rPr>
              <a:t>oute personne peut donner des directives quant au traitement qui devra être fait de ses données après sa mort.</a:t>
            </a:r>
          </a:p>
        </p:txBody>
      </p:sp>
      <p:sp>
        <p:nvSpPr>
          <p:cNvPr id="6" name="ZoneTexte 5"/>
          <p:cNvSpPr txBox="1"/>
          <p:nvPr/>
        </p:nvSpPr>
        <p:spPr>
          <a:xfrm>
            <a:off x="1758634" y="2528900"/>
            <a:ext cx="974028" cy="936104"/>
          </a:xfrm>
          <a:prstGeom prst="rect">
            <a:avLst/>
          </a:prstGeom>
          <a:solidFill>
            <a:srgbClr val="FFC000"/>
          </a:solidFill>
        </p:spPr>
        <p:txBody>
          <a:bodyPr wrap="square" lIns="0" tIns="0" rIns="0" bIns="0" rtlCol="0">
            <a:noAutofit/>
          </a:bodyPr>
          <a:lstStyle/>
          <a:p>
            <a:endParaRPr lang="fr-FR" sz="1400" dirty="0">
              <a:solidFill>
                <a:srgbClr val="000000"/>
              </a:solidFill>
              <a:latin typeface="Arial"/>
            </a:endParaRPr>
          </a:p>
          <a:p>
            <a:pPr algn="ctr"/>
            <a:r>
              <a:rPr lang="fr-FR" sz="1400" dirty="0">
                <a:solidFill>
                  <a:srgbClr val="000000"/>
                </a:solidFill>
                <a:latin typeface="Arial"/>
              </a:rPr>
              <a:t>Existant ou</a:t>
            </a:r>
          </a:p>
          <a:p>
            <a:pPr algn="ctr"/>
            <a:r>
              <a:rPr lang="fr-FR" sz="1400" dirty="0">
                <a:solidFill>
                  <a:srgbClr val="000000"/>
                </a:solidFill>
                <a:latin typeface="Arial"/>
              </a:rPr>
              <a:t>renforcé</a:t>
            </a:r>
          </a:p>
        </p:txBody>
      </p:sp>
      <p:sp>
        <p:nvSpPr>
          <p:cNvPr id="19" name="ZoneTexte 18"/>
          <p:cNvSpPr txBox="1"/>
          <p:nvPr/>
        </p:nvSpPr>
        <p:spPr>
          <a:xfrm>
            <a:off x="1767260" y="4221088"/>
            <a:ext cx="974028" cy="936104"/>
          </a:xfrm>
          <a:prstGeom prst="rect">
            <a:avLst/>
          </a:prstGeom>
          <a:solidFill>
            <a:srgbClr val="FFC000"/>
          </a:solidFill>
        </p:spPr>
        <p:txBody>
          <a:bodyPr wrap="square" lIns="0" tIns="0" rIns="0" bIns="0" rtlCol="0">
            <a:noAutofit/>
          </a:bodyPr>
          <a:lstStyle/>
          <a:p>
            <a:endParaRPr lang="fr-FR" sz="1400" dirty="0">
              <a:solidFill>
                <a:srgbClr val="000000"/>
              </a:solidFill>
              <a:latin typeface="Arial"/>
            </a:endParaRPr>
          </a:p>
          <a:p>
            <a:pPr algn="ctr"/>
            <a:r>
              <a:rPr lang="fr-FR" sz="1400" dirty="0">
                <a:solidFill>
                  <a:srgbClr val="000000"/>
                </a:solidFill>
                <a:latin typeface="Arial"/>
              </a:rPr>
              <a:t>Nouveau</a:t>
            </a:r>
          </a:p>
        </p:txBody>
      </p:sp>
      <p:sp>
        <p:nvSpPr>
          <p:cNvPr id="10" name="Espace réservé du numéro de diapositive 5">
            <a:extLst>
              <a:ext uri="{FF2B5EF4-FFF2-40B4-BE49-F238E27FC236}">
                <a16:creationId xmlns:a16="http://schemas.microsoft.com/office/drawing/2014/main" id="{0775006D-7CA3-4E55-A904-ECD5057AED92}"/>
              </a:ext>
            </a:extLst>
          </p:cNvPr>
          <p:cNvSpPr>
            <a:spLocks noGrp="1"/>
          </p:cNvSpPr>
          <p:nvPr>
            <p:ph type="sldNum" sz="quarter" idx="12"/>
          </p:nvPr>
        </p:nvSpPr>
        <p:spPr>
          <a:xfrm>
            <a:off x="11159691" y="6452575"/>
            <a:ext cx="240000" cy="180000"/>
          </a:xfrm>
        </p:spPr>
        <p:txBody>
          <a:bodyPr/>
          <a:lstStyle/>
          <a:p>
            <a:pPr defTabSz="1212878">
              <a:defRPr/>
            </a:pPr>
            <a:fld id="{276219AF-F5ED-455B-A512-B03AB3602319}" type="slidenum">
              <a:rPr lang="fr-FR">
                <a:solidFill>
                  <a:srgbClr val="000000"/>
                </a:solidFill>
                <a:latin typeface="Arial"/>
              </a:rPr>
              <a:pPr defTabSz="1212878">
                <a:defRPr/>
              </a:pPr>
              <a:t>21</a:t>
            </a:fld>
            <a:endParaRPr lang="fr-FR" dirty="0">
              <a:solidFill>
                <a:srgbClr val="000000"/>
              </a:solidFill>
              <a:latin typeface="Arial"/>
            </a:endParaRPr>
          </a:p>
        </p:txBody>
      </p:sp>
    </p:spTree>
    <p:extLst>
      <p:ext uri="{BB962C8B-B14F-4D97-AF65-F5344CB8AC3E}">
        <p14:creationId xmlns:p14="http://schemas.microsoft.com/office/powerpoint/2010/main" val="640518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15734\Desktop\IMAGES\Travail\Christopher McMullen - BNP Pariba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3" y="-26584"/>
            <a:ext cx="12178082" cy="6884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952" y="240205"/>
            <a:ext cx="2223495" cy="466060"/>
          </a:xfrm>
          <a:prstGeom prst="rect">
            <a:avLst/>
          </a:prstGeom>
        </p:spPr>
      </p:pic>
      <p:sp>
        <p:nvSpPr>
          <p:cNvPr id="2" name="Rectangle 1"/>
          <p:cNvSpPr/>
          <p:nvPr/>
        </p:nvSpPr>
        <p:spPr>
          <a:xfrm>
            <a:off x="-4674" y="-26584"/>
            <a:ext cx="4228899" cy="6884584"/>
          </a:xfrm>
          <a:prstGeom prst="rect">
            <a:avLst/>
          </a:prstGeom>
          <a:solidFill>
            <a:srgbClr val="0096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defTabSz="1211221"/>
            <a:endParaRPr lang="fr-FR" sz="2400">
              <a:solidFill>
                <a:prstClr val="white"/>
              </a:solidFill>
              <a:latin typeface="Arial"/>
            </a:endParaRPr>
          </a:p>
        </p:txBody>
      </p:sp>
      <p:grpSp>
        <p:nvGrpSpPr>
          <p:cNvPr id="3" name="Group 2"/>
          <p:cNvGrpSpPr/>
          <p:nvPr/>
        </p:nvGrpSpPr>
        <p:grpSpPr>
          <a:xfrm>
            <a:off x="1488963" y="-893337"/>
            <a:ext cx="0" cy="0"/>
            <a:chOff x="1488963" y="-893337"/>
            <a:chExt cx="0" cy="0"/>
          </a:xfrm>
        </p:grpSpPr>
        <p:sp>
          <p:nvSpPr>
            <p:cNvPr id="14" name="Line 5"/>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sp>
          <p:nvSpPr>
            <p:cNvPr id="15" name="Line 6"/>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grpSp>
      <p:sp>
        <p:nvSpPr>
          <p:cNvPr id="13" name="TextBox 12"/>
          <p:cNvSpPr txBox="1"/>
          <p:nvPr/>
        </p:nvSpPr>
        <p:spPr>
          <a:xfrm>
            <a:off x="726249" y="1866698"/>
            <a:ext cx="3641959" cy="2123135"/>
          </a:xfrm>
          <a:prstGeom prst="rect">
            <a:avLst/>
          </a:prstGeom>
          <a:noFill/>
        </p:spPr>
        <p:txBody>
          <a:bodyPr wrap="square" lIns="91388" tIns="45693" rIns="91388" bIns="45693" rtlCol="0">
            <a:spAutoFit/>
          </a:bodyPr>
          <a:lstStyle/>
          <a:p>
            <a:pPr defTabSz="1823388">
              <a:lnSpc>
                <a:spcPct val="80000"/>
              </a:lnSpc>
            </a:pPr>
            <a:r>
              <a:rPr lang="fr-FR" sz="6599" b="1" dirty="0">
                <a:solidFill>
                  <a:srgbClr val="00685E"/>
                </a:solidFill>
                <a:latin typeface="BNPP Sans Condensed" pitchFamily="50" charset="0"/>
                <a:cs typeface="Roboto Regular" charset="0"/>
              </a:rPr>
              <a:t>05.</a:t>
            </a:r>
          </a:p>
          <a:p>
            <a:pPr defTabSz="1823388">
              <a:lnSpc>
                <a:spcPct val="80000"/>
              </a:lnSpc>
            </a:pPr>
            <a:r>
              <a:rPr lang="fr-FR" sz="4799" b="1" dirty="0">
                <a:solidFill>
                  <a:prstClr val="white"/>
                </a:solidFill>
                <a:latin typeface="BNPP Sans Condensed" pitchFamily="50" charset="0"/>
                <a:cs typeface="Roboto Regular" charset="0"/>
              </a:rPr>
              <a:t>TRANSMETTRE LES BONNES PRATIQUES</a:t>
            </a:r>
            <a:endParaRPr lang="en-US" sz="4799" b="1" dirty="0">
              <a:solidFill>
                <a:prstClr val="white"/>
              </a:solidFill>
              <a:latin typeface="BNPP Sans Condensed" pitchFamily="50" charset="0"/>
              <a:cs typeface="Roboto Regular" charset="0"/>
            </a:endParaRPr>
          </a:p>
        </p:txBody>
      </p:sp>
      <p:sp>
        <p:nvSpPr>
          <p:cNvPr id="16" name="Rectangle 15"/>
          <p:cNvSpPr/>
          <p:nvPr/>
        </p:nvSpPr>
        <p:spPr>
          <a:xfrm>
            <a:off x="477363" y="4076922"/>
            <a:ext cx="74651" cy="1636624"/>
          </a:xfrm>
          <a:prstGeom prst="rect">
            <a:avLst/>
          </a:prstGeom>
          <a:solidFill>
            <a:sysClr val="window" lastClr="FFFFFF"/>
          </a:solidFill>
          <a:ln w="6350" cap="flat" cmpd="sng" algn="ctr">
            <a:noFill/>
            <a:prstDash val="solid"/>
            <a:miter lim="800000"/>
          </a:ln>
          <a:effectLst/>
        </p:spPr>
        <p:txBody>
          <a:bodyPr lIns="91388" tIns="45693" rIns="91388" bIns="45693" rtlCol="0" anchor="ctr"/>
          <a:lstStyle/>
          <a:p>
            <a:pPr defTabSz="1823388"/>
            <a:endParaRPr lang="en-US" sz="900" kern="0">
              <a:solidFill>
                <a:prstClr val="white"/>
              </a:solidFill>
              <a:latin typeface="BNPP Sans Light" pitchFamily="50" charset="0"/>
            </a:endParaRPr>
          </a:p>
        </p:txBody>
      </p:sp>
    </p:spTree>
    <p:extLst>
      <p:ext uri="{BB962C8B-B14F-4D97-AF65-F5344CB8AC3E}">
        <p14:creationId xmlns:p14="http://schemas.microsoft.com/office/powerpoint/2010/main" val="8102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re 1"/>
          <p:cNvSpPr txBox="1">
            <a:spLocks/>
          </p:cNvSpPr>
          <p:nvPr/>
        </p:nvSpPr>
        <p:spPr>
          <a:xfrm>
            <a:off x="526851" y="254127"/>
            <a:ext cx="8460000" cy="559248"/>
          </a:xfrm>
          <a:prstGeom prst="rect">
            <a:avLst/>
          </a:prstGeom>
        </p:spPr>
        <p:txBody>
          <a:bodyPr vert="horz" lIns="0" tIns="0" rIns="0" bIns="0" rtlCol="0" anchor="ctr" anchorCtr="0">
            <a:normAutofit fontScale="77500" lnSpcReduction="20000"/>
          </a:bodyPr>
          <a:lst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00B050"/>
                </a:solidFill>
                <a:latin typeface="Arial Narrow"/>
              </a:rPr>
              <a:t>Points clés renforcés dans le cadre de l’accélération de la digitalisation</a:t>
            </a:r>
          </a:p>
        </p:txBody>
      </p:sp>
      <p:sp>
        <p:nvSpPr>
          <p:cNvPr id="4" name="ZoneTexte 3"/>
          <p:cNvSpPr txBox="1"/>
          <p:nvPr/>
        </p:nvSpPr>
        <p:spPr>
          <a:xfrm>
            <a:off x="408685" y="1269260"/>
            <a:ext cx="10942682" cy="2808312"/>
          </a:xfrm>
          <a:prstGeom prst="rect">
            <a:avLst/>
          </a:prstGeom>
          <a:noFill/>
        </p:spPr>
        <p:txBody>
          <a:bodyPr wrap="square" lIns="0" tIns="0" rIns="0" bIns="0" rtlCol="0">
            <a:noAutofit/>
          </a:bodyPr>
          <a:lstStyle/>
          <a:p>
            <a:pPr marL="285693" indent="-285693" defTabSz="1212878">
              <a:buFont typeface="Wingdings" panose="05000000000000000000" pitchFamily="2" charset="2"/>
              <a:buChar char="q"/>
              <a:defRPr/>
            </a:pPr>
            <a:r>
              <a:rPr lang="fr-FR" sz="2000" dirty="0">
                <a:solidFill>
                  <a:srgbClr val="000000"/>
                </a:solidFill>
                <a:latin typeface="Arial"/>
              </a:rPr>
              <a:t>Les données sont sans doute la </a:t>
            </a:r>
            <a:r>
              <a:rPr lang="fr-FR" sz="2000" b="1" dirty="0">
                <a:solidFill>
                  <a:srgbClr val="000000"/>
                </a:solidFill>
                <a:latin typeface="Arial"/>
              </a:rPr>
              <a:t>matière première majeure </a:t>
            </a:r>
            <a:r>
              <a:rPr lang="fr-FR" sz="2000" dirty="0">
                <a:solidFill>
                  <a:srgbClr val="000000"/>
                </a:solidFill>
                <a:latin typeface="Arial"/>
              </a:rPr>
              <a:t>du 21</a:t>
            </a:r>
            <a:r>
              <a:rPr lang="fr-FR" sz="2000" baseline="30000" dirty="0">
                <a:solidFill>
                  <a:srgbClr val="000000"/>
                </a:solidFill>
                <a:latin typeface="Arial"/>
              </a:rPr>
              <a:t>ème</a:t>
            </a:r>
            <a:r>
              <a:rPr lang="fr-FR" sz="2000" dirty="0">
                <a:solidFill>
                  <a:srgbClr val="000000"/>
                </a:solidFill>
                <a:latin typeface="Arial"/>
              </a:rPr>
              <a:t> siècle</a:t>
            </a:r>
          </a:p>
          <a:p>
            <a:pPr marL="285693" indent="-285693" defTabSz="1212878">
              <a:buFont typeface="Wingdings" panose="05000000000000000000" pitchFamily="2" charset="2"/>
              <a:buChar char="q"/>
              <a:defRPr/>
            </a:pPr>
            <a:endParaRPr lang="fr-FR" sz="2000" dirty="0">
              <a:solidFill>
                <a:srgbClr val="000000"/>
              </a:solidFill>
              <a:latin typeface="Arial"/>
            </a:endParaRPr>
          </a:p>
          <a:p>
            <a:pPr marL="285693" indent="-285693" defTabSz="1212878">
              <a:buFont typeface="Wingdings" panose="05000000000000000000" pitchFamily="2" charset="2"/>
              <a:buChar char="q"/>
              <a:defRPr/>
            </a:pPr>
            <a:r>
              <a:rPr lang="fr-FR" sz="2000" dirty="0">
                <a:solidFill>
                  <a:srgbClr val="000000"/>
                </a:solidFill>
                <a:latin typeface="Arial"/>
              </a:rPr>
              <a:t>Elles représentent une opportunité considérable pour les entreprises, mais également une préoccupation de plus en plus importante pour les individus </a:t>
            </a:r>
          </a:p>
          <a:p>
            <a:pPr marL="285693" indent="-285693" defTabSz="1212878">
              <a:buFont typeface="Wingdings" panose="05000000000000000000" pitchFamily="2" charset="2"/>
              <a:buChar char="q"/>
              <a:defRPr/>
            </a:pPr>
            <a:endParaRPr lang="fr-FR" sz="2000" dirty="0">
              <a:solidFill>
                <a:srgbClr val="000000"/>
              </a:solidFill>
              <a:latin typeface="Arial"/>
            </a:endParaRPr>
          </a:p>
          <a:p>
            <a:pPr marL="285693" indent="-285693" defTabSz="1212878">
              <a:buFont typeface="Wingdings" panose="05000000000000000000" pitchFamily="2" charset="2"/>
              <a:buChar char="q"/>
              <a:defRPr/>
            </a:pPr>
            <a:r>
              <a:rPr lang="fr-FR" sz="2000" dirty="0">
                <a:solidFill>
                  <a:srgbClr val="000000"/>
                </a:solidFill>
                <a:latin typeface="Arial"/>
              </a:rPr>
              <a:t>La fine frontière entre réussite et échec réside dans la confiance des utilisateurs</a:t>
            </a:r>
          </a:p>
          <a:p>
            <a:pPr defTabSz="1212878">
              <a:defRPr/>
            </a:pPr>
            <a:br>
              <a:rPr lang="fr-FR" sz="1400" dirty="0">
                <a:solidFill>
                  <a:srgbClr val="000000"/>
                </a:solidFill>
                <a:latin typeface="Arial"/>
              </a:rPr>
            </a:br>
            <a:br>
              <a:rPr lang="fr-FR" sz="1400" dirty="0">
                <a:solidFill>
                  <a:srgbClr val="000000"/>
                </a:solidFill>
                <a:latin typeface="Arial"/>
              </a:rPr>
            </a:br>
            <a:r>
              <a:rPr lang="fr-FR" sz="2000" dirty="0">
                <a:solidFill>
                  <a:srgbClr val="00B050"/>
                </a:solidFill>
                <a:latin typeface="Arial"/>
              </a:rPr>
              <a:t>Adopter des pratiques responsables de gestion des données personnelles est donc </a:t>
            </a:r>
            <a:r>
              <a:rPr lang="fr-FR" sz="2000" b="1" dirty="0">
                <a:solidFill>
                  <a:srgbClr val="00B050"/>
                </a:solidFill>
                <a:latin typeface="Arial"/>
              </a:rPr>
              <a:t>un élément clé de succès et de résilience pour les entreprises.</a:t>
            </a:r>
          </a:p>
          <a:p>
            <a:pPr defTabSz="1212878">
              <a:defRPr/>
            </a:pPr>
            <a:endParaRPr lang="fr-FR" sz="2000" dirty="0">
              <a:solidFill>
                <a:srgbClr val="00B050"/>
              </a:solidFill>
              <a:latin typeface="Arial"/>
            </a:endParaRPr>
          </a:p>
          <a:p>
            <a:pPr defTabSz="1212878">
              <a:defRPr/>
            </a:pPr>
            <a:r>
              <a:rPr lang="fr-FR" sz="2000" dirty="0">
                <a:solidFill>
                  <a:srgbClr val="00B050"/>
                </a:solidFill>
                <a:latin typeface="Arial"/>
              </a:rPr>
              <a:t>Nous avons un rôle positif à jouer et inciter les entreprises à suivre les bonnes pratiques autour de la confidentialité des données. C’est un moyen de bénéficier de cette opportunité, mais aussi de limiter les risques</a:t>
            </a:r>
          </a:p>
        </p:txBody>
      </p:sp>
      <p:sp>
        <p:nvSpPr>
          <p:cNvPr id="5" name="Espace réservé du numéro de diapositive 5">
            <a:extLst>
              <a:ext uri="{FF2B5EF4-FFF2-40B4-BE49-F238E27FC236}">
                <a16:creationId xmlns:a16="http://schemas.microsoft.com/office/drawing/2014/main" id="{42A3EBB1-6B05-4000-99D2-D7D7594D8802}"/>
              </a:ext>
            </a:extLst>
          </p:cNvPr>
          <p:cNvSpPr>
            <a:spLocks noGrp="1"/>
          </p:cNvSpPr>
          <p:nvPr>
            <p:ph type="sldNum" sz="quarter" idx="12"/>
          </p:nvPr>
        </p:nvSpPr>
        <p:spPr>
          <a:xfrm>
            <a:off x="11159691" y="6452575"/>
            <a:ext cx="240000" cy="180000"/>
          </a:xfrm>
        </p:spPr>
        <p:txBody>
          <a:bodyPr/>
          <a:lstStyle/>
          <a:p>
            <a:pPr defTabSz="1212878">
              <a:defRPr/>
            </a:pPr>
            <a:fld id="{276219AF-F5ED-455B-A512-B03AB3602319}" type="slidenum">
              <a:rPr lang="fr-FR">
                <a:solidFill>
                  <a:srgbClr val="000000"/>
                </a:solidFill>
                <a:latin typeface="Arial"/>
              </a:rPr>
              <a:pPr defTabSz="1212878">
                <a:defRPr/>
              </a:pPr>
              <a:t>23</a:t>
            </a:fld>
            <a:endParaRPr lang="fr-FR" dirty="0">
              <a:solidFill>
                <a:srgbClr val="000000"/>
              </a:solidFill>
              <a:latin typeface="Arial"/>
            </a:endParaRPr>
          </a:p>
        </p:txBody>
      </p:sp>
    </p:spTree>
    <p:extLst>
      <p:ext uri="{BB962C8B-B14F-4D97-AF65-F5344CB8AC3E}">
        <p14:creationId xmlns:p14="http://schemas.microsoft.com/office/powerpoint/2010/main" val="81254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E8DD93D-D216-4A74-AEBD-06DD0E800B56}"/>
              </a:ext>
            </a:extLst>
          </p:cNvPr>
          <p:cNvSpPr>
            <a:spLocks noGrp="1"/>
          </p:cNvSpPr>
          <p:nvPr>
            <p:ph idx="1"/>
          </p:nvPr>
        </p:nvSpPr>
        <p:spPr/>
        <p:txBody>
          <a:bodyPr/>
          <a:lstStyle/>
          <a:p>
            <a:r>
              <a:rPr lang="fr-FR" u="sng" dirty="0">
                <a:hlinkClick r:id="rId2">
                  <a:extLst>
                    <a:ext uri="{A12FA001-AC4F-418D-AE19-62706E023703}">
                      <ahyp:hlinkClr xmlns:ahyp="http://schemas.microsoft.com/office/drawing/2018/hyperlinkcolor" val="tx"/>
                    </a:ext>
                  </a:extLst>
                </a:hlinkClick>
              </a:rPr>
              <a:t>https://youtu.be/hoHWhVlplDE</a:t>
            </a:r>
            <a:endParaRPr lang="fr-FR" dirty="0"/>
          </a:p>
        </p:txBody>
      </p:sp>
      <p:sp>
        <p:nvSpPr>
          <p:cNvPr id="3" name="Titre 2">
            <a:extLst>
              <a:ext uri="{FF2B5EF4-FFF2-40B4-BE49-F238E27FC236}">
                <a16:creationId xmlns:a16="http://schemas.microsoft.com/office/drawing/2014/main" id="{76FD25E1-6724-474E-B283-0704BDDACF9E}"/>
              </a:ext>
            </a:extLst>
          </p:cNvPr>
          <p:cNvSpPr>
            <a:spLocks noGrp="1"/>
          </p:cNvSpPr>
          <p:nvPr>
            <p:ph type="title"/>
          </p:nvPr>
        </p:nvSpPr>
        <p:spPr/>
        <p:txBody>
          <a:bodyPr/>
          <a:lstStyle/>
          <a:p>
            <a:r>
              <a:rPr lang="fr-FR" dirty="0"/>
              <a:t>FILM </a:t>
            </a:r>
          </a:p>
        </p:txBody>
      </p:sp>
      <p:sp>
        <p:nvSpPr>
          <p:cNvPr id="6" name="Espace réservé du numéro de diapositive 5">
            <a:extLst>
              <a:ext uri="{FF2B5EF4-FFF2-40B4-BE49-F238E27FC236}">
                <a16:creationId xmlns:a16="http://schemas.microsoft.com/office/drawing/2014/main" id="{D591CD2B-555D-435E-AAF6-93D162ECD5B6}"/>
              </a:ext>
            </a:extLst>
          </p:cNvPr>
          <p:cNvSpPr>
            <a:spLocks noGrp="1"/>
          </p:cNvSpPr>
          <p:nvPr>
            <p:ph type="sldNum" sz="quarter" idx="12"/>
          </p:nvPr>
        </p:nvSpPr>
        <p:spPr/>
        <p:txBody>
          <a:bodyPr/>
          <a:lstStyle/>
          <a:p>
            <a:pPr defTabSz="1212878">
              <a:defRPr/>
            </a:pPr>
            <a:fld id="{276219AF-F5ED-455B-A512-B03AB3602319}" type="slidenum">
              <a:rPr lang="fr-FR">
                <a:solidFill>
                  <a:srgbClr val="000000"/>
                </a:solidFill>
                <a:latin typeface="Arial"/>
              </a:rPr>
              <a:pPr defTabSz="1212878">
                <a:defRPr/>
              </a:pPr>
              <a:t>24</a:t>
            </a:fld>
            <a:endParaRPr lang="fr-FR" dirty="0">
              <a:solidFill>
                <a:srgbClr val="000000"/>
              </a:solidFill>
              <a:latin typeface="Arial"/>
            </a:endParaRPr>
          </a:p>
        </p:txBody>
      </p:sp>
    </p:spTree>
    <p:extLst>
      <p:ext uri="{BB962C8B-B14F-4D97-AF65-F5344CB8AC3E}">
        <p14:creationId xmlns:p14="http://schemas.microsoft.com/office/powerpoint/2010/main" val="241631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145CA9B-8F4B-450B-BD11-52864174A181}"/>
              </a:ext>
            </a:extLst>
          </p:cNvPr>
          <p:cNvSpPr>
            <a:spLocks noGrp="1"/>
          </p:cNvSpPr>
          <p:nvPr>
            <p:ph idx="1"/>
          </p:nvPr>
        </p:nvSpPr>
        <p:spPr>
          <a:xfrm>
            <a:off x="490377" y="1053286"/>
            <a:ext cx="11212779" cy="4869156"/>
          </a:xfrm>
        </p:spPr>
        <p:txBody>
          <a:bodyPr>
            <a:normAutofit lnSpcReduction="10000"/>
          </a:bodyPr>
          <a:lstStyle/>
          <a:p>
            <a:r>
              <a:rPr lang="fr-FR" dirty="0"/>
              <a:t>Le RGPD  encadre la collecte, l’utilisation et la conservation des données personnelles par 8 Règles d’or </a:t>
            </a:r>
          </a:p>
          <a:p>
            <a:endParaRPr lang="fr-FR" dirty="0"/>
          </a:p>
          <a:p>
            <a:pPr marL="285693" indent="-285693">
              <a:buClrTx/>
              <a:buFont typeface="Wingdings" panose="05000000000000000000" pitchFamily="2" charset="2"/>
              <a:buChar char="q"/>
            </a:pPr>
            <a:r>
              <a:rPr lang="fr-FR" dirty="0"/>
              <a:t>LICEITE DU TRAITEMENT </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FINALITE DU TRAITEMENT </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MINIMISATION DES DONNEES</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PROTECTION PARTICULIERE DES DONNEES SENSIBLES </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CONSERVATION LIMITE DES DONNES </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OBLIGATION DE SECURITE </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TRANSPARENCE</a:t>
            </a:r>
          </a:p>
          <a:p>
            <a:pPr marL="285693" indent="-285693">
              <a:buClrTx/>
              <a:buFont typeface="Wingdings" panose="05000000000000000000" pitchFamily="2" charset="2"/>
              <a:buChar char="q"/>
            </a:pPr>
            <a:endParaRPr lang="fr-FR" dirty="0"/>
          </a:p>
          <a:p>
            <a:pPr marL="285693" indent="-285693">
              <a:buClrTx/>
              <a:buFont typeface="Wingdings" panose="05000000000000000000" pitchFamily="2" charset="2"/>
              <a:buChar char="q"/>
            </a:pPr>
            <a:r>
              <a:rPr lang="fr-FR" dirty="0"/>
              <a:t>DROITS DES PERSONNES </a:t>
            </a:r>
          </a:p>
        </p:txBody>
      </p:sp>
      <p:sp>
        <p:nvSpPr>
          <p:cNvPr id="3" name="Titre 2">
            <a:extLst>
              <a:ext uri="{FF2B5EF4-FFF2-40B4-BE49-F238E27FC236}">
                <a16:creationId xmlns:a16="http://schemas.microsoft.com/office/drawing/2014/main" id="{9ED2FF75-384C-433B-800D-2783EC9F9039}"/>
              </a:ext>
            </a:extLst>
          </p:cNvPr>
          <p:cNvSpPr>
            <a:spLocks noGrp="1"/>
          </p:cNvSpPr>
          <p:nvPr>
            <p:ph type="title"/>
          </p:nvPr>
        </p:nvSpPr>
        <p:spPr>
          <a:xfrm>
            <a:off x="490377" y="115489"/>
            <a:ext cx="11212779" cy="745664"/>
          </a:xfrm>
        </p:spPr>
        <p:txBody>
          <a:bodyPr/>
          <a:lstStyle/>
          <a:p>
            <a:r>
              <a:rPr lang="fr-FR" dirty="0"/>
              <a:t>Déclencher des réflexes </a:t>
            </a:r>
          </a:p>
        </p:txBody>
      </p:sp>
      <p:sp>
        <p:nvSpPr>
          <p:cNvPr id="6" name="Espace réservé du numéro de diapositive 5">
            <a:extLst>
              <a:ext uri="{FF2B5EF4-FFF2-40B4-BE49-F238E27FC236}">
                <a16:creationId xmlns:a16="http://schemas.microsoft.com/office/drawing/2014/main" id="{23786CFF-DA2A-4C3A-9D4A-84F55212A336}"/>
              </a:ext>
            </a:extLst>
          </p:cNvPr>
          <p:cNvSpPr>
            <a:spLocks noGrp="1"/>
          </p:cNvSpPr>
          <p:nvPr>
            <p:ph type="sldNum" sz="quarter" idx="12"/>
          </p:nvPr>
        </p:nvSpPr>
        <p:spPr/>
        <p:txBody>
          <a:bodyPr/>
          <a:lstStyle/>
          <a:p>
            <a:pPr defTabSz="1212878">
              <a:defRPr/>
            </a:pPr>
            <a:fld id="{276219AF-F5ED-455B-A512-B03AB3602319}" type="slidenum">
              <a:rPr lang="fr-FR">
                <a:solidFill>
                  <a:srgbClr val="000000"/>
                </a:solidFill>
                <a:latin typeface="Arial"/>
              </a:rPr>
              <a:pPr defTabSz="1212878">
                <a:defRPr/>
              </a:pPr>
              <a:t>25</a:t>
            </a:fld>
            <a:endParaRPr lang="fr-FR" dirty="0">
              <a:solidFill>
                <a:srgbClr val="000000"/>
              </a:solidFill>
              <a:latin typeface="Arial"/>
            </a:endParaRPr>
          </a:p>
        </p:txBody>
      </p:sp>
      <p:pic>
        <p:nvPicPr>
          <p:cNvPr id="4" name="Image 3">
            <a:extLst>
              <a:ext uri="{FF2B5EF4-FFF2-40B4-BE49-F238E27FC236}">
                <a16:creationId xmlns:a16="http://schemas.microsoft.com/office/drawing/2014/main" id="{F5918DBC-7061-4C9D-ADFA-2E2357D6AEFE}"/>
              </a:ext>
            </a:extLst>
          </p:cNvPr>
          <p:cNvPicPr>
            <a:picLocks noChangeAspect="1"/>
          </p:cNvPicPr>
          <p:nvPr/>
        </p:nvPicPr>
        <p:blipFill>
          <a:blip r:embed="rId2"/>
          <a:stretch>
            <a:fillRect/>
          </a:stretch>
        </p:blipFill>
        <p:spPr>
          <a:xfrm>
            <a:off x="7215996" y="2017192"/>
            <a:ext cx="4419600" cy="3905250"/>
          </a:xfrm>
          <a:prstGeom prst="rect">
            <a:avLst/>
          </a:prstGeom>
        </p:spPr>
      </p:pic>
    </p:spTree>
    <p:extLst>
      <p:ext uri="{BB962C8B-B14F-4D97-AF65-F5344CB8AC3E}">
        <p14:creationId xmlns:p14="http://schemas.microsoft.com/office/powerpoint/2010/main" val="3707034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15734\Desktop\IMAGES\Travail\Christopher McMullen - BNP Pariba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3" y="-26584"/>
            <a:ext cx="12178082" cy="6884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952" y="240205"/>
            <a:ext cx="2223495" cy="466060"/>
          </a:xfrm>
          <a:prstGeom prst="rect">
            <a:avLst/>
          </a:prstGeom>
        </p:spPr>
      </p:pic>
      <p:sp>
        <p:nvSpPr>
          <p:cNvPr id="2" name="Rectangle 1"/>
          <p:cNvSpPr/>
          <p:nvPr/>
        </p:nvSpPr>
        <p:spPr>
          <a:xfrm>
            <a:off x="-4674" y="-26584"/>
            <a:ext cx="4228899" cy="6884584"/>
          </a:xfrm>
          <a:prstGeom prst="rect">
            <a:avLst/>
          </a:prstGeom>
          <a:solidFill>
            <a:srgbClr val="0096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defTabSz="1211221"/>
            <a:endParaRPr lang="fr-FR" sz="2400">
              <a:solidFill>
                <a:prstClr val="white"/>
              </a:solidFill>
              <a:latin typeface="Arial"/>
            </a:endParaRPr>
          </a:p>
        </p:txBody>
      </p:sp>
      <p:grpSp>
        <p:nvGrpSpPr>
          <p:cNvPr id="3" name="Group 2"/>
          <p:cNvGrpSpPr/>
          <p:nvPr/>
        </p:nvGrpSpPr>
        <p:grpSpPr>
          <a:xfrm>
            <a:off x="1488963" y="-893337"/>
            <a:ext cx="0" cy="0"/>
            <a:chOff x="1488963" y="-893337"/>
            <a:chExt cx="0" cy="0"/>
          </a:xfrm>
        </p:grpSpPr>
        <p:sp>
          <p:nvSpPr>
            <p:cNvPr id="14" name="Line 5"/>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sp>
          <p:nvSpPr>
            <p:cNvPr id="15" name="Line 6"/>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grpSp>
      <p:sp>
        <p:nvSpPr>
          <p:cNvPr id="13" name="TextBox 12"/>
          <p:cNvSpPr txBox="1"/>
          <p:nvPr/>
        </p:nvSpPr>
        <p:spPr>
          <a:xfrm>
            <a:off x="726249" y="1866698"/>
            <a:ext cx="3641959" cy="2123135"/>
          </a:xfrm>
          <a:prstGeom prst="rect">
            <a:avLst/>
          </a:prstGeom>
          <a:noFill/>
        </p:spPr>
        <p:txBody>
          <a:bodyPr wrap="square" lIns="91388" tIns="45693" rIns="91388" bIns="45693" rtlCol="0">
            <a:spAutoFit/>
          </a:bodyPr>
          <a:lstStyle/>
          <a:p>
            <a:pPr defTabSz="1823388">
              <a:lnSpc>
                <a:spcPct val="80000"/>
              </a:lnSpc>
            </a:pPr>
            <a:r>
              <a:rPr lang="fr-FR" sz="6599" b="1" dirty="0">
                <a:solidFill>
                  <a:srgbClr val="00685E"/>
                </a:solidFill>
                <a:latin typeface="BNPP Sans Condensed" pitchFamily="50" charset="0"/>
                <a:cs typeface="Roboto Regular" charset="0"/>
              </a:rPr>
              <a:t>06.</a:t>
            </a:r>
          </a:p>
          <a:p>
            <a:pPr defTabSz="1823388">
              <a:lnSpc>
                <a:spcPct val="80000"/>
              </a:lnSpc>
            </a:pPr>
            <a:r>
              <a:rPr lang="fr-FR" sz="4799" b="1" dirty="0">
                <a:solidFill>
                  <a:prstClr val="white"/>
                </a:solidFill>
                <a:latin typeface="BNPP Sans Condensed" pitchFamily="50" charset="0"/>
                <a:cs typeface="Roboto Regular" charset="0"/>
              </a:rPr>
              <a:t>LES NOUVEAUX METIERS</a:t>
            </a:r>
            <a:endParaRPr lang="en-US" sz="4799" b="1" dirty="0">
              <a:solidFill>
                <a:prstClr val="white"/>
              </a:solidFill>
              <a:latin typeface="BNPP Sans Condensed" pitchFamily="50" charset="0"/>
              <a:cs typeface="Roboto Regular" charset="0"/>
            </a:endParaRPr>
          </a:p>
        </p:txBody>
      </p:sp>
      <p:sp>
        <p:nvSpPr>
          <p:cNvPr id="16" name="Rectangle 15"/>
          <p:cNvSpPr/>
          <p:nvPr/>
        </p:nvSpPr>
        <p:spPr>
          <a:xfrm>
            <a:off x="477363" y="4076922"/>
            <a:ext cx="74651" cy="1636624"/>
          </a:xfrm>
          <a:prstGeom prst="rect">
            <a:avLst/>
          </a:prstGeom>
          <a:solidFill>
            <a:sysClr val="window" lastClr="FFFFFF"/>
          </a:solidFill>
          <a:ln w="6350" cap="flat" cmpd="sng" algn="ctr">
            <a:noFill/>
            <a:prstDash val="solid"/>
            <a:miter lim="800000"/>
          </a:ln>
          <a:effectLst/>
        </p:spPr>
        <p:txBody>
          <a:bodyPr lIns="91388" tIns="45693" rIns="91388" bIns="45693" rtlCol="0" anchor="ctr"/>
          <a:lstStyle/>
          <a:p>
            <a:pPr defTabSz="1823388"/>
            <a:endParaRPr lang="en-US" sz="900" kern="0">
              <a:solidFill>
                <a:prstClr val="white"/>
              </a:solidFill>
              <a:latin typeface="BNPP Sans Light" pitchFamily="50" charset="0"/>
            </a:endParaRPr>
          </a:p>
        </p:txBody>
      </p:sp>
    </p:spTree>
    <p:extLst>
      <p:ext uri="{BB962C8B-B14F-4D97-AF65-F5344CB8AC3E}">
        <p14:creationId xmlns:p14="http://schemas.microsoft.com/office/powerpoint/2010/main" val="405092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5661167-DBD3-4218-AD67-2A284AF72D02}"/>
              </a:ext>
            </a:extLst>
          </p:cNvPr>
          <p:cNvSpPr>
            <a:spLocks noGrp="1"/>
          </p:cNvSpPr>
          <p:nvPr>
            <p:ph type="title"/>
          </p:nvPr>
        </p:nvSpPr>
        <p:spPr/>
        <p:txBody>
          <a:bodyPr/>
          <a:lstStyle/>
          <a:p>
            <a:r>
              <a:rPr lang="fr-FR" dirty="0"/>
              <a:t>De nouveaux métiers </a:t>
            </a:r>
          </a:p>
        </p:txBody>
      </p:sp>
      <p:sp>
        <p:nvSpPr>
          <p:cNvPr id="6" name="Espace réservé du numéro de diapositive 5">
            <a:extLst>
              <a:ext uri="{FF2B5EF4-FFF2-40B4-BE49-F238E27FC236}">
                <a16:creationId xmlns:a16="http://schemas.microsoft.com/office/drawing/2014/main" id="{24E76FF2-1D37-495F-B7D7-F60EB0BC3FD3}"/>
              </a:ext>
            </a:extLst>
          </p:cNvPr>
          <p:cNvSpPr>
            <a:spLocks noGrp="1"/>
          </p:cNvSpPr>
          <p:nvPr>
            <p:ph type="sldNum" sz="quarter" idx="12"/>
          </p:nvPr>
        </p:nvSpPr>
        <p:spPr/>
        <p:txBody>
          <a:bodyPr/>
          <a:lstStyle/>
          <a:p>
            <a:pPr defTabSz="1212878">
              <a:defRPr/>
            </a:pPr>
            <a:fld id="{276219AF-F5ED-455B-A512-B03AB3602319}" type="slidenum">
              <a:rPr lang="fr-FR">
                <a:solidFill>
                  <a:srgbClr val="000000"/>
                </a:solidFill>
                <a:latin typeface="Arial"/>
              </a:rPr>
              <a:pPr defTabSz="1212878">
                <a:defRPr/>
              </a:pPr>
              <a:t>27</a:t>
            </a:fld>
            <a:endParaRPr lang="fr-FR" dirty="0">
              <a:solidFill>
                <a:srgbClr val="000000"/>
              </a:solidFill>
              <a:latin typeface="Arial"/>
            </a:endParaRPr>
          </a:p>
        </p:txBody>
      </p:sp>
      <p:pic>
        <p:nvPicPr>
          <p:cNvPr id="5" name="Image 4">
            <a:extLst>
              <a:ext uri="{FF2B5EF4-FFF2-40B4-BE49-F238E27FC236}">
                <a16:creationId xmlns:a16="http://schemas.microsoft.com/office/drawing/2014/main" id="{EFC02669-33E5-469D-AB66-1065C4C5E837}"/>
              </a:ext>
            </a:extLst>
          </p:cNvPr>
          <p:cNvPicPr>
            <a:picLocks noChangeAspect="1"/>
          </p:cNvPicPr>
          <p:nvPr/>
        </p:nvPicPr>
        <p:blipFill>
          <a:blip r:embed="rId2"/>
          <a:stretch>
            <a:fillRect/>
          </a:stretch>
        </p:blipFill>
        <p:spPr>
          <a:xfrm>
            <a:off x="404812" y="809625"/>
            <a:ext cx="11382375" cy="5238750"/>
          </a:xfrm>
          <a:prstGeom prst="rect">
            <a:avLst/>
          </a:prstGeom>
        </p:spPr>
      </p:pic>
    </p:spTree>
    <p:extLst>
      <p:ext uri="{BB962C8B-B14F-4D97-AF65-F5344CB8AC3E}">
        <p14:creationId xmlns:p14="http://schemas.microsoft.com/office/powerpoint/2010/main" val="59085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24E76FF2-1D37-495F-B7D7-F60EB0BC3FD3}"/>
              </a:ext>
            </a:extLst>
          </p:cNvPr>
          <p:cNvSpPr>
            <a:spLocks noGrp="1"/>
          </p:cNvSpPr>
          <p:nvPr>
            <p:ph type="sldNum" sz="quarter" idx="12"/>
          </p:nvPr>
        </p:nvSpPr>
        <p:spPr/>
        <p:txBody>
          <a:bodyPr/>
          <a:lstStyle/>
          <a:p>
            <a:pPr defTabSz="1212878">
              <a:defRPr/>
            </a:pPr>
            <a:fld id="{276219AF-F5ED-455B-A512-B03AB3602319}" type="slidenum">
              <a:rPr lang="fr-FR">
                <a:solidFill>
                  <a:srgbClr val="000000"/>
                </a:solidFill>
                <a:latin typeface="Arial"/>
              </a:rPr>
              <a:pPr defTabSz="1212878">
                <a:defRPr/>
              </a:pPr>
              <a:t>28</a:t>
            </a:fld>
            <a:endParaRPr lang="fr-FR" dirty="0">
              <a:solidFill>
                <a:srgbClr val="000000"/>
              </a:solidFill>
              <a:latin typeface="Arial"/>
            </a:endParaRPr>
          </a:p>
        </p:txBody>
      </p:sp>
      <p:pic>
        <p:nvPicPr>
          <p:cNvPr id="7" name="Image 6">
            <a:extLst>
              <a:ext uri="{FF2B5EF4-FFF2-40B4-BE49-F238E27FC236}">
                <a16:creationId xmlns:a16="http://schemas.microsoft.com/office/drawing/2014/main" id="{412C4BE7-27B5-45E1-8E43-4C504D1542C7}"/>
              </a:ext>
            </a:extLst>
          </p:cNvPr>
          <p:cNvPicPr>
            <a:picLocks noChangeAspect="1"/>
          </p:cNvPicPr>
          <p:nvPr/>
        </p:nvPicPr>
        <p:blipFill>
          <a:blip r:embed="rId2"/>
          <a:stretch>
            <a:fillRect/>
          </a:stretch>
        </p:blipFill>
        <p:spPr>
          <a:xfrm>
            <a:off x="1399031" y="914802"/>
            <a:ext cx="9309881" cy="5184073"/>
          </a:xfrm>
          <a:prstGeom prst="rect">
            <a:avLst/>
          </a:prstGeom>
        </p:spPr>
      </p:pic>
    </p:spTree>
    <p:extLst>
      <p:ext uri="{BB962C8B-B14F-4D97-AF65-F5344CB8AC3E}">
        <p14:creationId xmlns:p14="http://schemas.microsoft.com/office/powerpoint/2010/main" val="3977070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328" y="0"/>
            <a:ext cx="12119345" cy="6901425"/>
          </a:xfrm>
          <a:prstGeom prst="rect">
            <a:avLst/>
          </a:prstGeom>
          <a:solidFill>
            <a:srgbClr val="00915A"/>
          </a:solidFill>
          <a:ln w="3175" cap="flat" cmpd="sng" algn="ctr">
            <a:noFill/>
            <a:prstDash val="solid"/>
          </a:ln>
          <a:effectLst/>
        </p:spPr>
        <p:txBody>
          <a:bodyPr rot="0" spcFirstLastPara="0" vertOverflow="overflow" horzOverflow="overflow" vert="horz" wrap="square" lIns="91166" tIns="89728" rIns="91166" bIns="89728" numCol="1" spcCol="0" rtlCol="0" fromWordArt="0" anchor="ctr" anchorCtr="0" forceAA="0" compatLnSpc="1">
            <a:prstTxWarp prst="textNoShape">
              <a:avLst/>
            </a:prstTxWarp>
            <a:noAutofit/>
          </a:bodyPr>
          <a:lstStyle/>
          <a:p>
            <a:pPr algn="ctr" defTabSz="911720"/>
            <a:endParaRPr lang="pt-PT" sz="1500" kern="0" dirty="0">
              <a:solidFill>
                <a:srgbClr val="000000"/>
              </a:solidFill>
              <a:latin typeface="Arial Narrow" panose="020B0606020202030204" pitchFamily="34" charset="0"/>
            </a:endParaRPr>
          </a:p>
        </p:txBody>
      </p:sp>
      <p:grpSp>
        <p:nvGrpSpPr>
          <p:cNvPr id="2" name="Groupe 1"/>
          <p:cNvGrpSpPr/>
          <p:nvPr/>
        </p:nvGrpSpPr>
        <p:grpSpPr>
          <a:xfrm>
            <a:off x="2208468" y="1394900"/>
            <a:ext cx="7057974" cy="4121849"/>
            <a:chOff x="2172643" y="1395223"/>
            <a:chExt cx="7059608" cy="4122803"/>
          </a:xfrm>
        </p:grpSpPr>
        <p:sp>
          <p:nvSpPr>
            <p:cNvPr id="3" name="Rectangle 2"/>
            <p:cNvSpPr/>
            <p:nvPr/>
          </p:nvSpPr>
          <p:spPr>
            <a:xfrm>
              <a:off x="4037665" y="1395223"/>
              <a:ext cx="2088231" cy="769441"/>
            </a:xfrm>
            <a:prstGeom prst="rect">
              <a:avLst/>
            </a:prstGeom>
          </p:spPr>
          <p:txBody>
            <a:bodyPr wrap="square">
              <a:spAutoFit/>
            </a:bodyPr>
            <a:lstStyle/>
            <a:p>
              <a:pPr algn="ctr" defTabSz="1212878"/>
              <a:r>
                <a:rPr lang="fr-FR" sz="4399" b="1" dirty="0">
                  <a:solidFill>
                    <a:srgbClr val="FFFFFF"/>
                  </a:solidFill>
                  <a:latin typeface="BNPP Sans Condensed" panose="02000000000000000000" pitchFamily="2" charset="0"/>
                </a:rPr>
                <a:t>THANK YOU</a:t>
              </a:r>
              <a:endParaRPr lang="pt-PT" sz="4399" b="1" dirty="0">
                <a:solidFill>
                  <a:srgbClr val="FFFFFF"/>
                </a:solidFill>
                <a:latin typeface="BNPP Sans Condensed" panose="02000000000000000000" pitchFamily="2" charset="0"/>
              </a:endParaRPr>
            </a:p>
          </p:txBody>
        </p:sp>
        <p:sp>
          <p:nvSpPr>
            <p:cNvPr id="4" name="Rectangle 3"/>
            <p:cNvSpPr/>
            <p:nvPr/>
          </p:nvSpPr>
          <p:spPr>
            <a:xfrm>
              <a:off x="6195137" y="1418849"/>
              <a:ext cx="1457130" cy="707886"/>
            </a:xfrm>
            <a:prstGeom prst="rect">
              <a:avLst/>
            </a:prstGeom>
          </p:spPr>
          <p:txBody>
            <a:bodyPr wrap="none">
              <a:spAutoFit/>
            </a:bodyPr>
            <a:lstStyle/>
            <a:p>
              <a:pPr algn="ctr" defTabSz="1212878"/>
              <a:r>
                <a:rPr lang="fr-FR" sz="3999" dirty="0">
                  <a:solidFill>
                    <a:srgbClr val="FFFFFF"/>
                  </a:solidFill>
                  <a:latin typeface="BNPP Sans" pitchFamily="50" charset="0"/>
                </a:rPr>
                <a:t>merci</a:t>
              </a:r>
              <a:endParaRPr lang="pt-PT" sz="3999" dirty="0">
                <a:solidFill>
                  <a:srgbClr val="FFFFFF"/>
                </a:solidFill>
                <a:latin typeface="Arial"/>
              </a:endParaRPr>
            </a:p>
          </p:txBody>
        </p:sp>
        <p:sp>
          <p:nvSpPr>
            <p:cNvPr id="5" name="Rectangle 4"/>
            <p:cNvSpPr/>
            <p:nvPr/>
          </p:nvSpPr>
          <p:spPr>
            <a:xfrm>
              <a:off x="3878937" y="3464566"/>
              <a:ext cx="1388715" cy="646331"/>
            </a:xfrm>
            <a:prstGeom prst="rect">
              <a:avLst/>
            </a:prstGeom>
          </p:spPr>
          <p:txBody>
            <a:bodyPr wrap="none">
              <a:spAutoFit/>
            </a:bodyPr>
            <a:lstStyle/>
            <a:p>
              <a:pPr algn="ctr" defTabSz="1212878"/>
              <a:r>
                <a:rPr lang="fr-FR" sz="3599" dirty="0">
                  <a:solidFill>
                    <a:srgbClr val="FFFFFF"/>
                  </a:solidFill>
                  <a:latin typeface="BNPP Sans" pitchFamily="50" charset="0"/>
                </a:rPr>
                <a:t>danke</a:t>
              </a:r>
              <a:endParaRPr lang="pt-PT" sz="3599" dirty="0">
                <a:solidFill>
                  <a:srgbClr val="FFFFFF"/>
                </a:solidFill>
                <a:latin typeface="Arial"/>
              </a:endParaRPr>
            </a:p>
          </p:txBody>
        </p:sp>
        <p:sp>
          <p:nvSpPr>
            <p:cNvPr id="8" name="Rectangle 7"/>
            <p:cNvSpPr/>
            <p:nvPr/>
          </p:nvSpPr>
          <p:spPr>
            <a:xfrm>
              <a:off x="5467488" y="2059526"/>
              <a:ext cx="1343556" cy="769441"/>
            </a:xfrm>
            <a:prstGeom prst="rect">
              <a:avLst/>
            </a:prstGeom>
          </p:spPr>
          <p:txBody>
            <a:bodyPr wrap="square">
              <a:spAutoFit/>
            </a:bodyPr>
            <a:lstStyle/>
            <a:p>
              <a:pPr algn="ctr" defTabSz="1212878"/>
              <a:r>
                <a:rPr lang="fr-FR" sz="4399" b="1" dirty="0">
                  <a:solidFill>
                    <a:srgbClr val="FFFFFF"/>
                  </a:solidFill>
                  <a:latin typeface="BNPP Sans Condensed" panose="02000000000000000000" pitchFamily="2" charset="0"/>
                </a:rPr>
                <a:t>GRAZIE</a:t>
              </a:r>
              <a:endParaRPr lang="pt-PT" sz="4399" b="1" dirty="0">
                <a:solidFill>
                  <a:srgbClr val="FFFFFF"/>
                </a:solidFill>
                <a:latin typeface="BNPP Sans Condensed" panose="02000000000000000000" pitchFamily="2" charset="0"/>
              </a:endParaRPr>
            </a:p>
          </p:txBody>
        </p:sp>
        <p:sp>
          <p:nvSpPr>
            <p:cNvPr id="7" name="Rectangle 6"/>
            <p:cNvSpPr/>
            <p:nvPr/>
          </p:nvSpPr>
          <p:spPr>
            <a:xfrm>
              <a:off x="3599922" y="2121081"/>
              <a:ext cx="1763624" cy="646331"/>
            </a:xfrm>
            <a:prstGeom prst="rect">
              <a:avLst/>
            </a:prstGeom>
          </p:spPr>
          <p:txBody>
            <a:bodyPr wrap="none">
              <a:spAutoFit/>
            </a:bodyPr>
            <a:lstStyle/>
            <a:p>
              <a:pPr algn="ctr" defTabSz="1212878"/>
              <a:r>
                <a:rPr lang="fr-FR" sz="3599" dirty="0">
                  <a:solidFill>
                    <a:srgbClr val="FFFFFF"/>
                  </a:solidFill>
                  <a:latin typeface="BNPP Sans" panose="02000000000000000000" pitchFamily="2" charset="0"/>
                </a:rPr>
                <a:t>mèsitak</a:t>
              </a:r>
              <a:endParaRPr lang="pt-PT" sz="3599" dirty="0">
                <a:solidFill>
                  <a:srgbClr val="FFFFFF"/>
                </a:solidFill>
                <a:latin typeface="BNPP Sans" panose="02000000000000000000" pitchFamily="2" charset="0"/>
              </a:endParaRPr>
            </a:p>
          </p:txBody>
        </p:sp>
        <p:sp>
          <p:nvSpPr>
            <p:cNvPr id="9" name="Rectangle 8"/>
            <p:cNvSpPr/>
            <p:nvPr/>
          </p:nvSpPr>
          <p:spPr>
            <a:xfrm>
              <a:off x="2172643" y="3403011"/>
              <a:ext cx="1601721" cy="769441"/>
            </a:xfrm>
            <a:prstGeom prst="rect">
              <a:avLst/>
            </a:prstGeom>
          </p:spPr>
          <p:txBody>
            <a:bodyPr wrap="none">
              <a:spAutoFit/>
            </a:bodyPr>
            <a:lstStyle/>
            <a:p>
              <a:pPr algn="ctr" defTabSz="1212878"/>
              <a:r>
                <a:rPr lang="fr-FR" sz="4399" b="1" dirty="0">
                  <a:solidFill>
                    <a:srgbClr val="FFFFFF"/>
                  </a:solidFill>
                  <a:latin typeface="BNPP Sans Condensed" panose="02000000000000000000" pitchFamily="2" charset="0"/>
                </a:rPr>
                <a:t>GRACIAS</a:t>
              </a:r>
              <a:endParaRPr lang="pt-PT" sz="4399" b="1" dirty="0">
                <a:solidFill>
                  <a:srgbClr val="FFFFFF"/>
                </a:solidFill>
                <a:latin typeface="BNPP Sans Condensed" panose="02000000000000000000" pitchFamily="2" charset="0"/>
              </a:endParaRPr>
            </a:p>
          </p:txBody>
        </p:sp>
        <p:sp>
          <p:nvSpPr>
            <p:cNvPr id="12" name="Rectangle 11"/>
            <p:cNvSpPr/>
            <p:nvPr/>
          </p:nvSpPr>
          <p:spPr>
            <a:xfrm>
              <a:off x="5197787" y="3464566"/>
              <a:ext cx="2680542" cy="646203"/>
            </a:xfrm>
            <a:prstGeom prst="rect">
              <a:avLst/>
            </a:prstGeom>
          </p:spPr>
          <p:txBody>
            <a:bodyPr wrap="none">
              <a:spAutoFit/>
            </a:bodyPr>
            <a:lstStyle/>
            <a:p>
              <a:pPr algn="ctr" defTabSz="1212878"/>
              <a:r>
                <a:rPr lang="el-GR" sz="3599" dirty="0">
                  <a:solidFill>
                    <a:srgbClr val="FFFFFF"/>
                  </a:solidFill>
                  <a:latin typeface="BNPP Sans" panose="02000000000000000000" pitchFamily="2" charset="0"/>
                </a:rPr>
                <a:t>ευχαριστώ</a:t>
              </a:r>
              <a:endParaRPr lang="pt-PT" sz="3599" dirty="0">
                <a:solidFill>
                  <a:srgbClr val="FFFFFF"/>
                </a:solidFill>
                <a:latin typeface="BNPP Sans" panose="02000000000000000000" pitchFamily="2" charset="0"/>
              </a:endParaRPr>
            </a:p>
          </p:txBody>
        </p:sp>
        <p:sp>
          <p:nvSpPr>
            <p:cNvPr id="13" name="Rectangle 12"/>
            <p:cNvSpPr/>
            <p:nvPr/>
          </p:nvSpPr>
          <p:spPr>
            <a:xfrm>
              <a:off x="2755723" y="2810323"/>
              <a:ext cx="2387193" cy="646331"/>
            </a:xfrm>
            <a:prstGeom prst="rect">
              <a:avLst/>
            </a:prstGeom>
          </p:spPr>
          <p:txBody>
            <a:bodyPr wrap="none">
              <a:spAutoFit/>
            </a:bodyPr>
            <a:lstStyle/>
            <a:p>
              <a:pPr algn="ctr" defTabSz="1212878"/>
              <a:r>
                <a:rPr lang="fr-FR" sz="3599" dirty="0">
                  <a:solidFill>
                    <a:srgbClr val="FFFFFF"/>
                  </a:solidFill>
                  <a:latin typeface="BNPP Sans" panose="02000000000000000000" pitchFamily="2" charset="0"/>
                </a:rPr>
                <a:t>dhanyavad</a:t>
              </a:r>
              <a:endParaRPr lang="pt-PT" sz="3599" dirty="0">
                <a:solidFill>
                  <a:srgbClr val="FFFFFF"/>
                </a:solidFill>
                <a:latin typeface="BNPP Sans" panose="02000000000000000000" pitchFamily="2" charset="0"/>
              </a:endParaRPr>
            </a:p>
          </p:txBody>
        </p:sp>
        <p:sp>
          <p:nvSpPr>
            <p:cNvPr id="14" name="Rectangle 13"/>
            <p:cNvSpPr/>
            <p:nvPr/>
          </p:nvSpPr>
          <p:spPr>
            <a:xfrm>
              <a:off x="5265003" y="2748768"/>
              <a:ext cx="1549802" cy="769441"/>
            </a:xfrm>
            <a:prstGeom prst="rect">
              <a:avLst/>
            </a:prstGeom>
          </p:spPr>
          <p:txBody>
            <a:bodyPr wrap="square">
              <a:spAutoFit/>
            </a:bodyPr>
            <a:lstStyle/>
            <a:p>
              <a:pPr algn="ctr" defTabSz="1212878"/>
              <a:r>
                <a:rPr lang="fr-FR" sz="4399" b="1" dirty="0">
                  <a:solidFill>
                    <a:srgbClr val="FFFFFF"/>
                  </a:solidFill>
                  <a:latin typeface="BNPP Sans Condensed" panose="02000000000000000000" pitchFamily="2" charset="0"/>
                </a:rPr>
                <a:t>ARIGATÔ</a:t>
              </a:r>
              <a:endParaRPr lang="pt-PT" sz="4399" b="1" dirty="0">
                <a:solidFill>
                  <a:srgbClr val="FFFFFF"/>
                </a:solidFill>
                <a:latin typeface="BNPP Sans Condensed" panose="02000000000000000000" pitchFamily="2" charset="0"/>
              </a:endParaRPr>
            </a:p>
          </p:txBody>
        </p:sp>
        <p:sp>
          <p:nvSpPr>
            <p:cNvPr id="15" name="Rectangle 14"/>
            <p:cNvSpPr/>
            <p:nvPr/>
          </p:nvSpPr>
          <p:spPr>
            <a:xfrm>
              <a:off x="5405373" y="4840918"/>
              <a:ext cx="1090363" cy="646331"/>
            </a:xfrm>
            <a:prstGeom prst="rect">
              <a:avLst/>
            </a:prstGeom>
          </p:spPr>
          <p:txBody>
            <a:bodyPr wrap="none">
              <a:spAutoFit/>
            </a:bodyPr>
            <a:lstStyle/>
            <a:p>
              <a:pPr algn="ctr" defTabSz="1212878"/>
              <a:r>
                <a:rPr lang="fr-FR" sz="3599" dirty="0">
                  <a:solidFill>
                    <a:srgbClr val="FFFFFF"/>
                  </a:solidFill>
                  <a:latin typeface="BNPP Sans" pitchFamily="50" charset="0"/>
                </a:rPr>
                <a:t>spas</a:t>
              </a:r>
              <a:endParaRPr lang="pt-PT" sz="3599" dirty="0">
                <a:solidFill>
                  <a:srgbClr val="FFFFFF"/>
                </a:solidFill>
                <a:latin typeface="Arial"/>
              </a:endParaRPr>
            </a:p>
          </p:txBody>
        </p:sp>
        <p:sp>
          <p:nvSpPr>
            <p:cNvPr id="16" name="Rectangle 15"/>
            <p:cNvSpPr/>
            <p:nvPr/>
          </p:nvSpPr>
          <p:spPr>
            <a:xfrm>
              <a:off x="6936891" y="2810323"/>
              <a:ext cx="1830950" cy="646331"/>
            </a:xfrm>
            <a:prstGeom prst="rect">
              <a:avLst/>
            </a:prstGeom>
          </p:spPr>
          <p:txBody>
            <a:bodyPr wrap="none">
              <a:spAutoFit/>
            </a:bodyPr>
            <a:lstStyle/>
            <a:p>
              <a:pPr algn="ctr" defTabSz="1212878"/>
              <a:r>
                <a:rPr lang="fr-FR" sz="3599" dirty="0">
                  <a:solidFill>
                    <a:srgbClr val="FFFFFF"/>
                  </a:solidFill>
                  <a:latin typeface="BNPP Sans" pitchFamily="50" charset="0"/>
                </a:rPr>
                <a:t>dziękuję</a:t>
              </a:r>
              <a:endParaRPr lang="pt-PT" sz="3599" dirty="0">
                <a:solidFill>
                  <a:srgbClr val="FFFFFF"/>
                </a:solidFill>
                <a:latin typeface="Arial"/>
              </a:endParaRPr>
            </a:p>
          </p:txBody>
        </p:sp>
        <p:sp>
          <p:nvSpPr>
            <p:cNvPr id="17" name="Rectangle 16"/>
            <p:cNvSpPr/>
            <p:nvPr/>
          </p:nvSpPr>
          <p:spPr>
            <a:xfrm>
              <a:off x="3062923" y="4176177"/>
              <a:ext cx="1885453" cy="646331"/>
            </a:xfrm>
            <a:prstGeom prst="rect">
              <a:avLst/>
            </a:prstGeom>
          </p:spPr>
          <p:txBody>
            <a:bodyPr wrap="none">
              <a:spAutoFit/>
            </a:bodyPr>
            <a:lstStyle/>
            <a:p>
              <a:pPr algn="ctr" defTabSz="1212878"/>
              <a:r>
                <a:rPr lang="az-Cyrl-AZ" sz="3599" dirty="0">
                  <a:solidFill>
                    <a:srgbClr val="FFFFFF"/>
                  </a:solidFill>
                  <a:latin typeface="BNPP Sans" pitchFamily="50" charset="0"/>
                </a:rPr>
                <a:t>спасибо</a:t>
              </a:r>
              <a:endParaRPr lang="pt-PT" sz="3599" dirty="0">
                <a:solidFill>
                  <a:srgbClr val="FFFFFF"/>
                </a:solidFill>
                <a:latin typeface="Arial"/>
              </a:endParaRPr>
            </a:p>
          </p:txBody>
        </p:sp>
        <p:sp>
          <p:nvSpPr>
            <p:cNvPr id="18" name="Rectangle 17"/>
            <p:cNvSpPr/>
            <p:nvPr/>
          </p:nvSpPr>
          <p:spPr>
            <a:xfrm>
              <a:off x="7808463" y="3403011"/>
              <a:ext cx="1423788" cy="769441"/>
            </a:xfrm>
            <a:prstGeom prst="rect">
              <a:avLst/>
            </a:prstGeom>
          </p:spPr>
          <p:txBody>
            <a:bodyPr wrap="none">
              <a:spAutoFit/>
            </a:bodyPr>
            <a:lstStyle/>
            <a:p>
              <a:pPr algn="ctr" defTabSz="1212878"/>
              <a:r>
                <a:rPr lang="pt-PT" sz="4399" b="1" dirty="0">
                  <a:solidFill>
                    <a:srgbClr val="FFFFFF"/>
                  </a:solidFill>
                  <a:latin typeface="BNPP Sans Condensed" panose="02000000000000000000" pitchFamily="2" charset="0"/>
                </a:rPr>
                <a:t>NANDRI</a:t>
              </a:r>
            </a:p>
          </p:txBody>
        </p:sp>
        <p:sp>
          <p:nvSpPr>
            <p:cNvPr id="19" name="Rectangle 18"/>
            <p:cNvSpPr/>
            <p:nvPr/>
          </p:nvSpPr>
          <p:spPr>
            <a:xfrm>
              <a:off x="6741142" y="4176177"/>
              <a:ext cx="1901483" cy="646331"/>
            </a:xfrm>
            <a:prstGeom prst="rect">
              <a:avLst/>
            </a:prstGeom>
          </p:spPr>
          <p:txBody>
            <a:bodyPr wrap="none">
              <a:spAutoFit/>
            </a:bodyPr>
            <a:lstStyle/>
            <a:p>
              <a:pPr algn="ctr" defTabSz="1212878"/>
              <a:r>
                <a:rPr lang="pt-PT" sz="3599" dirty="0">
                  <a:solidFill>
                    <a:srgbClr val="FFFFFF"/>
                  </a:solidFill>
                  <a:latin typeface="BNPP Sans" pitchFamily="50" charset="0"/>
                </a:rPr>
                <a:t>teşekkür</a:t>
              </a:r>
              <a:endParaRPr lang="pt-PT" sz="3599" dirty="0">
                <a:solidFill>
                  <a:srgbClr val="FFFFFF"/>
                </a:solidFill>
                <a:latin typeface="Arial"/>
              </a:endParaRPr>
            </a:p>
          </p:txBody>
        </p:sp>
        <p:sp>
          <p:nvSpPr>
            <p:cNvPr id="20" name="Rectangle 19"/>
            <p:cNvSpPr/>
            <p:nvPr/>
          </p:nvSpPr>
          <p:spPr>
            <a:xfrm>
              <a:off x="3517860" y="4810140"/>
              <a:ext cx="1757212" cy="707886"/>
            </a:xfrm>
            <a:prstGeom prst="rect">
              <a:avLst/>
            </a:prstGeom>
          </p:spPr>
          <p:txBody>
            <a:bodyPr wrap="none">
              <a:spAutoFit/>
            </a:bodyPr>
            <a:lstStyle/>
            <a:p>
              <a:pPr algn="ctr" defTabSz="1212878"/>
              <a:r>
                <a:rPr lang="pt-PT" sz="3999" dirty="0">
                  <a:solidFill>
                    <a:srgbClr val="FFFFFF"/>
                  </a:solidFill>
                  <a:latin typeface="BNPP Sans" pitchFamily="50" charset="0"/>
                </a:rPr>
                <a:t>ederim</a:t>
              </a:r>
              <a:endParaRPr lang="pt-PT" sz="3999" dirty="0">
                <a:solidFill>
                  <a:srgbClr val="FFFFFF"/>
                </a:solidFill>
                <a:latin typeface="Arial"/>
              </a:endParaRPr>
            </a:p>
          </p:txBody>
        </p:sp>
        <p:sp>
          <p:nvSpPr>
            <p:cNvPr id="21" name="Rectangle 20"/>
            <p:cNvSpPr/>
            <p:nvPr/>
          </p:nvSpPr>
          <p:spPr>
            <a:xfrm>
              <a:off x="6626037" y="4810140"/>
              <a:ext cx="1237839" cy="707886"/>
            </a:xfrm>
            <a:prstGeom prst="rect">
              <a:avLst/>
            </a:prstGeom>
          </p:spPr>
          <p:txBody>
            <a:bodyPr wrap="none">
              <a:spAutoFit/>
            </a:bodyPr>
            <a:lstStyle/>
            <a:p>
              <a:pPr algn="ctr" defTabSz="1212878"/>
              <a:r>
                <a:rPr lang="pt-PT" sz="3999" b="1" dirty="0">
                  <a:solidFill>
                    <a:srgbClr val="FFFFFF"/>
                  </a:solidFill>
                  <a:latin typeface="BNPP Sans Condensed" panose="02000000000000000000" pitchFamily="2" charset="0"/>
                </a:rPr>
                <a:t>JËRËJËF</a:t>
              </a:r>
            </a:p>
          </p:txBody>
        </p:sp>
        <p:sp>
          <p:nvSpPr>
            <p:cNvPr id="22" name="Rectangle 21"/>
            <p:cNvSpPr/>
            <p:nvPr/>
          </p:nvSpPr>
          <p:spPr>
            <a:xfrm>
              <a:off x="5069858" y="4114622"/>
              <a:ext cx="1549802" cy="769441"/>
            </a:xfrm>
            <a:prstGeom prst="rect">
              <a:avLst/>
            </a:prstGeom>
          </p:spPr>
          <p:txBody>
            <a:bodyPr wrap="square">
              <a:spAutoFit/>
            </a:bodyPr>
            <a:lstStyle/>
            <a:p>
              <a:pPr algn="ctr" defTabSz="1212878"/>
              <a:r>
                <a:rPr lang="fr-FR" sz="4399" b="1" dirty="0">
                  <a:solidFill>
                    <a:srgbClr val="FFFFFF"/>
                  </a:solidFill>
                  <a:latin typeface="BNPP Sans Condensed" panose="02000000000000000000" pitchFamily="2" charset="0"/>
                </a:rPr>
                <a:t>MAHALO</a:t>
              </a:r>
              <a:endParaRPr lang="pt-PT" sz="4399" b="1" dirty="0">
                <a:solidFill>
                  <a:srgbClr val="FFFFFF"/>
                </a:solidFill>
                <a:latin typeface="BNPP Sans Condensed" panose="02000000000000000000" pitchFamily="2" charset="0"/>
              </a:endParaRPr>
            </a:p>
          </p:txBody>
        </p:sp>
        <p:sp>
          <p:nvSpPr>
            <p:cNvPr id="25" name="Rectangle 24"/>
            <p:cNvSpPr/>
            <p:nvPr/>
          </p:nvSpPr>
          <p:spPr>
            <a:xfrm>
              <a:off x="6928006" y="2121081"/>
              <a:ext cx="933269" cy="646331"/>
            </a:xfrm>
            <a:prstGeom prst="rect">
              <a:avLst/>
            </a:prstGeom>
          </p:spPr>
          <p:txBody>
            <a:bodyPr wrap="none">
              <a:spAutoFit/>
            </a:bodyPr>
            <a:lstStyle/>
            <a:p>
              <a:pPr algn="ctr" defTabSz="1212878"/>
              <a:r>
                <a:rPr lang="ar-AE" sz="3599" dirty="0">
                  <a:solidFill>
                    <a:srgbClr val="FFFFFF"/>
                  </a:solidFill>
                  <a:latin typeface="BNPP Sans" panose="02000000000000000000" pitchFamily="2" charset="0"/>
                </a:rPr>
                <a:t>شكراً</a:t>
              </a:r>
              <a:endParaRPr lang="pt-PT" sz="3599" dirty="0">
                <a:solidFill>
                  <a:srgbClr val="FFFFFF"/>
                </a:solidFill>
                <a:latin typeface="BNPP Sans" panose="02000000000000000000" pitchFamily="2" charset="0"/>
              </a:endParaRPr>
            </a:p>
          </p:txBody>
        </p:sp>
      </p:grpSp>
    </p:spTree>
    <p:extLst>
      <p:ext uri="{BB962C8B-B14F-4D97-AF65-F5344CB8AC3E}">
        <p14:creationId xmlns:p14="http://schemas.microsoft.com/office/powerpoint/2010/main" val="271658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15734\Desktop\IMAGES\Travail\Christopher McMullen - BNP Pariba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3" y="-26584"/>
            <a:ext cx="12178082" cy="6884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952" y="240205"/>
            <a:ext cx="2223495" cy="466060"/>
          </a:xfrm>
          <a:prstGeom prst="rect">
            <a:avLst/>
          </a:prstGeom>
        </p:spPr>
      </p:pic>
      <p:sp>
        <p:nvSpPr>
          <p:cNvPr id="2" name="Rectangle 1"/>
          <p:cNvSpPr/>
          <p:nvPr/>
        </p:nvSpPr>
        <p:spPr>
          <a:xfrm>
            <a:off x="-4674" y="-26584"/>
            <a:ext cx="4228899" cy="6884584"/>
          </a:xfrm>
          <a:prstGeom prst="rect">
            <a:avLst/>
          </a:prstGeom>
          <a:solidFill>
            <a:srgbClr val="0096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defTabSz="1211221"/>
            <a:endParaRPr lang="fr-FR" sz="2400">
              <a:solidFill>
                <a:prstClr val="white"/>
              </a:solidFill>
              <a:latin typeface="Arial"/>
            </a:endParaRPr>
          </a:p>
        </p:txBody>
      </p:sp>
      <p:grpSp>
        <p:nvGrpSpPr>
          <p:cNvPr id="3" name="Group 2"/>
          <p:cNvGrpSpPr/>
          <p:nvPr/>
        </p:nvGrpSpPr>
        <p:grpSpPr>
          <a:xfrm>
            <a:off x="1488963" y="-893337"/>
            <a:ext cx="0" cy="0"/>
            <a:chOff x="1488963" y="-893337"/>
            <a:chExt cx="0" cy="0"/>
          </a:xfrm>
        </p:grpSpPr>
        <p:sp>
          <p:nvSpPr>
            <p:cNvPr id="14" name="Line 5"/>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sp>
          <p:nvSpPr>
            <p:cNvPr id="15" name="Line 6"/>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grpSp>
      <p:sp>
        <p:nvSpPr>
          <p:cNvPr id="13" name="TextBox 12"/>
          <p:cNvSpPr txBox="1"/>
          <p:nvPr/>
        </p:nvSpPr>
        <p:spPr>
          <a:xfrm>
            <a:off x="726250" y="1866699"/>
            <a:ext cx="3130996" cy="3392419"/>
          </a:xfrm>
          <a:prstGeom prst="rect">
            <a:avLst/>
          </a:prstGeom>
          <a:noFill/>
        </p:spPr>
        <p:txBody>
          <a:bodyPr wrap="square" lIns="91388" tIns="45693" rIns="91388" bIns="45693" rtlCol="0">
            <a:spAutoFit/>
          </a:bodyPr>
          <a:lstStyle/>
          <a:p>
            <a:pPr defTabSz="1823388">
              <a:lnSpc>
                <a:spcPct val="80000"/>
              </a:lnSpc>
            </a:pPr>
            <a:r>
              <a:rPr lang="fr-FR" sz="6599" b="1" dirty="0">
                <a:solidFill>
                  <a:srgbClr val="00685E"/>
                </a:solidFill>
                <a:latin typeface="BNPP Sans Condensed" pitchFamily="50" charset="0"/>
                <a:cs typeface="Roboto Regular" charset="0"/>
              </a:rPr>
              <a:t>01.</a:t>
            </a:r>
          </a:p>
          <a:p>
            <a:pPr defTabSz="1823388">
              <a:lnSpc>
                <a:spcPct val="80000"/>
              </a:lnSpc>
            </a:pPr>
            <a:r>
              <a:rPr lang="fr-FR" sz="6599" b="1" dirty="0">
                <a:solidFill>
                  <a:prstClr val="white"/>
                </a:solidFill>
                <a:latin typeface="BNPP Sans Condensed" pitchFamily="50" charset="0"/>
                <a:cs typeface="Roboto Regular" charset="0"/>
              </a:rPr>
              <a:t>Qui sommes nous ?</a:t>
            </a:r>
            <a:endParaRPr lang="en-US" sz="6599" b="1" dirty="0">
              <a:solidFill>
                <a:prstClr val="white"/>
              </a:solidFill>
              <a:latin typeface="BNPP Sans Condensed" pitchFamily="50" charset="0"/>
              <a:cs typeface="Roboto Regular" charset="0"/>
            </a:endParaRPr>
          </a:p>
        </p:txBody>
      </p:sp>
      <p:sp>
        <p:nvSpPr>
          <p:cNvPr id="16" name="Rectangle 15"/>
          <p:cNvSpPr/>
          <p:nvPr/>
        </p:nvSpPr>
        <p:spPr>
          <a:xfrm>
            <a:off x="477363" y="4076922"/>
            <a:ext cx="74651" cy="1636624"/>
          </a:xfrm>
          <a:prstGeom prst="rect">
            <a:avLst/>
          </a:prstGeom>
          <a:solidFill>
            <a:sysClr val="window" lastClr="FFFFFF"/>
          </a:solidFill>
          <a:ln w="6350" cap="flat" cmpd="sng" algn="ctr">
            <a:noFill/>
            <a:prstDash val="solid"/>
            <a:miter lim="800000"/>
          </a:ln>
          <a:effectLst/>
        </p:spPr>
        <p:txBody>
          <a:bodyPr lIns="91388" tIns="45693" rIns="91388" bIns="45693" rtlCol="0" anchor="ctr"/>
          <a:lstStyle/>
          <a:p>
            <a:pPr defTabSz="1823388"/>
            <a:endParaRPr lang="en-US" sz="900" kern="0">
              <a:solidFill>
                <a:prstClr val="white"/>
              </a:solidFill>
              <a:latin typeface="BNPP Sans Light" pitchFamily="50" charset="0"/>
            </a:endParaRPr>
          </a:p>
        </p:txBody>
      </p:sp>
    </p:spTree>
    <p:extLst>
      <p:ext uri="{BB962C8B-B14F-4D97-AF65-F5344CB8AC3E}">
        <p14:creationId xmlns:p14="http://schemas.microsoft.com/office/powerpoint/2010/main" val="19113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Un GROUPE AU RAYONNEMENT INTERNATIONAL</a:t>
            </a:r>
          </a:p>
        </p:txBody>
      </p:sp>
      <p:grpSp>
        <p:nvGrpSpPr>
          <p:cNvPr id="18" name="Groupe 17"/>
          <p:cNvGrpSpPr/>
          <p:nvPr/>
        </p:nvGrpSpPr>
        <p:grpSpPr>
          <a:xfrm>
            <a:off x="887944" y="1910724"/>
            <a:ext cx="2157991" cy="1207616"/>
            <a:chOff x="1096311" y="1552951"/>
            <a:chExt cx="2158491" cy="1207896"/>
          </a:xfrm>
        </p:grpSpPr>
        <p:sp>
          <p:nvSpPr>
            <p:cNvPr id="7" name="TextBox 140"/>
            <p:cNvSpPr txBox="1">
              <a:spLocks noChangeArrowheads="1"/>
            </p:cNvSpPr>
            <p:nvPr/>
          </p:nvSpPr>
          <p:spPr bwMode="auto">
            <a:xfrm>
              <a:off x="1096311" y="1552951"/>
              <a:ext cx="2012435" cy="6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999" b="1" dirty="0">
                  <a:solidFill>
                    <a:srgbClr val="00915A"/>
                  </a:solidFill>
                  <a:latin typeface="BNPP Sans" pitchFamily="50" charset="0"/>
                  <a:cs typeface="Open Sans" pitchFamily="34" charset="0"/>
                </a:rPr>
                <a:t>202 624</a:t>
              </a:r>
            </a:p>
          </p:txBody>
        </p:sp>
        <p:cxnSp>
          <p:nvCxnSpPr>
            <p:cNvPr id="8" name="Straight Connector 141"/>
            <p:cNvCxnSpPr>
              <a:cxnSpLocks noChangeShapeType="1"/>
            </p:cNvCxnSpPr>
            <p:nvPr/>
          </p:nvCxnSpPr>
          <p:spPr bwMode="auto">
            <a:xfrm>
              <a:off x="1147135" y="2284147"/>
              <a:ext cx="1757591"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9" name="TextBox 102"/>
            <p:cNvSpPr txBox="1">
              <a:spLocks noChangeArrowheads="1"/>
            </p:cNvSpPr>
            <p:nvPr/>
          </p:nvSpPr>
          <p:spPr bwMode="auto">
            <a:xfrm>
              <a:off x="1120130" y="2422293"/>
              <a:ext cx="2134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b="1" dirty="0">
                  <a:solidFill>
                    <a:srgbClr val="797979"/>
                  </a:solidFill>
                  <a:latin typeface="BNPP Sans Light" pitchFamily="50" charset="0"/>
                  <a:cs typeface="Open Sans Light" pitchFamily="34" charset="0"/>
                </a:rPr>
                <a:t>COLLABORATEURS</a:t>
              </a:r>
            </a:p>
          </p:txBody>
        </p:sp>
      </p:grpSp>
      <p:grpSp>
        <p:nvGrpSpPr>
          <p:cNvPr id="3" name="Groupe 2"/>
          <p:cNvGrpSpPr/>
          <p:nvPr/>
        </p:nvGrpSpPr>
        <p:grpSpPr>
          <a:xfrm>
            <a:off x="936438" y="3871697"/>
            <a:ext cx="2356004" cy="1395676"/>
            <a:chOff x="1308547" y="3774125"/>
            <a:chExt cx="2356549" cy="1395999"/>
          </a:xfrm>
        </p:grpSpPr>
        <p:cxnSp>
          <p:nvCxnSpPr>
            <p:cNvPr id="10" name="Straight Connector 142"/>
            <p:cNvCxnSpPr>
              <a:cxnSpLocks noChangeShapeType="1"/>
            </p:cNvCxnSpPr>
            <p:nvPr/>
          </p:nvCxnSpPr>
          <p:spPr bwMode="auto">
            <a:xfrm>
              <a:off x="1360840" y="4149874"/>
              <a:ext cx="2123287"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14" name="TextBox 121"/>
            <p:cNvSpPr txBox="1">
              <a:spLocks noChangeArrowheads="1"/>
            </p:cNvSpPr>
            <p:nvPr/>
          </p:nvSpPr>
          <p:spPr bwMode="auto">
            <a:xfrm>
              <a:off x="2168080" y="3774125"/>
              <a:ext cx="560912" cy="17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r" defTabSz="542557" fontAlgn="base">
                <a:lnSpc>
                  <a:spcPct val="120000"/>
                </a:lnSpc>
                <a:spcBef>
                  <a:spcPct val="0"/>
                </a:spcBef>
                <a:spcAft>
                  <a:spcPct val="0"/>
                </a:spcAft>
              </a:pPr>
              <a:r>
                <a:rPr lang="en-US" altLang="pt-PT" sz="1100" dirty="0">
                  <a:solidFill>
                    <a:srgbClr val="797979"/>
                  </a:solidFill>
                  <a:latin typeface="BNPP Sans Light" pitchFamily="50" charset="0"/>
                  <a:cs typeface="Open Sans Light" pitchFamily="34" charset="0"/>
                </a:rPr>
                <a:t>Dans</a:t>
              </a:r>
            </a:p>
          </p:txBody>
        </p:sp>
        <p:sp>
          <p:nvSpPr>
            <p:cNvPr id="15" name="TextBox 140"/>
            <p:cNvSpPr txBox="1">
              <a:spLocks noChangeArrowheads="1"/>
            </p:cNvSpPr>
            <p:nvPr/>
          </p:nvSpPr>
          <p:spPr bwMode="auto">
            <a:xfrm>
              <a:off x="1308547" y="4200717"/>
              <a:ext cx="910684" cy="9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sz="5999" b="1" dirty="0">
                  <a:solidFill>
                    <a:srgbClr val="A3C439"/>
                  </a:solidFill>
                  <a:latin typeface="BNPP Sans" pitchFamily="50" charset="0"/>
                  <a:cs typeface="Open Sans"/>
                </a:rPr>
                <a:t>72</a:t>
              </a:r>
              <a:endParaRPr lang="en-US" altLang="pt-PT" sz="5999" b="1" dirty="0">
                <a:solidFill>
                  <a:srgbClr val="00915A"/>
                </a:solidFill>
                <a:latin typeface="BNPP Sans" pitchFamily="50" charset="0"/>
                <a:cs typeface="Open Sans" pitchFamily="34" charset="0"/>
              </a:endParaRPr>
            </a:p>
          </p:txBody>
        </p:sp>
        <p:sp>
          <p:nvSpPr>
            <p:cNvPr id="17" name="TextBox 102"/>
            <p:cNvSpPr txBox="1">
              <a:spLocks noChangeArrowheads="1"/>
            </p:cNvSpPr>
            <p:nvPr/>
          </p:nvSpPr>
          <p:spPr bwMode="auto">
            <a:xfrm>
              <a:off x="2291239" y="4368969"/>
              <a:ext cx="1373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b="1" dirty="0">
                  <a:solidFill>
                    <a:srgbClr val="797979"/>
                  </a:solidFill>
                  <a:latin typeface="BNPP Sans Light" pitchFamily="50" charset="0"/>
                  <a:cs typeface="Open Sans Light" pitchFamily="34" charset="0"/>
                </a:rPr>
                <a:t>PAYS ET TERRITOIRES</a:t>
              </a:r>
            </a:p>
          </p:txBody>
        </p:sp>
      </p:grpSp>
      <p:sp>
        <p:nvSpPr>
          <p:cNvPr id="62" name="Rectangle 61"/>
          <p:cNvSpPr/>
          <p:nvPr/>
        </p:nvSpPr>
        <p:spPr>
          <a:xfrm>
            <a:off x="408684" y="5782428"/>
            <a:ext cx="11349690" cy="253857"/>
          </a:xfrm>
          <a:prstGeom prst="rect">
            <a:avLst/>
          </a:prstGeom>
        </p:spPr>
        <p:txBody>
          <a:bodyPr wrap="square">
            <a:spAutoFit/>
          </a:bodyPr>
          <a:lstStyle/>
          <a:p>
            <a:pPr defTabSz="1212878"/>
            <a:r>
              <a:rPr lang="fr-FR" sz="1050" dirty="0">
                <a:solidFill>
                  <a:srgbClr val="000000"/>
                </a:solidFill>
                <a:latin typeface="Arial"/>
              </a:rPr>
              <a:t>* France, Belgique, Italie et Luxembourg</a:t>
            </a:r>
          </a:p>
        </p:txBody>
      </p:sp>
      <p:grpSp>
        <p:nvGrpSpPr>
          <p:cNvPr id="19" name="Groupe 18"/>
          <p:cNvGrpSpPr/>
          <p:nvPr/>
        </p:nvGrpSpPr>
        <p:grpSpPr>
          <a:xfrm>
            <a:off x="3931470" y="1157794"/>
            <a:ext cx="7427650" cy="4216984"/>
            <a:chOff x="3896044" y="1158062"/>
            <a:chExt cx="7429369" cy="4217960"/>
          </a:xfrm>
        </p:grpSpPr>
        <p:grpSp>
          <p:nvGrpSpPr>
            <p:cNvPr id="60" name="Groupe 59"/>
            <p:cNvGrpSpPr/>
            <p:nvPr/>
          </p:nvGrpSpPr>
          <p:grpSpPr>
            <a:xfrm>
              <a:off x="3896044" y="1158062"/>
              <a:ext cx="7429369" cy="4217960"/>
              <a:chOff x="3928169" y="1155694"/>
              <a:chExt cx="7429369" cy="4217960"/>
            </a:xfrm>
          </p:grpSpPr>
          <p:sp>
            <p:nvSpPr>
              <p:cNvPr id="24" name="object 46"/>
              <p:cNvSpPr/>
              <p:nvPr/>
            </p:nvSpPr>
            <p:spPr>
              <a:xfrm>
                <a:off x="3928169" y="1597996"/>
                <a:ext cx="7317482" cy="37756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2878"/>
                <a:endParaRPr sz="2400">
                  <a:solidFill>
                    <a:srgbClr val="000000"/>
                  </a:solidFill>
                  <a:latin typeface="Arial"/>
                </a:endParaRPr>
              </a:p>
            </p:txBody>
          </p:sp>
          <p:grpSp>
            <p:nvGrpSpPr>
              <p:cNvPr id="55" name="Groupe 54"/>
              <p:cNvGrpSpPr/>
              <p:nvPr/>
            </p:nvGrpSpPr>
            <p:grpSpPr>
              <a:xfrm>
                <a:off x="8509347" y="1155694"/>
                <a:ext cx="1175594" cy="545908"/>
                <a:chOff x="8557888" y="1109165"/>
                <a:chExt cx="1175594" cy="545908"/>
              </a:xfrm>
            </p:grpSpPr>
            <p:sp>
              <p:nvSpPr>
                <p:cNvPr id="41" name="object 48"/>
                <p:cNvSpPr txBox="1"/>
                <p:nvPr/>
              </p:nvSpPr>
              <p:spPr>
                <a:xfrm>
                  <a:off x="8618090" y="1398593"/>
                  <a:ext cx="1115392" cy="256480"/>
                </a:xfrm>
                <a:prstGeom prst="rect">
                  <a:avLst/>
                </a:prstGeom>
              </p:spPr>
              <p:txBody>
                <a:bodyPr vert="horz" wrap="square" lIns="0" tIns="12697" rIns="0" bIns="0" rtlCol="0">
                  <a:spAutoFit/>
                </a:bodyPr>
                <a:lstStyle/>
                <a:p>
                  <a:pPr marL="12697" defTabSz="1212878">
                    <a:lnSpc>
                      <a:spcPts val="1040"/>
                    </a:lnSpc>
                    <a:spcBef>
                      <a:spcPts val="100"/>
                    </a:spcBef>
                  </a:pPr>
                  <a:r>
                    <a:rPr sz="700" dirty="0">
                      <a:solidFill>
                        <a:srgbClr val="00915A"/>
                      </a:solidFill>
                      <a:latin typeface="BNPP Sans Light" pitchFamily="50" charset="0"/>
                      <a:ea typeface="MS PGothic" pitchFamily="34" charset="-128"/>
                      <a:cs typeface="Open Sans Light" pitchFamily="34" charset="0"/>
                    </a:rPr>
                    <a:t>collaborateurs en Europe</a:t>
                  </a:r>
                </a:p>
                <a:p>
                  <a:pPr marL="12697" defTabSz="1212878">
                    <a:lnSpc>
                      <a:spcPts val="919"/>
                    </a:lnSpc>
                  </a:pPr>
                  <a:r>
                    <a:rPr sz="800" dirty="0">
                      <a:solidFill>
                        <a:srgbClr val="1D1D1B"/>
                      </a:solidFill>
                      <a:latin typeface="BNPP Sans Condensed"/>
                      <a:cs typeface="BNPP Sans Condensed"/>
                    </a:rPr>
                    <a:t>(hors</a:t>
                  </a:r>
                  <a:r>
                    <a:rPr sz="800" spc="-50" dirty="0">
                      <a:solidFill>
                        <a:srgbClr val="1D1D1B"/>
                      </a:solidFill>
                      <a:latin typeface="BNPP Sans Condensed"/>
                      <a:cs typeface="BNPP Sans Condensed"/>
                    </a:rPr>
                    <a:t> </a:t>
                  </a:r>
                  <a:r>
                    <a:rPr lang="fr-FR" sz="800" dirty="0">
                      <a:solidFill>
                        <a:srgbClr val="1D1D1B"/>
                      </a:solidFill>
                      <a:latin typeface="BNPP Sans Condensed"/>
                      <a:cs typeface="BNPP Sans Condensed"/>
                    </a:rPr>
                    <a:t>marchés</a:t>
                  </a:r>
                  <a:r>
                    <a:rPr lang="fr-FR" sz="800" spc="-50" dirty="0">
                      <a:solidFill>
                        <a:srgbClr val="1D1D1B"/>
                      </a:solidFill>
                      <a:latin typeface="BNPP Sans Condensed"/>
                      <a:cs typeface="BNPP Sans Condensed"/>
                    </a:rPr>
                    <a:t> </a:t>
                  </a:r>
                  <a:r>
                    <a:rPr lang="fr-FR" sz="800" dirty="0">
                      <a:solidFill>
                        <a:srgbClr val="1D1D1B"/>
                      </a:solidFill>
                      <a:latin typeface="BNPP Sans Condensed"/>
                      <a:cs typeface="BNPP Sans Condensed"/>
                    </a:rPr>
                    <a:t>domestiques*</a:t>
                  </a:r>
                  <a:r>
                    <a:rPr sz="800" dirty="0">
                      <a:solidFill>
                        <a:srgbClr val="1D1D1B"/>
                      </a:solidFill>
                      <a:latin typeface="BNPP Sans Condensed"/>
                      <a:cs typeface="BNPP Sans Condensed"/>
                    </a:rPr>
                    <a:t>)</a:t>
                  </a:r>
                  <a:endParaRPr sz="800" dirty="0">
                    <a:solidFill>
                      <a:srgbClr val="000000"/>
                    </a:solidFill>
                    <a:latin typeface="BNPP Sans Condensed"/>
                    <a:cs typeface="BNPP Sans Condensed"/>
                  </a:endParaRPr>
                </a:p>
              </p:txBody>
            </p:sp>
            <p:sp>
              <p:nvSpPr>
                <p:cNvPr id="5" name="Rectangle 4"/>
                <p:cNvSpPr/>
                <p:nvPr/>
              </p:nvSpPr>
              <p:spPr>
                <a:xfrm>
                  <a:off x="8557888" y="1109165"/>
                  <a:ext cx="793647" cy="369332"/>
                </a:xfrm>
                <a:prstGeom prst="rect">
                  <a:avLst/>
                </a:prstGeom>
              </p:spPr>
              <p:txBody>
                <a:bodyPr wrap="square">
                  <a:spAutoFit/>
                </a:bodyPr>
                <a:lstStyle/>
                <a:p>
                  <a:pPr defTabSz="1085198"/>
                  <a:r>
                    <a:rPr lang="fr-FR" spc="25" dirty="0">
                      <a:solidFill>
                        <a:srgbClr val="1D1D1B"/>
                      </a:solidFill>
                      <a:latin typeface="BNPP Sans Condensed"/>
                      <a:cs typeface="BNPP Sans Condensed"/>
                    </a:rPr>
                    <a:t>59 364</a:t>
                  </a:r>
                </a:p>
              </p:txBody>
            </p:sp>
          </p:grpSp>
          <p:grpSp>
            <p:nvGrpSpPr>
              <p:cNvPr id="6" name="Groupe 5"/>
              <p:cNvGrpSpPr/>
              <p:nvPr/>
            </p:nvGrpSpPr>
            <p:grpSpPr>
              <a:xfrm>
                <a:off x="3972843" y="3235187"/>
                <a:ext cx="885575" cy="472187"/>
                <a:chOff x="3556989" y="3235187"/>
                <a:chExt cx="703886" cy="472187"/>
              </a:xfrm>
            </p:grpSpPr>
            <p:sp>
              <p:nvSpPr>
                <p:cNvPr id="33" name="object 15"/>
                <p:cNvSpPr txBox="1"/>
                <p:nvPr/>
              </p:nvSpPr>
              <p:spPr>
                <a:xfrm>
                  <a:off x="3557278" y="3235187"/>
                  <a:ext cx="512445" cy="293029"/>
                </a:xfrm>
                <a:prstGeom prst="rect">
                  <a:avLst/>
                </a:prstGeom>
              </p:spPr>
              <p:txBody>
                <a:bodyPr vert="horz" wrap="square" lIns="0" tIns="15871" rIns="0" bIns="0" rtlCol="0">
                  <a:spAutoFit/>
                </a:bodyPr>
                <a:lstStyle/>
                <a:p>
                  <a:pPr marL="12697" defTabSz="1212878">
                    <a:spcBef>
                      <a:spcPts val="125"/>
                    </a:spcBef>
                  </a:pPr>
                  <a:r>
                    <a:rPr lang="fr-FR" spc="35" dirty="0">
                      <a:solidFill>
                        <a:srgbClr val="1D1D1B"/>
                      </a:solidFill>
                      <a:latin typeface="BNPP Sans Condensed"/>
                      <a:cs typeface="BNPP Sans Condensed"/>
                    </a:rPr>
                    <a:t>14 456</a:t>
                  </a:r>
                  <a:endParaRPr spc="35" dirty="0">
                    <a:solidFill>
                      <a:srgbClr val="1D1D1B"/>
                    </a:solidFill>
                    <a:latin typeface="BNPP Sans Condensed"/>
                    <a:cs typeface="BNPP Sans Condensed"/>
                  </a:endParaRPr>
                </a:p>
              </p:txBody>
            </p:sp>
            <p:sp>
              <p:nvSpPr>
                <p:cNvPr id="46" name="object 14"/>
                <p:cNvSpPr txBox="1"/>
                <p:nvPr/>
              </p:nvSpPr>
              <p:spPr>
                <a:xfrm>
                  <a:off x="3556989" y="3479106"/>
                  <a:ext cx="703886" cy="228268"/>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en</a:t>
                  </a:r>
                  <a:r>
                    <a:rPr sz="700" dirty="0">
                      <a:solidFill>
                        <a:srgbClr val="00915A"/>
                      </a:solidFill>
                      <a:latin typeface="BNPP Sans Light" pitchFamily="50" charset="0"/>
                      <a:ea typeface="MS PGothic" pitchFamily="34" charset="-128"/>
                      <a:cs typeface="Open Sans Light" pitchFamily="34" charset="0"/>
                    </a:rPr>
                    <a:t> </a:t>
                  </a:r>
                  <a:r>
                    <a:rPr lang="fr-FR" sz="700" dirty="0">
                      <a:solidFill>
                        <a:srgbClr val="00915A"/>
                      </a:solidFill>
                      <a:latin typeface="BNPP Sans Light" pitchFamily="50" charset="0"/>
                      <a:ea typeface="MS PGothic" pitchFamily="34" charset="-128"/>
                      <a:cs typeface="Open Sans Light" pitchFamily="34" charset="0"/>
                    </a:rPr>
                    <a:t>Amérique du Nord</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59" name="Groupe 58"/>
              <p:cNvGrpSpPr/>
              <p:nvPr/>
            </p:nvGrpSpPr>
            <p:grpSpPr>
              <a:xfrm>
                <a:off x="4658587" y="4278468"/>
                <a:ext cx="898432" cy="519478"/>
                <a:chOff x="4658587" y="4278468"/>
                <a:chExt cx="898432" cy="519478"/>
              </a:xfrm>
            </p:grpSpPr>
            <p:sp>
              <p:nvSpPr>
                <p:cNvPr id="42" name="object 15"/>
                <p:cNvSpPr txBox="1"/>
                <p:nvPr/>
              </p:nvSpPr>
              <p:spPr>
                <a:xfrm>
                  <a:off x="4658588" y="4278468"/>
                  <a:ext cx="512445" cy="293029"/>
                </a:xfrm>
                <a:prstGeom prst="rect">
                  <a:avLst/>
                </a:prstGeom>
              </p:spPr>
              <p:txBody>
                <a:bodyPr vert="horz" wrap="square" lIns="0" tIns="15871" rIns="0" bIns="0" rtlCol="0">
                  <a:spAutoFit/>
                </a:bodyPr>
                <a:lstStyle/>
                <a:p>
                  <a:pPr marL="12697" defTabSz="1212878">
                    <a:spcBef>
                      <a:spcPts val="125"/>
                    </a:spcBef>
                  </a:pPr>
                  <a:r>
                    <a:rPr lang="fr-FR" spc="35" dirty="0">
                      <a:solidFill>
                        <a:srgbClr val="1D1D1B"/>
                      </a:solidFill>
                      <a:latin typeface="BNPP Sans Condensed"/>
                      <a:cs typeface="BNPP Sans Condensed"/>
                    </a:rPr>
                    <a:t>3 914</a:t>
                  </a:r>
                  <a:endParaRPr spc="35" dirty="0">
                    <a:solidFill>
                      <a:srgbClr val="1D1D1B"/>
                    </a:solidFill>
                    <a:latin typeface="BNPP Sans Condensed"/>
                    <a:cs typeface="BNPP Sans Condensed"/>
                  </a:endParaRPr>
                </a:p>
              </p:txBody>
            </p:sp>
            <p:sp>
              <p:nvSpPr>
                <p:cNvPr id="47" name="object 14"/>
                <p:cNvSpPr txBox="1"/>
                <p:nvPr/>
              </p:nvSpPr>
              <p:spPr>
                <a:xfrm>
                  <a:off x="4658587" y="4556854"/>
                  <a:ext cx="898432"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en</a:t>
                  </a:r>
                  <a:r>
                    <a:rPr sz="700" dirty="0">
                      <a:solidFill>
                        <a:srgbClr val="00915A"/>
                      </a:solidFill>
                      <a:latin typeface="BNPP Sans Light" pitchFamily="50" charset="0"/>
                      <a:ea typeface="MS PGothic" pitchFamily="34" charset="-128"/>
                      <a:cs typeface="Open Sans Light" pitchFamily="34" charset="0"/>
                    </a:rPr>
                    <a:t> </a:t>
                  </a:r>
                  <a:r>
                    <a:rPr lang="fr-FR" sz="700" dirty="0">
                      <a:solidFill>
                        <a:srgbClr val="00915A"/>
                      </a:solidFill>
                      <a:latin typeface="BNPP Sans Light" pitchFamily="50" charset="0"/>
                      <a:ea typeface="MS PGothic" pitchFamily="34" charset="-128"/>
                      <a:cs typeface="Open Sans Light" pitchFamily="34" charset="0"/>
                    </a:rPr>
                    <a:t>Amérique du Sud</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12" name="Groupe 11"/>
              <p:cNvGrpSpPr/>
              <p:nvPr/>
            </p:nvGrpSpPr>
            <p:grpSpPr>
              <a:xfrm>
                <a:off x="6325746" y="2859458"/>
                <a:ext cx="631878" cy="498328"/>
                <a:chOff x="6325746" y="2787450"/>
                <a:chExt cx="631878" cy="498328"/>
              </a:xfrm>
            </p:grpSpPr>
            <p:sp>
              <p:nvSpPr>
                <p:cNvPr id="26" name="object 4"/>
                <p:cNvSpPr txBox="1"/>
                <p:nvPr/>
              </p:nvSpPr>
              <p:spPr>
                <a:xfrm>
                  <a:off x="6325746" y="2787450"/>
                  <a:ext cx="469900" cy="304165"/>
                </a:xfrm>
                <a:prstGeom prst="rect">
                  <a:avLst/>
                </a:prstGeom>
              </p:spPr>
              <p:txBody>
                <a:bodyPr vert="horz" wrap="square" lIns="0" tIns="15871" rIns="0" bIns="0" rtlCol="0">
                  <a:spAutoFit/>
                </a:bodyPr>
                <a:lstStyle/>
                <a:p>
                  <a:pPr marL="12697" defTabSz="1212878">
                    <a:spcBef>
                      <a:spcPts val="125"/>
                    </a:spcBef>
                  </a:pPr>
                  <a:r>
                    <a:rPr spc="15" dirty="0">
                      <a:solidFill>
                        <a:srgbClr val="1D1D1B"/>
                      </a:solidFill>
                      <a:latin typeface="BNPP Sans Condensed"/>
                      <a:cs typeface="BNPP Sans Condensed"/>
                    </a:rPr>
                    <a:t>58 </a:t>
                  </a:r>
                  <a:r>
                    <a:rPr spc="30" dirty="0">
                      <a:solidFill>
                        <a:srgbClr val="1D1D1B"/>
                      </a:solidFill>
                      <a:latin typeface="BNPP Sans Condensed"/>
                      <a:cs typeface="BNPP Sans Condensed"/>
                    </a:rPr>
                    <a:t>372</a:t>
                  </a:r>
                  <a:endParaRPr dirty="0">
                    <a:solidFill>
                      <a:srgbClr val="000000"/>
                    </a:solidFill>
                    <a:latin typeface="BNPP Sans Condensed"/>
                    <a:cs typeface="BNPP Sans Condensed"/>
                  </a:endParaRPr>
                </a:p>
              </p:txBody>
            </p:sp>
            <p:sp>
              <p:nvSpPr>
                <p:cNvPr id="48" name="object 14"/>
                <p:cNvSpPr txBox="1"/>
                <p:nvPr/>
              </p:nvSpPr>
              <p:spPr>
                <a:xfrm>
                  <a:off x="6325746" y="3044686"/>
                  <a:ext cx="631878" cy="241092"/>
                </a:xfrm>
                <a:prstGeom prst="rect">
                  <a:avLst/>
                </a:prstGeom>
              </p:spPr>
              <p:txBody>
                <a:bodyPr vert="horz" wrap="square" lIns="0" tIns="12697" rIns="0" bIns="0" rtlCol="0">
                  <a:spAutoFit/>
                </a:bodyPr>
                <a:lstStyle>
                  <a:defPPr>
                    <a:defRPr lang="fr-FR"/>
                  </a:defPPr>
                  <a:lvl1pPr marL="12700">
                    <a:lnSpc>
                      <a:spcPct val="100000"/>
                    </a:lnSpc>
                    <a:spcBef>
                      <a:spcPts val="100"/>
                    </a:spcBef>
                    <a:defRPr sz="700">
                      <a:solidFill>
                        <a:schemeClr val="tx2"/>
                      </a:solidFill>
                      <a:latin typeface="BNPP Sans Light" pitchFamily="50" charset="0"/>
                      <a:ea typeface="MS PGothic" pitchFamily="34" charset="-128"/>
                      <a:cs typeface="Open Sans Light" pitchFamily="34" charset="0"/>
                    </a:defRPr>
                  </a:lvl1pPr>
                </a:lstStyle>
                <a:p>
                  <a:pPr marL="12697" defTabSz="1212878"/>
                  <a:r>
                    <a:rPr lang="fr-FR" dirty="0">
                      <a:solidFill>
                        <a:srgbClr val="00915A"/>
                      </a:solidFill>
                    </a:rPr>
                    <a:t>collaborateurs </a:t>
                  </a:r>
                </a:p>
                <a:p>
                  <a:pPr marL="12697" defTabSz="1212878"/>
                  <a:r>
                    <a:rPr lang="fr-FR" dirty="0">
                      <a:solidFill>
                        <a:srgbClr val="00915A"/>
                      </a:solidFill>
                    </a:rPr>
                    <a:t>en</a:t>
                  </a:r>
                  <a:r>
                    <a:rPr dirty="0">
                      <a:solidFill>
                        <a:srgbClr val="00915A"/>
                      </a:solidFill>
                    </a:rPr>
                    <a:t> </a:t>
                  </a:r>
                  <a:r>
                    <a:rPr lang="fr-FR" dirty="0">
                      <a:solidFill>
                        <a:srgbClr val="00915A"/>
                      </a:solidFill>
                    </a:rPr>
                    <a:t>France</a:t>
                  </a:r>
                  <a:endParaRPr dirty="0">
                    <a:solidFill>
                      <a:srgbClr val="00915A"/>
                    </a:solidFill>
                  </a:endParaRPr>
                </a:p>
              </p:txBody>
            </p:sp>
          </p:grpSp>
          <p:grpSp>
            <p:nvGrpSpPr>
              <p:cNvPr id="11" name="Groupe 10"/>
              <p:cNvGrpSpPr/>
              <p:nvPr/>
            </p:nvGrpSpPr>
            <p:grpSpPr>
              <a:xfrm>
                <a:off x="6342256" y="3499190"/>
                <a:ext cx="631878" cy="506668"/>
                <a:chOff x="6342256" y="3333742"/>
                <a:chExt cx="631878" cy="506668"/>
              </a:xfrm>
            </p:grpSpPr>
            <p:sp>
              <p:nvSpPr>
                <p:cNvPr id="31" name="object 12"/>
                <p:cNvSpPr txBox="1"/>
                <p:nvPr/>
              </p:nvSpPr>
              <p:spPr>
                <a:xfrm>
                  <a:off x="6342256" y="3333742"/>
                  <a:ext cx="453390" cy="304165"/>
                </a:xfrm>
                <a:prstGeom prst="rect">
                  <a:avLst/>
                </a:prstGeom>
              </p:spPr>
              <p:txBody>
                <a:bodyPr vert="horz" wrap="square" lIns="0" tIns="15871" rIns="0" bIns="0" rtlCol="0">
                  <a:spAutoFit/>
                </a:bodyPr>
                <a:lstStyle/>
                <a:p>
                  <a:pPr marL="12697" defTabSz="1212878">
                    <a:spcBef>
                      <a:spcPts val="125"/>
                    </a:spcBef>
                  </a:pPr>
                  <a:r>
                    <a:rPr spc="5" dirty="0">
                      <a:solidFill>
                        <a:srgbClr val="1D1D1B"/>
                      </a:solidFill>
                      <a:latin typeface="BNPP Sans Condensed"/>
                      <a:cs typeface="BNPP Sans Condensed"/>
                    </a:rPr>
                    <a:t>19</a:t>
                  </a:r>
                  <a:r>
                    <a:rPr spc="10" dirty="0">
                      <a:solidFill>
                        <a:srgbClr val="1D1D1B"/>
                      </a:solidFill>
                      <a:latin typeface="BNPP Sans Condensed"/>
                      <a:cs typeface="BNPP Sans Condensed"/>
                    </a:rPr>
                    <a:t> </a:t>
                  </a:r>
                  <a:r>
                    <a:rPr spc="35" dirty="0">
                      <a:solidFill>
                        <a:srgbClr val="1D1D1B"/>
                      </a:solidFill>
                      <a:latin typeface="BNPP Sans Condensed"/>
                      <a:cs typeface="BNPP Sans Condensed"/>
                    </a:rPr>
                    <a:t>040</a:t>
                  </a:r>
                  <a:endParaRPr dirty="0">
                    <a:solidFill>
                      <a:srgbClr val="000000"/>
                    </a:solidFill>
                    <a:latin typeface="BNPP Sans Condensed"/>
                    <a:cs typeface="BNPP Sans Condensed"/>
                  </a:endParaRPr>
                </a:p>
              </p:txBody>
            </p:sp>
            <p:sp>
              <p:nvSpPr>
                <p:cNvPr id="49" name="object 14"/>
                <p:cNvSpPr txBox="1"/>
                <p:nvPr/>
              </p:nvSpPr>
              <p:spPr>
                <a:xfrm>
                  <a:off x="6342256" y="3599318"/>
                  <a:ext cx="631878"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en</a:t>
                  </a:r>
                  <a:r>
                    <a:rPr sz="700" dirty="0">
                      <a:solidFill>
                        <a:srgbClr val="00915A"/>
                      </a:solidFill>
                      <a:latin typeface="BNPP Sans Light" pitchFamily="50" charset="0"/>
                      <a:ea typeface="MS PGothic" pitchFamily="34" charset="-128"/>
                      <a:cs typeface="Open Sans Light" pitchFamily="34" charset="0"/>
                    </a:rPr>
                    <a:t> </a:t>
                  </a:r>
                  <a:r>
                    <a:rPr lang="fr-FR" sz="700" dirty="0">
                      <a:solidFill>
                        <a:srgbClr val="00915A"/>
                      </a:solidFill>
                      <a:latin typeface="BNPP Sans Light" pitchFamily="50" charset="0"/>
                      <a:ea typeface="MS PGothic" pitchFamily="34" charset="-128"/>
                      <a:cs typeface="Open Sans Light" pitchFamily="34" charset="0"/>
                    </a:rPr>
                    <a:t>Italie</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58" name="Groupe 57"/>
              <p:cNvGrpSpPr/>
              <p:nvPr/>
            </p:nvGrpSpPr>
            <p:grpSpPr>
              <a:xfrm>
                <a:off x="7285211" y="4229337"/>
                <a:ext cx="631878" cy="496601"/>
                <a:chOff x="7313306" y="4224507"/>
                <a:chExt cx="631878" cy="496601"/>
              </a:xfrm>
            </p:grpSpPr>
            <p:sp>
              <p:nvSpPr>
                <p:cNvPr id="45" name="object 15"/>
                <p:cNvSpPr txBox="1"/>
                <p:nvPr/>
              </p:nvSpPr>
              <p:spPr>
                <a:xfrm>
                  <a:off x="7313306" y="4224507"/>
                  <a:ext cx="512445" cy="293029"/>
                </a:xfrm>
                <a:prstGeom prst="rect">
                  <a:avLst/>
                </a:prstGeom>
              </p:spPr>
              <p:txBody>
                <a:bodyPr vert="horz" wrap="square" lIns="0" tIns="15871" rIns="0" bIns="0" rtlCol="0">
                  <a:spAutoFit/>
                </a:bodyPr>
                <a:lstStyle/>
                <a:p>
                  <a:pPr marL="12697" defTabSz="1212878">
                    <a:spcBef>
                      <a:spcPts val="125"/>
                    </a:spcBef>
                  </a:pPr>
                  <a:r>
                    <a:rPr lang="fr-FR" spc="35" dirty="0">
                      <a:solidFill>
                        <a:srgbClr val="1D1D1B"/>
                      </a:solidFill>
                      <a:latin typeface="BNPP Sans Condensed"/>
                      <a:cs typeface="BNPP Sans Condensed"/>
                    </a:rPr>
                    <a:t>10 027</a:t>
                  </a:r>
                  <a:endParaRPr spc="35" dirty="0">
                    <a:solidFill>
                      <a:srgbClr val="1D1D1B"/>
                    </a:solidFill>
                    <a:latin typeface="BNPP Sans Condensed"/>
                    <a:cs typeface="BNPP Sans Condensed"/>
                  </a:endParaRPr>
                </a:p>
              </p:txBody>
            </p:sp>
            <p:sp>
              <p:nvSpPr>
                <p:cNvPr id="50" name="object 14"/>
                <p:cNvSpPr txBox="1"/>
                <p:nvPr/>
              </p:nvSpPr>
              <p:spPr>
                <a:xfrm>
                  <a:off x="7313306" y="4480016"/>
                  <a:ext cx="631878"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a:t>
                  </a:r>
                  <a:r>
                    <a:rPr lang="fr-FR" sz="500" b="1" spc="-35" dirty="0">
                      <a:solidFill>
                        <a:srgbClr val="00975F"/>
                      </a:solidFill>
                      <a:latin typeface="BNPP Expanded Sans" pitchFamily="50" charset="0"/>
                      <a:cs typeface="BNPP Sans Condensed"/>
                    </a:rPr>
                    <a:t>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en</a:t>
                  </a:r>
                  <a:r>
                    <a:rPr sz="700" dirty="0">
                      <a:solidFill>
                        <a:srgbClr val="00915A"/>
                      </a:solidFill>
                      <a:latin typeface="BNPP Sans Light" pitchFamily="50" charset="0"/>
                      <a:ea typeface="MS PGothic" pitchFamily="34" charset="-128"/>
                      <a:cs typeface="Open Sans Light" pitchFamily="34" charset="0"/>
                    </a:rPr>
                    <a:t> </a:t>
                  </a:r>
                  <a:r>
                    <a:rPr lang="fr-FR" sz="700" dirty="0">
                      <a:solidFill>
                        <a:srgbClr val="00915A"/>
                      </a:solidFill>
                      <a:latin typeface="BNPP Sans Light" pitchFamily="50" charset="0"/>
                      <a:ea typeface="MS PGothic" pitchFamily="34" charset="-128"/>
                      <a:cs typeface="Open Sans Light" pitchFamily="34" charset="0"/>
                    </a:rPr>
                    <a:t>Afrique</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57" name="Groupe 56"/>
              <p:cNvGrpSpPr/>
              <p:nvPr/>
            </p:nvGrpSpPr>
            <p:grpSpPr>
              <a:xfrm>
                <a:off x="8869387" y="3933850"/>
                <a:ext cx="872485" cy="514345"/>
                <a:chOff x="8860997" y="4077866"/>
                <a:chExt cx="872485" cy="514345"/>
              </a:xfrm>
            </p:grpSpPr>
            <p:sp>
              <p:nvSpPr>
                <p:cNvPr id="44" name="object 15"/>
                <p:cNvSpPr txBox="1"/>
                <p:nvPr/>
              </p:nvSpPr>
              <p:spPr>
                <a:xfrm>
                  <a:off x="8860998" y="4077866"/>
                  <a:ext cx="512445" cy="293029"/>
                </a:xfrm>
                <a:prstGeom prst="rect">
                  <a:avLst/>
                </a:prstGeom>
              </p:spPr>
              <p:txBody>
                <a:bodyPr vert="horz" wrap="square" lIns="0" tIns="15871" rIns="0" bIns="0" rtlCol="0">
                  <a:spAutoFit/>
                </a:bodyPr>
                <a:lstStyle/>
                <a:p>
                  <a:pPr marL="12697" defTabSz="1212878">
                    <a:spcBef>
                      <a:spcPts val="125"/>
                    </a:spcBef>
                  </a:pPr>
                  <a:r>
                    <a:rPr lang="fr-FR" spc="35" dirty="0">
                      <a:solidFill>
                        <a:srgbClr val="1D1D1B"/>
                      </a:solidFill>
                      <a:latin typeface="BNPP Sans Condensed"/>
                      <a:cs typeface="BNPP Sans Condensed"/>
                    </a:rPr>
                    <a:t>516</a:t>
                  </a:r>
                  <a:endParaRPr spc="35" dirty="0">
                    <a:solidFill>
                      <a:srgbClr val="1D1D1B"/>
                    </a:solidFill>
                    <a:latin typeface="BNPP Sans Condensed"/>
                    <a:cs typeface="BNPP Sans Condensed"/>
                  </a:endParaRPr>
                </a:p>
              </p:txBody>
            </p:sp>
            <p:sp>
              <p:nvSpPr>
                <p:cNvPr id="51" name="object 14"/>
                <p:cNvSpPr txBox="1"/>
                <p:nvPr/>
              </p:nvSpPr>
              <p:spPr>
                <a:xfrm>
                  <a:off x="8860997" y="4351119"/>
                  <a:ext cx="872485"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au Moyen-Orient</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56" name="Groupe 55"/>
              <p:cNvGrpSpPr/>
              <p:nvPr/>
            </p:nvGrpSpPr>
            <p:grpSpPr>
              <a:xfrm>
                <a:off x="10453563" y="3429794"/>
                <a:ext cx="903975" cy="526142"/>
                <a:chOff x="10476692" y="3485825"/>
                <a:chExt cx="903975" cy="526142"/>
              </a:xfrm>
            </p:grpSpPr>
            <p:sp>
              <p:nvSpPr>
                <p:cNvPr id="43" name="object 15"/>
                <p:cNvSpPr txBox="1"/>
                <p:nvPr/>
              </p:nvSpPr>
              <p:spPr>
                <a:xfrm>
                  <a:off x="10476693" y="3485825"/>
                  <a:ext cx="512445" cy="293029"/>
                </a:xfrm>
                <a:prstGeom prst="rect">
                  <a:avLst/>
                </a:prstGeom>
              </p:spPr>
              <p:txBody>
                <a:bodyPr vert="horz" wrap="square" lIns="0" tIns="15871" rIns="0" bIns="0" rtlCol="0">
                  <a:spAutoFit/>
                </a:bodyPr>
                <a:lstStyle/>
                <a:p>
                  <a:pPr marL="12697" defTabSz="1212878">
                    <a:spcBef>
                      <a:spcPts val="125"/>
                    </a:spcBef>
                  </a:pPr>
                  <a:r>
                    <a:rPr lang="fr-FR" spc="35" dirty="0">
                      <a:solidFill>
                        <a:srgbClr val="1D1D1B"/>
                      </a:solidFill>
                      <a:latin typeface="BNPP Sans Condensed"/>
                      <a:cs typeface="BNPP Sans Condensed"/>
                    </a:rPr>
                    <a:t>18 737</a:t>
                  </a:r>
                  <a:endParaRPr spc="35" dirty="0">
                    <a:solidFill>
                      <a:srgbClr val="1D1D1B"/>
                    </a:solidFill>
                    <a:latin typeface="BNPP Sans Condensed"/>
                    <a:cs typeface="BNPP Sans Condensed"/>
                  </a:endParaRPr>
                </a:p>
              </p:txBody>
            </p:sp>
            <p:sp>
              <p:nvSpPr>
                <p:cNvPr id="52" name="object 14"/>
                <p:cNvSpPr txBox="1"/>
                <p:nvPr/>
              </p:nvSpPr>
              <p:spPr>
                <a:xfrm>
                  <a:off x="10476692" y="3770875"/>
                  <a:ext cx="903975"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en Asie-Pacifique</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13" name="Groupe 12"/>
              <p:cNvGrpSpPr/>
              <p:nvPr/>
            </p:nvGrpSpPr>
            <p:grpSpPr>
              <a:xfrm>
                <a:off x="7717259" y="1197546"/>
                <a:ext cx="720080" cy="532688"/>
                <a:chOff x="7717259" y="1249573"/>
                <a:chExt cx="720080" cy="532688"/>
              </a:xfrm>
            </p:grpSpPr>
            <p:sp>
              <p:nvSpPr>
                <p:cNvPr id="4" name="ZoneTexte 3"/>
                <p:cNvSpPr txBox="1"/>
                <p:nvPr/>
              </p:nvSpPr>
              <p:spPr>
                <a:xfrm>
                  <a:off x="7717259" y="1249573"/>
                  <a:ext cx="720080" cy="392679"/>
                </a:xfrm>
                <a:prstGeom prst="rect">
                  <a:avLst/>
                </a:prstGeom>
                <a:noFill/>
              </p:spPr>
              <p:txBody>
                <a:bodyPr wrap="square" rtlCol="0">
                  <a:normAutofit/>
                </a:bodyPr>
                <a:lstStyle/>
                <a:p>
                  <a:pPr defTabSz="1085198"/>
                  <a:r>
                    <a:rPr lang="fr-FR" spc="25" dirty="0">
                      <a:solidFill>
                        <a:srgbClr val="1D1D1B"/>
                      </a:solidFill>
                      <a:latin typeface="BNPP Sans Condensed"/>
                      <a:cs typeface="BNPP Sans Condensed"/>
                    </a:rPr>
                    <a:t>3 685</a:t>
                  </a:r>
                </a:p>
              </p:txBody>
            </p:sp>
            <p:sp>
              <p:nvSpPr>
                <p:cNvPr id="53" name="object 14"/>
                <p:cNvSpPr txBox="1"/>
                <p:nvPr/>
              </p:nvSpPr>
              <p:spPr>
                <a:xfrm>
                  <a:off x="7784495" y="1541169"/>
                  <a:ext cx="631878"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au Luxembourg</a:t>
                  </a:r>
                  <a:endParaRPr sz="700" dirty="0">
                    <a:solidFill>
                      <a:srgbClr val="00915A"/>
                    </a:solidFill>
                    <a:latin typeface="BNPP Sans Light" pitchFamily="50" charset="0"/>
                    <a:ea typeface="MS PGothic" pitchFamily="34" charset="-128"/>
                    <a:cs typeface="Open Sans Light" pitchFamily="34" charset="0"/>
                  </a:endParaRPr>
                </a:p>
              </p:txBody>
            </p:sp>
          </p:grpSp>
          <p:grpSp>
            <p:nvGrpSpPr>
              <p:cNvPr id="16" name="Groupe 15"/>
              <p:cNvGrpSpPr/>
              <p:nvPr/>
            </p:nvGrpSpPr>
            <p:grpSpPr>
              <a:xfrm>
                <a:off x="7110601" y="1197546"/>
                <a:ext cx="631878" cy="515878"/>
                <a:chOff x="7110601" y="1277698"/>
                <a:chExt cx="631878" cy="515878"/>
              </a:xfrm>
            </p:grpSpPr>
            <p:sp>
              <p:nvSpPr>
                <p:cNvPr id="40" name="object 47"/>
                <p:cNvSpPr txBox="1"/>
                <p:nvPr/>
              </p:nvSpPr>
              <p:spPr>
                <a:xfrm>
                  <a:off x="7110601" y="1277698"/>
                  <a:ext cx="458928" cy="304165"/>
                </a:xfrm>
                <a:prstGeom prst="rect">
                  <a:avLst/>
                </a:prstGeom>
              </p:spPr>
              <p:txBody>
                <a:bodyPr vert="horz" wrap="square" lIns="0" tIns="15871" rIns="0" bIns="0" rtlCol="0">
                  <a:spAutoFit/>
                </a:bodyPr>
                <a:lstStyle/>
                <a:p>
                  <a:pPr marL="12697" defTabSz="1212878">
                    <a:spcBef>
                      <a:spcPts val="125"/>
                    </a:spcBef>
                    <a:tabLst>
                      <a:tab pos="683123" algn="l"/>
                      <a:tab pos="1471001" algn="l"/>
                    </a:tabLst>
                  </a:pPr>
                  <a:r>
                    <a:rPr spc="25" dirty="0">
                      <a:solidFill>
                        <a:srgbClr val="1D1D1B"/>
                      </a:solidFill>
                      <a:latin typeface="BNPP Sans Condensed"/>
                      <a:cs typeface="BNPP Sans Condensed"/>
                    </a:rPr>
                    <a:t>14</a:t>
                  </a:r>
                  <a:r>
                    <a:rPr spc="75" dirty="0">
                      <a:solidFill>
                        <a:srgbClr val="1D1D1B"/>
                      </a:solidFill>
                      <a:latin typeface="BNPP Sans Condensed"/>
                      <a:cs typeface="BNPP Sans Condensed"/>
                    </a:rPr>
                    <a:t> </a:t>
                  </a:r>
                  <a:r>
                    <a:rPr spc="15" dirty="0">
                      <a:solidFill>
                        <a:srgbClr val="1D1D1B"/>
                      </a:solidFill>
                      <a:latin typeface="BNPP Sans Condensed"/>
                      <a:cs typeface="BNPP Sans Condensed"/>
                    </a:rPr>
                    <a:t>513</a:t>
                  </a:r>
                  <a:endParaRPr dirty="0">
                    <a:solidFill>
                      <a:srgbClr val="000000"/>
                    </a:solidFill>
                    <a:latin typeface="BNPP Sans Condensed"/>
                    <a:cs typeface="BNPP Sans Condensed"/>
                  </a:endParaRPr>
                </a:p>
              </p:txBody>
            </p:sp>
            <p:sp>
              <p:nvSpPr>
                <p:cNvPr id="54" name="object 14"/>
                <p:cNvSpPr txBox="1"/>
                <p:nvPr/>
              </p:nvSpPr>
              <p:spPr>
                <a:xfrm>
                  <a:off x="7110601" y="1552484"/>
                  <a:ext cx="631878" cy="241092"/>
                </a:xfrm>
                <a:prstGeom prst="rect">
                  <a:avLst/>
                </a:prstGeom>
              </p:spPr>
              <p:txBody>
                <a:bodyPr vert="horz" wrap="square" lIns="0" tIns="12697" rIns="0" bIns="0" rtlCol="0">
                  <a:spAutoFit/>
                </a:bodyPr>
                <a:lstStyle/>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collaborateurs </a:t>
                  </a:r>
                </a:p>
                <a:p>
                  <a:pPr marL="12697" defTabSz="1212878">
                    <a:spcBef>
                      <a:spcPts val="100"/>
                    </a:spcBef>
                  </a:pPr>
                  <a:r>
                    <a:rPr lang="fr-FR" sz="700" dirty="0">
                      <a:solidFill>
                        <a:srgbClr val="00915A"/>
                      </a:solidFill>
                      <a:latin typeface="BNPP Sans Light" pitchFamily="50" charset="0"/>
                      <a:ea typeface="MS PGothic" pitchFamily="34" charset="-128"/>
                      <a:cs typeface="Open Sans Light" pitchFamily="34" charset="0"/>
                    </a:rPr>
                    <a:t>en Belgique</a:t>
                  </a:r>
                  <a:endParaRPr sz="700" dirty="0">
                    <a:solidFill>
                      <a:srgbClr val="00915A"/>
                    </a:solidFill>
                    <a:latin typeface="BNPP Sans Light" pitchFamily="50" charset="0"/>
                    <a:ea typeface="MS PGothic" pitchFamily="34" charset="-128"/>
                    <a:cs typeface="Open Sans Light" pitchFamily="34" charset="0"/>
                  </a:endParaRPr>
                </a:p>
              </p:txBody>
            </p:sp>
          </p:grpSp>
        </p:grpSp>
        <p:sp>
          <p:nvSpPr>
            <p:cNvPr id="61" name="Forme libre 60"/>
            <p:cNvSpPr/>
            <p:nvPr/>
          </p:nvSpPr>
          <p:spPr>
            <a:xfrm>
              <a:off x="8611340" y="2900039"/>
              <a:ext cx="733887" cy="129062"/>
            </a:xfrm>
            <a:custGeom>
              <a:avLst/>
              <a:gdLst>
                <a:gd name="connsiteX0" fmla="*/ 0 w 733887"/>
                <a:gd name="connsiteY0" fmla="*/ 20714 h 129062"/>
                <a:gd name="connsiteX1" fmla="*/ 0 w 733887"/>
                <a:gd name="connsiteY1" fmla="*/ 20714 h 129062"/>
                <a:gd name="connsiteX2" fmla="*/ 11837 w 733887"/>
                <a:gd name="connsiteY2" fmla="*/ 44388 h 129062"/>
                <a:gd name="connsiteX3" fmla="*/ 17755 w 733887"/>
                <a:gd name="connsiteY3" fmla="*/ 62144 h 129062"/>
                <a:gd name="connsiteX4" fmla="*/ 32551 w 733887"/>
                <a:gd name="connsiteY4" fmla="*/ 76940 h 129062"/>
                <a:gd name="connsiteX5" fmla="*/ 41429 w 733887"/>
                <a:gd name="connsiteY5" fmla="*/ 79899 h 129062"/>
                <a:gd name="connsiteX6" fmla="*/ 50307 w 733887"/>
                <a:gd name="connsiteY6" fmla="*/ 94695 h 129062"/>
                <a:gd name="connsiteX7" fmla="*/ 62143 w 733887"/>
                <a:gd name="connsiteY7" fmla="*/ 109491 h 129062"/>
                <a:gd name="connsiteX8" fmla="*/ 73980 w 733887"/>
                <a:gd name="connsiteY8" fmla="*/ 124287 h 129062"/>
                <a:gd name="connsiteX9" fmla="*/ 662866 w 733887"/>
                <a:gd name="connsiteY9" fmla="*/ 112450 h 129062"/>
                <a:gd name="connsiteX10" fmla="*/ 733887 w 733887"/>
                <a:gd name="connsiteY10" fmla="*/ 73980 h 129062"/>
                <a:gd name="connsiteX11" fmla="*/ 665825 w 733887"/>
                <a:gd name="connsiteY11" fmla="*/ 0 h 129062"/>
                <a:gd name="connsiteX12" fmla="*/ 0 w 733887"/>
                <a:gd name="connsiteY12" fmla="*/ 20714 h 1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887" h="129062">
                  <a:moveTo>
                    <a:pt x="0" y="20714"/>
                  </a:moveTo>
                  <a:lnTo>
                    <a:pt x="0" y="20714"/>
                  </a:lnTo>
                  <a:cubicBezTo>
                    <a:pt x="3946" y="28605"/>
                    <a:pt x="8362" y="36279"/>
                    <a:pt x="11837" y="44388"/>
                  </a:cubicBezTo>
                  <a:cubicBezTo>
                    <a:pt x="14294" y="50122"/>
                    <a:pt x="15221" y="56443"/>
                    <a:pt x="17755" y="62144"/>
                  </a:cubicBezTo>
                  <a:cubicBezTo>
                    <a:pt x="21136" y="69751"/>
                    <a:pt x="25226" y="73277"/>
                    <a:pt x="32551" y="76940"/>
                  </a:cubicBezTo>
                  <a:cubicBezTo>
                    <a:pt x="35341" y="78335"/>
                    <a:pt x="38470" y="78913"/>
                    <a:pt x="41429" y="79899"/>
                  </a:cubicBezTo>
                  <a:cubicBezTo>
                    <a:pt x="49811" y="105049"/>
                    <a:pt x="38120" y="74385"/>
                    <a:pt x="50307" y="94695"/>
                  </a:cubicBezTo>
                  <a:cubicBezTo>
                    <a:pt x="59837" y="110578"/>
                    <a:pt x="44461" y="97703"/>
                    <a:pt x="62143" y="109491"/>
                  </a:cubicBezTo>
                  <a:cubicBezTo>
                    <a:pt x="74527" y="128067"/>
                    <a:pt x="73980" y="134359"/>
                    <a:pt x="73980" y="124287"/>
                  </a:cubicBezTo>
                  <a:lnTo>
                    <a:pt x="662866" y="112450"/>
                  </a:lnTo>
                  <a:lnTo>
                    <a:pt x="733887" y="73980"/>
                  </a:lnTo>
                  <a:lnTo>
                    <a:pt x="665825" y="0"/>
                  </a:lnTo>
                  <a:lnTo>
                    <a:pt x="0" y="20714"/>
                  </a:lnTo>
                  <a:close/>
                </a:path>
              </a:pathLst>
            </a:custGeom>
            <a:solidFill>
              <a:srgbClr val="CBE0B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algn="ctr" defTabSz="1212878"/>
              <a:endParaRPr lang="fr-FR" sz="1400" dirty="0">
                <a:solidFill>
                  <a:srgbClr val="000000"/>
                </a:solidFill>
                <a:latin typeface="Arial"/>
              </a:endParaRPr>
            </a:p>
          </p:txBody>
        </p:sp>
        <p:sp>
          <p:nvSpPr>
            <p:cNvPr id="63" name="Forme libre 62"/>
            <p:cNvSpPr/>
            <p:nvPr/>
          </p:nvSpPr>
          <p:spPr>
            <a:xfrm>
              <a:off x="9466555" y="2914835"/>
              <a:ext cx="284086" cy="162757"/>
            </a:xfrm>
            <a:custGeom>
              <a:avLst/>
              <a:gdLst>
                <a:gd name="connsiteX0" fmla="*/ 32552 w 284086"/>
                <a:gd name="connsiteY0" fmla="*/ 17755 h 162757"/>
                <a:gd name="connsiteX1" fmla="*/ 0 w 284086"/>
                <a:gd name="connsiteY1" fmla="*/ 79899 h 162757"/>
                <a:gd name="connsiteX2" fmla="*/ 88777 w 284086"/>
                <a:gd name="connsiteY2" fmla="*/ 162757 h 162757"/>
                <a:gd name="connsiteX3" fmla="*/ 284086 w 284086"/>
                <a:gd name="connsiteY3" fmla="*/ 124287 h 162757"/>
                <a:gd name="connsiteX4" fmla="*/ 165717 w 284086"/>
                <a:gd name="connsiteY4" fmla="*/ 0 h 162757"/>
                <a:gd name="connsiteX5" fmla="*/ 32552 w 284086"/>
                <a:gd name="connsiteY5" fmla="*/ 17755 h 16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086" h="162757">
                  <a:moveTo>
                    <a:pt x="32552" y="17755"/>
                  </a:moveTo>
                  <a:lnTo>
                    <a:pt x="0" y="79899"/>
                  </a:lnTo>
                  <a:lnTo>
                    <a:pt x="88777" y="162757"/>
                  </a:lnTo>
                  <a:lnTo>
                    <a:pt x="284086" y="124287"/>
                  </a:lnTo>
                  <a:lnTo>
                    <a:pt x="165717" y="0"/>
                  </a:lnTo>
                  <a:lnTo>
                    <a:pt x="32552" y="17755"/>
                  </a:lnTo>
                  <a:close/>
                </a:path>
              </a:pathLst>
            </a:custGeom>
            <a:solidFill>
              <a:srgbClr val="CBE0B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algn="ctr" defTabSz="1212878"/>
              <a:endParaRPr lang="fr-FR" sz="1400" dirty="0">
                <a:solidFill>
                  <a:srgbClr val="000000"/>
                </a:solidFill>
                <a:latin typeface="Arial"/>
              </a:endParaRPr>
            </a:p>
          </p:txBody>
        </p:sp>
      </p:grpSp>
    </p:spTree>
    <p:extLst>
      <p:ext uri="{BB962C8B-B14F-4D97-AF65-F5344CB8AC3E}">
        <p14:creationId xmlns:p14="http://schemas.microsoft.com/office/powerpoint/2010/main" val="276248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err="1"/>
              <a:t>DOMEStIC</a:t>
            </a:r>
            <a:r>
              <a:rPr lang="fr-FR" dirty="0"/>
              <a:t> MARKETS</a:t>
            </a:r>
          </a:p>
        </p:txBody>
      </p:sp>
      <p:grpSp>
        <p:nvGrpSpPr>
          <p:cNvPr id="25" name="Groupe 24"/>
          <p:cNvGrpSpPr/>
          <p:nvPr/>
        </p:nvGrpSpPr>
        <p:grpSpPr>
          <a:xfrm>
            <a:off x="8961584" y="1521929"/>
            <a:ext cx="1826684" cy="1207616"/>
            <a:chOff x="994757" y="1552951"/>
            <a:chExt cx="1956030" cy="1207896"/>
          </a:xfrm>
        </p:grpSpPr>
        <p:sp>
          <p:nvSpPr>
            <p:cNvPr id="26" name="TextBox 140"/>
            <p:cNvSpPr txBox="1">
              <a:spLocks noChangeArrowheads="1"/>
            </p:cNvSpPr>
            <p:nvPr/>
          </p:nvSpPr>
          <p:spPr bwMode="auto">
            <a:xfrm>
              <a:off x="1096312" y="1552951"/>
              <a:ext cx="1728192" cy="6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ctr" defTabSz="542557" fontAlgn="base">
                <a:spcBef>
                  <a:spcPct val="0"/>
                </a:spcBef>
                <a:spcAft>
                  <a:spcPct val="0"/>
                </a:spcAft>
              </a:pPr>
              <a:r>
                <a:rPr lang="en-US" altLang="pt-PT" sz="3999" b="1" dirty="0">
                  <a:solidFill>
                    <a:srgbClr val="00915A"/>
                  </a:solidFill>
                  <a:latin typeface="BNPP Sans" pitchFamily="50" charset="0"/>
                  <a:cs typeface="Open Sans" pitchFamily="34" charset="0"/>
                </a:rPr>
                <a:t>68 120</a:t>
              </a:r>
            </a:p>
          </p:txBody>
        </p:sp>
        <p:cxnSp>
          <p:nvCxnSpPr>
            <p:cNvPr id="27" name="Straight Connector 141"/>
            <p:cNvCxnSpPr>
              <a:cxnSpLocks noChangeShapeType="1"/>
            </p:cNvCxnSpPr>
            <p:nvPr/>
          </p:nvCxnSpPr>
          <p:spPr bwMode="auto">
            <a:xfrm>
              <a:off x="1148935" y="2284147"/>
              <a:ext cx="1533352"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28" name="TextBox 102"/>
            <p:cNvSpPr txBox="1">
              <a:spLocks noChangeArrowheads="1"/>
            </p:cNvSpPr>
            <p:nvPr/>
          </p:nvSpPr>
          <p:spPr bwMode="auto">
            <a:xfrm>
              <a:off x="994757" y="2422293"/>
              <a:ext cx="1956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ctr" defTabSz="542557" fontAlgn="base">
                <a:spcBef>
                  <a:spcPct val="0"/>
                </a:spcBef>
                <a:spcAft>
                  <a:spcPct val="0"/>
                </a:spcAft>
              </a:pPr>
              <a:r>
                <a:rPr lang="en-US" altLang="pt-PT" sz="1600" b="1" dirty="0">
                  <a:solidFill>
                    <a:srgbClr val="797979"/>
                  </a:solidFill>
                  <a:latin typeface="BNPP Sans Light" pitchFamily="50" charset="0"/>
                  <a:cs typeface="Open Sans Light" pitchFamily="34" charset="0"/>
                </a:rPr>
                <a:t>COLLABORATEURS</a:t>
              </a:r>
            </a:p>
          </p:txBody>
        </p:sp>
      </p:grpSp>
      <p:grpSp>
        <p:nvGrpSpPr>
          <p:cNvPr id="29" name="Groupe 28"/>
          <p:cNvGrpSpPr/>
          <p:nvPr/>
        </p:nvGrpSpPr>
        <p:grpSpPr>
          <a:xfrm>
            <a:off x="9035795" y="3291921"/>
            <a:ext cx="1767866" cy="1342936"/>
            <a:chOff x="1198383" y="3826877"/>
            <a:chExt cx="1768275" cy="1343247"/>
          </a:xfrm>
        </p:grpSpPr>
        <p:cxnSp>
          <p:nvCxnSpPr>
            <p:cNvPr id="30" name="Straight Connector 142"/>
            <p:cNvCxnSpPr>
              <a:cxnSpLocks noChangeShapeType="1"/>
            </p:cNvCxnSpPr>
            <p:nvPr/>
          </p:nvCxnSpPr>
          <p:spPr bwMode="auto">
            <a:xfrm>
              <a:off x="1308547" y="4149874"/>
              <a:ext cx="1414876" cy="1019"/>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31" name="TextBox 121"/>
            <p:cNvSpPr txBox="1">
              <a:spLocks noChangeArrowheads="1"/>
            </p:cNvSpPr>
            <p:nvPr/>
          </p:nvSpPr>
          <p:spPr bwMode="auto">
            <a:xfrm>
              <a:off x="1198383" y="3826877"/>
              <a:ext cx="1655093" cy="17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algn="ctr" defTabSz="542557" fontAlgn="base">
                <a:lnSpc>
                  <a:spcPct val="120000"/>
                </a:lnSpc>
                <a:spcBef>
                  <a:spcPct val="0"/>
                </a:spcBef>
                <a:spcAft>
                  <a:spcPct val="0"/>
                </a:spcAft>
              </a:pPr>
              <a:r>
                <a:rPr lang="en-US" altLang="pt-PT" sz="1100" dirty="0">
                  <a:solidFill>
                    <a:srgbClr val="797979"/>
                  </a:solidFill>
                  <a:latin typeface="BNPP Sans Light" pitchFamily="50" charset="0"/>
                  <a:cs typeface="Open Sans Light" pitchFamily="34" charset="0"/>
                </a:rPr>
                <a:t>présents dans</a:t>
              </a:r>
            </a:p>
          </p:txBody>
        </p:sp>
        <p:sp>
          <p:nvSpPr>
            <p:cNvPr id="32" name="TextBox 140"/>
            <p:cNvSpPr txBox="1">
              <a:spLocks noChangeArrowheads="1"/>
            </p:cNvSpPr>
            <p:nvPr/>
          </p:nvSpPr>
          <p:spPr bwMode="auto">
            <a:xfrm>
              <a:off x="1308547" y="4200717"/>
              <a:ext cx="910684" cy="9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sz="5999" b="1" dirty="0">
                  <a:solidFill>
                    <a:srgbClr val="A3C439"/>
                  </a:solidFill>
                  <a:latin typeface="BNPP Sans" pitchFamily="50" charset="0"/>
                  <a:cs typeface="Open Sans"/>
                </a:rPr>
                <a:t>72</a:t>
              </a:r>
              <a:endParaRPr lang="en-US" altLang="pt-PT" sz="5999" b="1" dirty="0">
                <a:solidFill>
                  <a:srgbClr val="00915A"/>
                </a:solidFill>
                <a:latin typeface="BNPP Sans" pitchFamily="50" charset="0"/>
                <a:cs typeface="Open Sans" pitchFamily="34" charset="0"/>
              </a:endParaRPr>
            </a:p>
          </p:txBody>
        </p:sp>
        <p:sp>
          <p:nvSpPr>
            <p:cNvPr id="33" name="TextBox 102"/>
            <p:cNvSpPr txBox="1">
              <a:spLocks noChangeArrowheads="1"/>
            </p:cNvSpPr>
            <p:nvPr/>
          </p:nvSpPr>
          <p:spPr bwMode="auto">
            <a:xfrm>
              <a:off x="2219231" y="4653930"/>
              <a:ext cx="747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b="1" dirty="0">
                  <a:solidFill>
                    <a:srgbClr val="797979"/>
                  </a:solidFill>
                  <a:latin typeface="BNPP Sans Light" pitchFamily="50" charset="0"/>
                  <a:cs typeface="Open Sans Light" pitchFamily="34" charset="0"/>
                </a:rPr>
                <a:t>PAYS</a:t>
              </a:r>
            </a:p>
          </p:txBody>
        </p:sp>
      </p:grpSp>
      <p:grpSp>
        <p:nvGrpSpPr>
          <p:cNvPr id="41" name="Group 11"/>
          <p:cNvGrpSpPr/>
          <p:nvPr/>
        </p:nvGrpSpPr>
        <p:grpSpPr>
          <a:xfrm>
            <a:off x="9191627" y="6416619"/>
            <a:ext cx="2569921" cy="180000"/>
            <a:chOff x="8367707" y="2277666"/>
            <a:chExt cx="2570518" cy="180042"/>
          </a:xfrm>
        </p:grpSpPr>
        <p:sp>
          <p:nvSpPr>
            <p:cNvPr id="42" name="Date Placeholder 3"/>
            <p:cNvSpPr txBox="1">
              <a:spLocks/>
            </p:cNvSpPr>
            <p:nvPr/>
          </p:nvSpPr>
          <p:spPr bwMode="auto">
            <a:xfrm>
              <a:off x="8367707" y="2277666"/>
              <a:ext cx="2176271"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325">
                <a:defRPr/>
              </a:pPr>
              <a:r>
                <a:rPr lang="en-US" sz="800" spc="300" dirty="0">
                  <a:solidFill>
                    <a:srgbClr val="FFFFFF">
                      <a:lumMod val="50000"/>
                    </a:srgbClr>
                  </a:solidFill>
                  <a:latin typeface="BNPP Sans Light" pitchFamily="50" charset="0"/>
                </a:rPr>
                <a:t>PRÉSENTATION DU GROUPE BNP PARIBAS</a:t>
              </a:r>
              <a:endParaRPr lang="en-GB" sz="800" spc="300" dirty="0">
                <a:solidFill>
                  <a:srgbClr val="FFFFFF">
                    <a:lumMod val="50000"/>
                  </a:srgbClr>
                </a:solidFill>
                <a:latin typeface="BNPP Sans Light" pitchFamily="50" charset="0"/>
              </a:endParaRPr>
            </a:p>
          </p:txBody>
        </p:sp>
        <p:sp>
          <p:nvSpPr>
            <p:cNvPr id="43" name="Slide Number Placeholder 4"/>
            <p:cNvSpPr txBox="1">
              <a:spLocks/>
            </p:cNvSpPr>
            <p:nvPr/>
          </p:nvSpPr>
          <p:spPr bwMode="auto">
            <a:xfrm>
              <a:off x="10698162" y="2277666"/>
              <a:ext cx="240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325">
                <a:defRPr/>
              </a:pPr>
              <a:fld id="{276219AF-F5ED-455B-A512-B03AB3602319}" type="slidenum">
                <a:rPr lang="en-GB" sz="800">
                  <a:solidFill>
                    <a:srgbClr val="000000">
                      <a:lumMod val="95000"/>
                      <a:lumOff val="5000"/>
                    </a:srgbClr>
                  </a:solidFill>
                  <a:latin typeface="BNPP Sans Light" pitchFamily="50" charset="0"/>
                </a:rPr>
                <a:pPr algn="ctr" defTabSz="1217325">
                  <a:defRPr/>
                </a:pPr>
                <a:t>5</a:t>
              </a:fld>
              <a:endParaRPr lang="en-GB" sz="800" dirty="0">
                <a:solidFill>
                  <a:srgbClr val="000000">
                    <a:lumMod val="95000"/>
                    <a:lumOff val="5000"/>
                  </a:srgbClr>
                </a:solidFill>
                <a:latin typeface="BNPP Sans Light" pitchFamily="50" charset="0"/>
              </a:endParaRPr>
            </a:p>
          </p:txBody>
        </p:sp>
        <p:cxnSp>
          <p:nvCxnSpPr>
            <p:cNvPr id="44" name="Straight Connector 24"/>
            <p:cNvCxnSpPr/>
            <p:nvPr/>
          </p:nvCxnSpPr>
          <p:spPr>
            <a:xfrm>
              <a:off x="10590958" y="2287191"/>
              <a:ext cx="0" cy="1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243" name="Picture 3" descr="Z:\Media_Et_Editorial\EDITORIAL\RAPPORT ANNUEL\RI 2018\07_FICHIER SOURCE RI 2018\BNPPA013001_RI2018_200x265_FR_Interieur\Links\Le¦ütizia le Fur - BNP Paribas p35.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 b="-55"/>
          <a:stretch/>
        </p:blipFill>
        <p:spPr bwMode="auto">
          <a:xfrm>
            <a:off x="7149857" y="0"/>
            <a:ext cx="5005816" cy="6884584"/>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p:cNvSpPr txBox="1"/>
          <p:nvPr/>
        </p:nvSpPr>
        <p:spPr>
          <a:xfrm>
            <a:off x="429944" y="1206278"/>
            <a:ext cx="6122527" cy="3230601"/>
          </a:xfrm>
          <a:prstGeom prst="rect">
            <a:avLst/>
          </a:prstGeom>
          <a:noFill/>
        </p:spPr>
        <p:txBody>
          <a:bodyPr wrap="square" lIns="91118" tIns="45558" rIns="91118" bIns="45558" rtlCol="0">
            <a:spAutoFit/>
          </a:bodyPr>
          <a:lstStyle/>
          <a:p>
            <a:pPr defTabSz="1212878"/>
            <a:r>
              <a:rPr lang="fr-FR" sz="1600" b="1" dirty="0">
                <a:solidFill>
                  <a:srgbClr val="000000"/>
                </a:solidFill>
                <a:latin typeface="BNPP Sans" pitchFamily="50" charset="0"/>
                <a:cs typeface="Open Sans Light"/>
              </a:rPr>
              <a:t>Domestic Markets (DM) regroupe les réseaux des quatre banques de détail du Groupe présentes dans les pays de la zone euro :</a:t>
            </a:r>
          </a:p>
          <a:p>
            <a:pPr marL="285693" indent="-285693" defTabSz="1212878">
              <a:buFont typeface="Arial" panose="020B0604020202020204" pitchFamily="34" charset="0"/>
              <a:buChar char="•"/>
            </a:pPr>
            <a:r>
              <a:rPr lang="fr-FR" sz="1400" b="1" dirty="0">
                <a:solidFill>
                  <a:srgbClr val="00915A"/>
                </a:solidFill>
                <a:latin typeface="BNPP Sans" pitchFamily="50" charset="0"/>
                <a:cs typeface="Open Sans Light"/>
              </a:rPr>
              <a:t>La Banque De Détail en France </a:t>
            </a:r>
            <a:r>
              <a:rPr lang="fr-FR" sz="1400" dirty="0">
                <a:solidFill>
                  <a:srgbClr val="000000"/>
                </a:solidFill>
                <a:latin typeface="BNPPSans-Light"/>
              </a:rPr>
              <a:t>(BDDF) ;</a:t>
            </a:r>
          </a:p>
          <a:p>
            <a:pPr marL="285693" indent="-285693" defTabSz="1212878">
              <a:buFont typeface="Arial" panose="020B0604020202020204" pitchFamily="34" charset="0"/>
              <a:buChar char="•"/>
            </a:pPr>
            <a:r>
              <a:rPr lang="fr-FR" sz="1400" b="1" dirty="0">
                <a:solidFill>
                  <a:srgbClr val="00915A"/>
                </a:solidFill>
                <a:latin typeface="BNPP Sans" pitchFamily="50" charset="0"/>
                <a:cs typeface="Open Sans Light"/>
              </a:rPr>
              <a:t>BNP Paribas Fortis</a:t>
            </a:r>
            <a:r>
              <a:rPr lang="fr-FR" sz="1400" dirty="0">
                <a:solidFill>
                  <a:srgbClr val="00915A"/>
                </a:solidFill>
                <a:latin typeface="BNPPSans-Light"/>
              </a:rPr>
              <a:t> </a:t>
            </a:r>
            <a:r>
              <a:rPr lang="fr-FR" sz="1400" dirty="0">
                <a:solidFill>
                  <a:srgbClr val="000000"/>
                </a:solidFill>
                <a:latin typeface="BNPPSans-Light"/>
              </a:rPr>
              <a:t>en Belgique ; </a:t>
            </a:r>
          </a:p>
          <a:p>
            <a:pPr marL="285693" indent="-285693" defTabSz="1212878">
              <a:buFont typeface="Arial" panose="020B0604020202020204" pitchFamily="34" charset="0"/>
              <a:buChar char="•"/>
            </a:pPr>
            <a:r>
              <a:rPr lang="fr-FR" sz="1400" b="1" dirty="0">
                <a:solidFill>
                  <a:srgbClr val="00915A"/>
                </a:solidFill>
                <a:latin typeface="BNPP Sans" pitchFamily="50" charset="0"/>
                <a:cs typeface="Open Sans Light"/>
              </a:rPr>
              <a:t>BNL</a:t>
            </a:r>
            <a:r>
              <a:rPr lang="fr-FR" sz="1400" dirty="0">
                <a:solidFill>
                  <a:srgbClr val="000000"/>
                </a:solidFill>
                <a:latin typeface="BNPPSans-Light"/>
              </a:rPr>
              <a:t> en Italie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et </a:t>
            </a:r>
            <a:r>
              <a:rPr lang="fr-FR" sz="1400" b="1" dirty="0">
                <a:solidFill>
                  <a:srgbClr val="00915A"/>
                </a:solidFill>
                <a:latin typeface="BNPP Sans" pitchFamily="50" charset="0"/>
                <a:cs typeface="Open Sans Light"/>
              </a:rPr>
              <a:t>BGL BNP Paribas </a:t>
            </a:r>
            <a:r>
              <a:rPr lang="fr-FR" sz="1400" dirty="0">
                <a:solidFill>
                  <a:srgbClr val="000000"/>
                </a:solidFill>
                <a:latin typeface="BNPPSans-Light"/>
              </a:rPr>
              <a:t>au Luxembourg.</a:t>
            </a:r>
          </a:p>
          <a:p>
            <a:pPr defTabSz="1212878"/>
            <a:endParaRPr lang="fr-FR" sz="1600" dirty="0">
              <a:solidFill>
                <a:srgbClr val="000000"/>
              </a:solidFill>
              <a:latin typeface="BNPPSans-Light"/>
            </a:endParaRPr>
          </a:p>
          <a:p>
            <a:pPr defTabSz="1212878"/>
            <a:r>
              <a:rPr lang="fr-FR" sz="1600" b="1" dirty="0">
                <a:solidFill>
                  <a:srgbClr val="000000"/>
                </a:solidFill>
                <a:latin typeface="BNPP Sans" pitchFamily="50" charset="0"/>
                <a:cs typeface="Open Sans Light"/>
              </a:rPr>
              <a:t>DM regroupe également quatre métiers spécialisés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dans la location de véhicules d’entreprise avec services avec </a:t>
            </a:r>
            <a:r>
              <a:rPr lang="fr-FR" sz="1400" b="1" dirty="0">
                <a:solidFill>
                  <a:srgbClr val="00915A"/>
                </a:solidFill>
                <a:latin typeface="BNPP Sans" pitchFamily="50" charset="0"/>
                <a:cs typeface="Open Sans Light"/>
              </a:rPr>
              <a:t>Arval</a:t>
            </a:r>
            <a:r>
              <a:rPr lang="fr-FR" sz="1400" dirty="0">
                <a:solidFill>
                  <a:srgbClr val="000000"/>
                </a:solidFill>
                <a:latin typeface="BNPPSans-Light"/>
              </a:rPr>
              <a:t>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dans les solutions locatives et de financement avec </a:t>
            </a:r>
            <a:r>
              <a:rPr lang="fr-FR" sz="1400" b="1" dirty="0">
                <a:solidFill>
                  <a:srgbClr val="00915A"/>
                </a:solidFill>
                <a:latin typeface="BNPP Sans" pitchFamily="50" charset="0"/>
                <a:cs typeface="Open Sans Light"/>
              </a:rPr>
              <a:t>BNP Paribas </a:t>
            </a:r>
          </a:p>
          <a:p>
            <a:pPr defTabSz="1212878">
              <a:buClr>
                <a:srgbClr val="00915A"/>
              </a:buClr>
            </a:pPr>
            <a:r>
              <a:rPr lang="fr-FR" sz="1400" b="1" dirty="0">
                <a:solidFill>
                  <a:srgbClr val="00915A"/>
                </a:solidFill>
                <a:latin typeface="BNPP Sans" pitchFamily="50" charset="0"/>
                <a:cs typeface="Open Sans Light"/>
              </a:rPr>
              <a:t>      Leasing Solutions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dans l’épargne et le courtage en ligne avec </a:t>
            </a:r>
            <a:r>
              <a:rPr lang="fr-FR" sz="1400" b="1" dirty="0">
                <a:solidFill>
                  <a:srgbClr val="00915A"/>
                </a:solidFill>
                <a:latin typeface="BNPP Sans" pitchFamily="50" charset="0"/>
                <a:cs typeface="Open Sans Light"/>
              </a:rPr>
              <a:t>BNP Paribas </a:t>
            </a:r>
          </a:p>
          <a:p>
            <a:pPr defTabSz="1212878">
              <a:buClr>
                <a:srgbClr val="00915A"/>
              </a:buClr>
            </a:pPr>
            <a:r>
              <a:rPr lang="fr-FR" sz="1400" b="1" dirty="0">
                <a:solidFill>
                  <a:srgbClr val="00915A"/>
                </a:solidFill>
                <a:latin typeface="BNPP Sans" pitchFamily="50" charset="0"/>
                <a:cs typeface="Open Sans Light"/>
              </a:rPr>
              <a:t>      Personal Investors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et dans les services bancaires alternatifs avec </a:t>
            </a:r>
            <a:r>
              <a:rPr lang="fr-FR" sz="1400" b="1" dirty="0">
                <a:solidFill>
                  <a:srgbClr val="00915A"/>
                </a:solidFill>
                <a:latin typeface="BNPP Sans" pitchFamily="50" charset="0"/>
                <a:cs typeface="Open Sans Light"/>
              </a:rPr>
              <a:t>Nickel.</a:t>
            </a:r>
            <a:endParaRPr lang="en-US" sz="1400" b="1" dirty="0">
              <a:solidFill>
                <a:srgbClr val="00915A"/>
              </a:solidFill>
              <a:latin typeface="BNPP Sans" pitchFamily="50" charset="0"/>
              <a:cs typeface="Open Sans Light"/>
            </a:endParaRPr>
          </a:p>
        </p:txBody>
      </p:sp>
      <p:grpSp>
        <p:nvGrpSpPr>
          <p:cNvPr id="48" name="Groupe 47"/>
          <p:cNvGrpSpPr/>
          <p:nvPr/>
        </p:nvGrpSpPr>
        <p:grpSpPr>
          <a:xfrm>
            <a:off x="3031965" y="4941497"/>
            <a:ext cx="2072863" cy="967835"/>
            <a:chOff x="1035403" y="1552951"/>
            <a:chExt cx="2073343" cy="968059"/>
          </a:xfrm>
        </p:grpSpPr>
        <p:sp>
          <p:nvSpPr>
            <p:cNvPr id="49" name="TextBox 140"/>
            <p:cNvSpPr txBox="1">
              <a:spLocks noChangeArrowheads="1"/>
            </p:cNvSpPr>
            <p:nvPr/>
          </p:nvSpPr>
          <p:spPr bwMode="auto">
            <a:xfrm>
              <a:off x="1096311" y="1552951"/>
              <a:ext cx="2012435" cy="5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199" b="1" dirty="0">
                  <a:solidFill>
                    <a:srgbClr val="00915A"/>
                  </a:solidFill>
                  <a:latin typeface="BNPP Sans" pitchFamily="50" charset="0"/>
                  <a:cs typeface="Open Sans" pitchFamily="34" charset="0"/>
                </a:rPr>
                <a:t>68 120</a:t>
              </a:r>
            </a:p>
          </p:txBody>
        </p:sp>
        <p:cxnSp>
          <p:nvCxnSpPr>
            <p:cNvPr id="50" name="Straight Connector 141"/>
            <p:cNvCxnSpPr>
              <a:cxnSpLocks noChangeShapeType="1"/>
            </p:cNvCxnSpPr>
            <p:nvPr/>
          </p:nvCxnSpPr>
          <p:spPr bwMode="auto">
            <a:xfrm>
              <a:off x="1144938" y="2091471"/>
              <a:ext cx="1404424"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51" name="TextBox 102"/>
            <p:cNvSpPr txBox="1">
              <a:spLocks noChangeArrowheads="1"/>
            </p:cNvSpPr>
            <p:nvPr/>
          </p:nvSpPr>
          <p:spPr bwMode="auto">
            <a:xfrm>
              <a:off x="1035403" y="2182456"/>
              <a:ext cx="1909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COLLABORATEURS</a:t>
              </a:r>
            </a:p>
          </p:txBody>
        </p:sp>
      </p:grpSp>
      <p:grpSp>
        <p:nvGrpSpPr>
          <p:cNvPr id="52" name="Groupe 51"/>
          <p:cNvGrpSpPr/>
          <p:nvPr/>
        </p:nvGrpSpPr>
        <p:grpSpPr>
          <a:xfrm>
            <a:off x="685925" y="4868827"/>
            <a:ext cx="2107180" cy="1272075"/>
            <a:chOff x="6452944" y="4733686"/>
            <a:chExt cx="2107668" cy="1272369"/>
          </a:xfrm>
        </p:grpSpPr>
        <p:sp>
          <p:nvSpPr>
            <p:cNvPr id="53" name="TextBox 70"/>
            <p:cNvSpPr txBox="1"/>
            <p:nvPr/>
          </p:nvSpPr>
          <p:spPr>
            <a:xfrm>
              <a:off x="6452944" y="4733686"/>
              <a:ext cx="2001207" cy="615563"/>
            </a:xfrm>
            <a:prstGeom prst="rect">
              <a:avLst/>
            </a:prstGeom>
            <a:noFill/>
          </p:spPr>
          <p:txBody>
            <a:bodyPr wrap="none" lIns="182847" tIns="91424" rIns="182847" bIns="91424" rtlCol="0">
              <a:spAutoFit/>
            </a:bodyPr>
            <a:lstStyle/>
            <a:p>
              <a:pPr algn="ctr" defTabSz="1823388"/>
              <a:r>
                <a:rPr lang="fr-FR" sz="2799" b="1" dirty="0">
                  <a:solidFill>
                    <a:srgbClr val="00915A"/>
                  </a:solidFill>
                  <a:latin typeface="BNPP Sans" pitchFamily="50" charset="0"/>
                  <a:cs typeface="Roboto Regular"/>
                </a:rPr>
                <a:t>15 682 M€</a:t>
              </a:r>
              <a:endParaRPr lang="id-ID" sz="2799" b="1" dirty="0">
                <a:solidFill>
                  <a:srgbClr val="00915A"/>
                </a:solidFill>
                <a:latin typeface="BNPP Sans" pitchFamily="50" charset="0"/>
                <a:cs typeface="Roboto Regular"/>
              </a:endParaRPr>
            </a:p>
          </p:txBody>
        </p:sp>
        <p:cxnSp>
          <p:nvCxnSpPr>
            <p:cNvPr id="54" name="Straight Connector 141"/>
            <p:cNvCxnSpPr>
              <a:cxnSpLocks noChangeShapeType="1"/>
            </p:cNvCxnSpPr>
            <p:nvPr/>
          </p:nvCxnSpPr>
          <p:spPr bwMode="auto">
            <a:xfrm>
              <a:off x="6605344" y="5327786"/>
              <a:ext cx="1605191"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55" name="TextBox 102"/>
            <p:cNvSpPr txBox="1">
              <a:spLocks noChangeArrowheads="1"/>
            </p:cNvSpPr>
            <p:nvPr/>
          </p:nvSpPr>
          <p:spPr bwMode="auto">
            <a:xfrm>
              <a:off x="6525208" y="5421280"/>
              <a:ext cx="2035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PRODUIT NET BANCAIRE</a:t>
              </a:r>
            </a:p>
          </p:txBody>
        </p:sp>
      </p:grpSp>
      <p:grpSp>
        <p:nvGrpSpPr>
          <p:cNvPr id="56" name="Groupe 55"/>
          <p:cNvGrpSpPr/>
          <p:nvPr/>
        </p:nvGrpSpPr>
        <p:grpSpPr>
          <a:xfrm>
            <a:off x="5479670" y="4893275"/>
            <a:ext cx="904296" cy="1218320"/>
            <a:chOff x="4271228" y="5479576"/>
            <a:chExt cx="904505" cy="1218602"/>
          </a:xfrm>
        </p:grpSpPr>
        <p:grpSp>
          <p:nvGrpSpPr>
            <p:cNvPr id="57" name="Groupe 56"/>
            <p:cNvGrpSpPr/>
            <p:nvPr/>
          </p:nvGrpSpPr>
          <p:grpSpPr>
            <a:xfrm>
              <a:off x="4327099" y="5479576"/>
              <a:ext cx="848634" cy="1109247"/>
              <a:chOff x="1271563" y="3874009"/>
              <a:chExt cx="1695095" cy="1109247"/>
            </a:xfrm>
          </p:grpSpPr>
          <p:cxnSp>
            <p:nvCxnSpPr>
              <p:cNvPr id="60" name="Straight Connector 142"/>
              <p:cNvCxnSpPr>
                <a:cxnSpLocks noChangeShapeType="1"/>
              </p:cNvCxnSpPr>
              <p:nvPr/>
            </p:nvCxnSpPr>
            <p:spPr bwMode="auto">
              <a:xfrm>
                <a:off x="1417764" y="4234955"/>
                <a:ext cx="1015263"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61" name="TextBox 121"/>
              <p:cNvSpPr txBox="1">
                <a:spLocks noChangeArrowheads="1"/>
              </p:cNvSpPr>
              <p:nvPr/>
            </p:nvSpPr>
            <p:spPr bwMode="auto">
              <a:xfrm>
                <a:off x="1271563" y="3874009"/>
                <a:ext cx="1449867" cy="32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lnSpc>
                    <a:spcPct val="120000"/>
                  </a:lnSpc>
                  <a:spcBef>
                    <a:spcPct val="0"/>
                  </a:spcBef>
                  <a:spcAft>
                    <a:spcPct val="0"/>
                  </a:spcAft>
                </a:pPr>
                <a:r>
                  <a:rPr lang="en-US" altLang="pt-PT" sz="1100" dirty="0">
                    <a:solidFill>
                      <a:srgbClr val="78848A"/>
                    </a:solidFill>
                    <a:latin typeface="BNPP Sans Light" pitchFamily="50" charset="0"/>
                    <a:cs typeface="Open Sans Light" pitchFamily="34" charset="0"/>
                  </a:rPr>
                  <a:t>Dans</a:t>
                </a:r>
              </a:p>
            </p:txBody>
          </p:sp>
          <p:sp>
            <p:nvSpPr>
              <p:cNvPr id="62" name="TextBox 102"/>
              <p:cNvSpPr txBox="1">
                <a:spLocks noChangeArrowheads="1"/>
              </p:cNvSpPr>
              <p:nvPr/>
            </p:nvSpPr>
            <p:spPr bwMode="auto">
              <a:xfrm>
                <a:off x="2219231" y="4644702"/>
                <a:ext cx="747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endParaRPr lang="en-US" altLang="pt-PT" sz="1600" b="1" dirty="0">
                  <a:solidFill>
                    <a:srgbClr val="78848A"/>
                  </a:solidFill>
                  <a:latin typeface="BNPP Sans Light" pitchFamily="50" charset="0"/>
                  <a:cs typeface="Open Sans Light" pitchFamily="34" charset="0"/>
                </a:endParaRPr>
              </a:p>
            </p:txBody>
          </p:sp>
        </p:grpSp>
        <p:sp>
          <p:nvSpPr>
            <p:cNvPr id="58" name="TextBox 140"/>
            <p:cNvSpPr txBox="1">
              <a:spLocks noChangeArrowheads="1"/>
            </p:cNvSpPr>
            <p:nvPr/>
          </p:nvSpPr>
          <p:spPr bwMode="auto">
            <a:xfrm>
              <a:off x="4324349" y="5867270"/>
              <a:ext cx="656606" cy="6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999" b="1" dirty="0">
                  <a:solidFill>
                    <a:srgbClr val="00915A"/>
                  </a:solidFill>
                  <a:latin typeface="BNPP Sans" pitchFamily="50" charset="0"/>
                  <a:cs typeface="Open Sans" pitchFamily="34" charset="0"/>
                </a:rPr>
                <a:t>31</a:t>
              </a:r>
            </a:p>
          </p:txBody>
        </p:sp>
        <p:sp>
          <p:nvSpPr>
            <p:cNvPr id="59" name="TextBox 102"/>
            <p:cNvSpPr txBox="1">
              <a:spLocks noChangeArrowheads="1"/>
            </p:cNvSpPr>
            <p:nvPr/>
          </p:nvSpPr>
          <p:spPr bwMode="auto">
            <a:xfrm>
              <a:off x="4271228" y="6359624"/>
              <a:ext cx="709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PAYS</a:t>
              </a:r>
            </a:p>
          </p:txBody>
        </p:sp>
      </p:grpSp>
      <p:sp>
        <p:nvSpPr>
          <p:cNvPr id="34" name="Rectangle 33"/>
          <p:cNvSpPr/>
          <p:nvPr/>
        </p:nvSpPr>
        <p:spPr>
          <a:xfrm>
            <a:off x="877627" y="6486744"/>
            <a:ext cx="11349690" cy="253857"/>
          </a:xfrm>
          <a:prstGeom prst="rect">
            <a:avLst/>
          </a:prstGeom>
        </p:spPr>
        <p:txBody>
          <a:bodyPr wrap="square">
            <a:spAutoFit/>
          </a:bodyPr>
          <a:lstStyle/>
          <a:p>
            <a:pPr defTabSz="1212878"/>
            <a:r>
              <a:rPr lang="fr-FR" sz="1050" dirty="0">
                <a:solidFill>
                  <a:srgbClr val="000000"/>
                </a:solidFill>
                <a:latin typeface="Arial"/>
                <a:hlinkClick r:id="rId4"/>
              </a:rPr>
              <a:t>En savoir plus sur Domestic Markets</a:t>
            </a:r>
            <a:endParaRPr lang="fr-FR" sz="1050" dirty="0">
              <a:solidFill>
                <a:srgbClr val="000000"/>
              </a:solidFill>
              <a:latin typeface="Arial"/>
            </a:endParaRPr>
          </a:p>
        </p:txBody>
      </p:sp>
      <p:grpSp>
        <p:nvGrpSpPr>
          <p:cNvPr id="35" name="Group 232"/>
          <p:cNvGrpSpPr/>
          <p:nvPr/>
        </p:nvGrpSpPr>
        <p:grpSpPr>
          <a:xfrm>
            <a:off x="480676" y="6479543"/>
            <a:ext cx="336249" cy="258368"/>
            <a:chOff x="-1149498" y="213793"/>
            <a:chExt cx="431801" cy="331788"/>
          </a:xfrm>
          <a:solidFill>
            <a:schemeClr val="bg2"/>
          </a:solidFill>
        </p:grpSpPr>
        <p:sp>
          <p:nvSpPr>
            <p:cNvPr id="36" name="Freeform 71"/>
            <p:cNvSpPr>
              <a:spLocks/>
            </p:cNvSpPr>
            <p:nvPr/>
          </p:nvSpPr>
          <p:spPr bwMode="auto">
            <a:xfrm>
              <a:off x="-995510" y="251893"/>
              <a:ext cx="220663" cy="30163"/>
            </a:xfrm>
            <a:custGeom>
              <a:avLst/>
              <a:gdLst>
                <a:gd name="T0" fmla="*/ 0 w 69"/>
                <a:gd name="T1" fmla="*/ 4 h 9"/>
                <a:gd name="T2" fmla="*/ 0 w 69"/>
                <a:gd name="T3" fmla="*/ 4 h 9"/>
                <a:gd name="T4" fmla="*/ 5 w 69"/>
                <a:gd name="T5" fmla="*/ 0 h 9"/>
                <a:gd name="T6" fmla="*/ 65 w 69"/>
                <a:gd name="T7" fmla="*/ 0 h 9"/>
                <a:gd name="T8" fmla="*/ 69 w 69"/>
                <a:gd name="T9" fmla="*/ 4 h 9"/>
                <a:gd name="T10" fmla="*/ 69 w 69"/>
                <a:gd name="T11" fmla="*/ 4 h 9"/>
                <a:gd name="T12" fmla="*/ 65 w 69"/>
                <a:gd name="T13" fmla="*/ 9 h 9"/>
                <a:gd name="T14" fmla="*/ 5 w 69"/>
                <a:gd name="T15" fmla="*/ 9 h 9"/>
                <a:gd name="T16" fmla="*/ 0 w 69"/>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
                  <a:moveTo>
                    <a:pt x="0" y="4"/>
                  </a:moveTo>
                  <a:cubicBezTo>
                    <a:pt x="0" y="4"/>
                    <a:pt x="0" y="4"/>
                    <a:pt x="0" y="4"/>
                  </a:cubicBezTo>
                  <a:cubicBezTo>
                    <a:pt x="0" y="2"/>
                    <a:pt x="2" y="0"/>
                    <a:pt x="5" y="0"/>
                  </a:cubicBezTo>
                  <a:cubicBezTo>
                    <a:pt x="65" y="0"/>
                    <a:pt x="65" y="0"/>
                    <a:pt x="65" y="0"/>
                  </a:cubicBezTo>
                  <a:cubicBezTo>
                    <a:pt x="67" y="0"/>
                    <a:pt x="69" y="2"/>
                    <a:pt x="69" y="4"/>
                  </a:cubicBezTo>
                  <a:cubicBezTo>
                    <a:pt x="69" y="4"/>
                    <a:pt x="69" y="4"/>
                    <a:pt x="69" y="4"/>
                  </a:cubicBezTo>
                  <a:cubicBezTo>
                    <a:pt x="69" y="7"/>
                    <a:pt x="67" y="9"/>
                    <a:pt x="65" y="9"/>
                  </a:cubicBezTo>
                  <a:cubicBezTo>
                    <a:pt x="5" y="9"/>
                    <a:pt x="5" y="9"/>
                    <a:pt x="5"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37" name="Oval 72"/>
            <p:cNvSpPr>
              <a:spLocks noChangeArrowheads="1"/>
            </p:cNvSpPr>
            <p:nvPr/>
          </p:nvSpPr>
          <p:spPr bwMode="auto">
            <a:xfrm>
              <a:off x="-1114573" y="25189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38" name="Oval 73"/>
            <p:cNvSpPr>
              <a:spLocks noChangeArrowheads="1"/>
            </p:cNvSpPr>
            <p:nvPr/>
          </p:nvSpPr>
          <p:spPr bwMode="auto">
            <a:xfrm>
              <a:off x="-1071710" y="251893"/>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39" name="Freeform 74"/>
            <p:cNvSpPr>
              <a:spLocks noEditPoints="1"/>
            </p:cNvSpPr>
            <p:nvPr/>
          </p:nvSpPr>
          <p:spPr bwMode="auto">
            <a:xfrm>
              <a:off x="-1149498" y="213793"/>
              <a:ext cx="412750" cy="312738"/>
            </a:xfrm>
            <a:custGeom>
              <a:avLst/>
              <a:gdLst>
                <a:gd name="T0" fmla="*/ 104 w 129"/>
                <a:gd name="T1" fmla="*/ 91 h 97"/>
                <a:gd name="T2" fmla="*/ 11 w 129"/>
                <a:gd name="T3" fmla="*/ 91 h 97"/>
                <a:gd name="T4" fmla="*/ 6 w 129"/>
                <a:gd name="T5" fmla="*/ 85 h 97"/>
                <a:gd name="T6" fmla="*/ 6 w 129"/>
                <a:gd name="T7" fmla="*/ 33 h 97"/>
                <a:gd name="T8" fmla="*/ 123 w 129"/>
                <a:gd name="T9" fmla="*/ 33 h 97"/>
                <a:gd name="T10" fmla="*/ 123 w 129"/>
                <a:gd name="T11" fmla="*/ 72 h 97"/>
                <a:gd name="T12" fmla="*/ 129 w 129"/>
                <a:gd name="T13" fmla="*/ 74 h 97"/>
                <a:gd name="T14" fmla="*/ 129 w 129"/>
                <a:gd name="T15" fmla="*/ 33 h 97"/>
                <a:gd name="T16" fmla="*/ 129 w 129"/>
                <a:gd name="T17" fmla="*/ 33 h 97"/>
                <a:gd name="T18" fmla="*/ 129 w 129"/>
                <a:gd name="T19" fmla="*/ 12 h 97"/>
                <a:gd name="T20" fmla="*/ 116 w 129"/>
                <a:gd name="T21" fmla="*/ 0 h 97"/>
                <a:gd name="T22" fmla="*/ 12 w 129"/>
                <a:gd name="T23" fmla="*/ 0 h 97"/>
                <a:gd name="T24" fmla="*/ 0 w 129"/>
                <a:gd name="T25" fmla="*/ 12 h 97"/>
                <a:gd name="T26" fmla="*/ 0 w 129"/>
                <a:gd name="T27" fmla="*/ 27 h 97"/>
                <a:gd name="T28" fmla="*/ 0 w 129"/>
                <a:gd name="T29" fmla="*/ 33 h 97"/>
                <a:gd name="T30" fmla="*/ 0 w 129"/>
                <a:gd name="T31" fmla="*/ 85 h 97"/>
                <a:gd name="T32" fmla="*/ 11 w 129"/>
                <a:gd name="T33" fmla="*/ 97 h 97"/>
                <a:gd name="T34" fmla="*/ 106 w 129"/>
                <a:gd name="T35" fmla="*/ 97 h 97"/>
                <a:gd name="T36" fmla="*/ 104 w 129"/>
                <a:gd name="T37" fmla="*/ 91 h 97"/>
                <a:gd name="T38" fmla="*/ 6 w 129"/>
                <a:gd name="T39" fmla="*/ 12 h 97"/>
                <a:gd name="T40" fmla="*/ 12 w 129"/>
                <a:gd name="T41" fmla="*/ 6 h 97"/>
                <a:gd name="T42" fmla="*/ 116 w 129"/>
                <a:gd name="T43" fmla="*/ 6 h 97"/>
                <a:gd name="T44" fmla="*/ 123 w 129"/>
                <a:gd name="T45" fmla="*/ 12 h 97"/>
                <a:gd name="T46" fmla="*/ 123 w 129"/>
                <a:gd name="T47" fmla="*/ 27 h 97"/>
                <a:gd name="T48" fmla="*/ 6 w 129"/>
                <a:gd name="T49" fmla="*/ 27 h 97"/>
                <a:gd name="T50" fmla="*/ 6 w 129"/>
                <a:gd name="T51" fmla="*/ 1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97">
                  <a:moveTo>
                    <a:pt x="104" y="91"/>
                  </a:moveTo>
                  <a:cubicBezTo>
                    <a:pt x="11" y="91"/>
                    <a:pt x="11" y="91"/>
                    <a:pt x="11" y="91"/>
                  </a:cubicBezTo>
                  <a:cubicBezTo>
                    <a:pt x="8" y="91"/>
                    <a:pt x="6" y="88"/>
                    <a:pt x="6" y="85"/>
                  </a:cubicBezTo>
                  <a:cubicBezTo>
                    <a:pt x="6" y="33"/>
                    <a:pt x="6" y="33"/>
                    <a:pt x="6" y="33"/>
                  </a:cubicBezTo>
                  <a:cubicBezTo>
                    <a:pt x="123" y="33"/>
                    <a:pt x="123" y="33"/>
                    <a:pt x="123" y="33"/>
                  </a:cubicBezTo>
                  <a:cubicBezTo>
                    <a:pt x="123" y="72"/>
                    <a:pt x="123" y="72"/>
                    <a:pt x="123" y="72"/>
                  </a:cubicBezTo>
                  <a:cubicBezTo>
                    <a:pt x="129" y="74"/>
                    <a:pt x="129" y="74"/>
                    <a:pt x="129" y="74"/>
                  </a:cubicBezTo>
                  <a:cubicBezTo>
                    <a:pt x="129" y="33"/>
                    <a:pt x="129" y="33"/>
                    <a:pt x="129" y="33"/>
                  </a:cubicBezTo>
                  <a:cubicBezTo>
                    <a:pt x="129" y="33"/>
                    <a:pt x="129" y="33"/>
                    <a:pt x="129" y="33"/>
                  </a:cubicBezTo>
                  <a:cubicBezTo>
                    <a:pt x="129" y="12"/>
                    <a:pt x="129" y="12"/>
                    <a:pt x="129" y="12"/>
                  </a:cubicBezTo>
                  <a:cubicBezTo>
                    <a:pt x="129" y="5"/>
                    <a:pt x="123" y="0"/>
                    <a:pt x="116" y="0"/>
                  </a:cubicBezTo>
                  <a:cubicBezTo>
                    <a:pt x="12" y="0"/>
                    <a:pt x="12" y="0"/>
                    <a:pt x="12" y="0"/>
                  </a:cubicBezTo>
                  <a:cubicBezTo>
                    <a:pt x="5" y="0"/>
                    <a:pt x="0" y="5"/>
                    <a:pt x="0" y="12"/>
                  </a:cubicBezTo>
                  <a:cubicBezTo>
                    <a:pt x="0" y="27"/>
                    <a:pt x="0" y="27"/>
                    <a:pt x="0" y="27"/>
                  </a:cubicBezTo>
                  <a:cubicBezTo>
                    <a:pt x="0" y="33"/>
                    <a:pt x="0" y="33"/>
                    <a:pt x="0" y="33"/>
                  </a:cubicBezTo>
                  <a:cubicBezTo>
                    <a:pt x="0" y="85"/>
                    <a:pt x="0" y="85"/>
                    <a:pt x="0" y="85"/>
                  </a:cubicBezTo>
                  <a:cubicBezTo>
                    <a:pt x="0" y="91"/>
                    <a:pt x="5" y="97"/>
                    <a:pt x="11" y="97"/>
                  </a:cubicBezTo>
                  <a:cubicBezTo>
                    <a:pt x="106" y="97"/>
                    <a:pt x="106" y="97"/>
                    <a:pt x="106" y="97"/>
                  </a:cubicBezTo>
                  <a:lnTo>
                    <a:pt x="104" y="91"/>
                  </a:lnTo>
                  <a:close/>
                  <a:moveTo>
                    <a:pt x="6" y="12"/>
                  </a:moveTo>
                  <a:cubicBezTo>
                    <a:pt x="6" y="9"/>
                    <a:pt x="9" y="6"/>
                    <a:pt x="12" y="6"/>
                  </a:cubicBezTo>
                  <a:cubicBezTo>
                    <a:pt x="116" y="6"/>
                    <a:pt x="116" y="6"/>
                    <a:pt x="116" y="6"/>
                  </a:cubicBezTo>
                  <a:cubicBezTo>
                    <a:pt x="120" y="6"/>
                    <a:pt x="123" y="9"/>
                    <a:pt x="123" y="12"/>
                  </a:cubicBezTo>
                  <a:cubicBezTo>
                    <a:pt x="123" y="27"/>
                    <a:pt x="123" y="27"/>
                    <a:pt x="123" y="27"/>
                  </a:cubicBezTo>
                  <a:cubicBezTo>
                    <a:pt x="6" y="27"/>
                    <a:pt x="6" y="27"/>
                    <a:pt x="6" y="27"/>
                  </a:cubicBez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40" name="Freeform 75"/>
            <p:cNvSpPr>
              <a:spLocks/>
            </p:cNvSpPr>
            <p:nvPr/>
          </p:nvSpPr>
          <p:spPr bwMode="auto">
            <a:xfrm>
              <a:off x="-820885" y="442393"/>
              <a:ext cx="103188" cy="103188"/>
            </a:xfrm>
            <a:custGeom>
              <a:avLst/>
              <a:gdLst>
                <a:gd name="T0" fmla="*/ 0 w 65"/>
                <a:gd name="T1" fmla="*/ 0 h 65"/>
                <a:gd name="T2" fmla="*/ 61 w 65"/>
                <a:gd name="T3" fmla="*/ 22 h 65"/>
                <a:gd name="T4" fmla="*/ 45 w 65"/>
                <a:gd name="T5" fmla="*/ 33 h 65"/>
                <a:gd name="T6" fmla="*/ 65 w 65"/>
                <a:gd name="T7" fmla="*/ 53 h 65"/>
                <a:gd name="T8" fmla="*/ 53 w 65"/>
                <a:gd name="T9" fmla="*/ 65 h 65"/>
                <a:gd name="T10" fmla="*/ 33 w 65"/>
                <a:gd name="T11" fmla="*/ 45 h 65"/>
                <a:gd name="T12" fmla="*/ 25 w 65"/>
                <a:gd name="T13" fmla="*/ 61 h 65"/>
                <a:gd name="T14" fmla="*/ 0 w 6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0" y="0"/>
                  </a:moveTo>
                  <a:lnTo>
                    <a:pt x="61" y="22"/>
                  </a:lnTo>
                  <a:lnTo>
                    <a:pt x="45" y="33"/>
                  </a:lnTo>
                  <a:lnTo>
                    <a:pt x="65" y="53"/>
                  </a:lnTo>
                  <a:lnTo>
                    <a:pt x="53" y="65"/>
                  </a:lnTo>
                  <a:lnTo>
                    <a:pt x="33" y="45"/>
                  </a:lnTo>
                  <a:lnTo>
                    <a:pt x="25" y="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grpSp>
      <p:sp>
        <p:nvSpPr>
          <p:cNvPr id="45" name="Rectangle 44"/>
          <p:cNvSpPr/>
          <p:nvPr/>
        </p:nvSpPr>
        <p:spPr>
          <a:xfrm>
            <a:off x="3461458" y="6484304"/>
            <a:ext cx="3581220" cy="253607"/>
          </a:xfrm>
          <a:prstGeom prst="rect">
            <a:avLst/>
          </a:prstGeom>
        </p:spPr>
        <p:txBody>
          <a:bodyPr wrap="square">
            <a:spAutoFit/>
          </a:bodyPr>
          <a:lstStyle/>
          <a:p>
            <a:pPr algn="r" defTabSz="1212878"/>
            <a:r>
              <a:rPr lang="fr-FR" sz="1050" dirty="0">
                <a:solidFill>
                  <a:srgbClr val="000000"/>
                </a:solidFill>
                <a:latin typeface="Arial"/>
              </a:rPr>
              <a:t>Chiffres clés au 31/12/2018</a:t>
            </a:r>
          </a:p>
        </p:txBody>
      </p:sp>
    </p:spTree>
    <p:extLst>
      <p:ext uri="{BB962C8B-B14F-4D97-AF65-F5344CB8AC3E}">
        <p14:creationId xmlns:p14="http://schemas.microsoft.com/office/powerpoint/2010/main" val="150933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3031965" y="4941497"/>
            <a:ext cx="2072863" cy="967835"/>
            <a:chOff x="1035403" y="1552951"/>
            <a:chExt cx="2073343" cy="968059"/>
          </a:xfrm>
        </p:grpSpPr>
        <p:sp>
          <p:nvSpPr>
            <p:cNvPr id="24" name="TextBox 140"/>
            <p:cNvSpPr txBox="1">
              <a:spLocks noChangeArrowheads="1"/>
            </p:cNvSpPr>
            <p:nvPr/>
          </p:nvSpPr>
          <p:spPr bwMode="auto">
            <a:xfrm>
              <a:off x="1096311" y="1552951"/>
              <a:ext cx="2012435" cy="5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199" b="1" dirty="0">
                  <a:solidFill>
                    <a:srgbClr val="00915A"/>
                  </a:solidFill>
                  <a:latin typeface="BNPP Sans" pitchFamily="50" charset="0"/>
                  <a:cs typeface="Open Sans" pitchFamily="34" charset="0"/>
                </a:rPr>
                <a:t>79 925</a:t>
              </a:r>
            </a:p>
          </p:txBody>
        </p:sp>
        <p:cxnSp>
          <p:nvCxnSpPr>
            <p:cNvPr id="25" name="Straight Connector 141"/>
            <p:cNvCxnSpPr>
              <a:cxnSpLocks noChangeShapeType="1"/>
            </p:cNvCxnSpPr>
            <p:nvPr/>
          </p:nvCxnSpPr>
          <p:spPr bwMode="auto">
            <a:xfrm>
              <a:off x="1144938" y="2091471"/>
              <a:ext cx="1404424"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26" name="TextBox 102"/>
            <p:cNvSpPr txBox="1">
              <a:spLocks noChangeArrowheads="1"/>
            </p:cNvSpPr>
            <p:nvPr/>
          </p:nvSpPr>
          <p:spPr bwMode="auto">
            <a:xfrm>
              <a:off x="1035403" y="2182456"/>
              <a:ext cx="1909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COLLABORATEURS</a:t>
              </a:r>
            </a:p>
          </p:txBody>
        </p:sp>
      </p:grpSp>
      <p:grpSp>
        <p:nvGrpSpPr>
          <p:cNvPr id="27" name="Groupe 26"/>
          <p:cNvGrpSpPr/>
          <p:nvPr/>
        </p:nvGrpSpPr>
        <p:grpSpPr>
          <a:xfrm>
            <a:off x="685925" y="4868827"/>
            <a:ext cx="2107180" cy="1272075"/>
            <a:chOff x="6452944" y="4733686"/>
            <a:chExt cx="2107668" cy="1272369"/>
          </a:xfrm>
        </p:grpSpPr>
        <p:sp>
          <p:nvSpPr>
            <p:cNvPr id="28" name="TextBox 70"/>
            <p:cNvSpPr txBox="1"/>
            <p:nvPr/>
          </p:nvSpPr>
          <p:spPr>
            <a:xfrm>
              <a:off x="6452944" y="4733686"/>
              <a:ext cx="2001207" cy="615563"/>
            </a:xfrm>
            <a:prstGeom prst="rect">
              <a:avLst/>
            </a:prstGeom>
            <a:noFill/>
          </p:spPr>
          <p:txBody>
            <a:bodyPr wrap="none" lIns="182847" tIns="91424" rIns="182847" bIns="91424" rtlCol="0">
              <a:spAutoFit/>
            </a:bodyPr>
            <a:lstStyle/>
            <a:p>
              <a:pPr algn="ctr" defTabSz="1823388"/>
              <a:r>
                <a:rPr lang="fr-FR" sz="2799" b="1" dirty="0">
                  <a:solidFill>
                    <a:srgbClr val="00915A"/>
                  </a:solidFill>
                  <a:latin typeface="BNPP Sans" pitchFamily="50" charset="0"/>
                  <a:cs typeface="Roboto Regular"/>
                </a:rPr>
                <a:t>16 434 M€</a:t>
              </a:r>
              <a:endParaRPr lang="id-ID" sz="2799" b="1" dirty="0">
                <a:solidFill>
                  <a:srgbClr val="00915A"/>
                </a:solidFill>
                <a:latin typeface="BNPP Sans" pitchFamily="50" charset="0"/>
                <a:cs typeface="Roboto Regular"/>
              </a:endParaRPr>
            </a:p>
          </p:txBody>
        </p:sp>
        <p:cxnSp>
          <p:nvCxnSpPr>
            <p:cNvPr id="29" name="Straight Connector 141"/>
            <p:cNvCxnSpPr>
              <a:cxnSpLocks noChangeShapeType="1"/>
            </p:cNvCxnSpPr>
            <p:nvPr/>
          </p:nvCxnSpPr>
          <p:spPr bwMode="auto">
            <a:xfrm>
              <a:off x="6605344" y="5327786"/>
              <a:ext cx="1605191"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30" name="TextBox 102"/>
            <p:cNvSpPr txBox="1">
              <a:spLocks noChangeArrowheads="1"/>
            </p:cNvSpPr>
            <p:nvPr/>
          </p:nvSpPr>
          <p:spPr bwMode="auto">
            <a:xfrm>
              <a:off x="6525208" y="5421280"/>
              <a:ext cx="2035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PRODUIT NET BANCAIRE</a:t>
              </a:r>
            </a:p>
          </p:txBody>
        </p:sp>
      </p:grpSp>
      <p:grpSp>
        <p:nvGrpSpPr>
          <p:cNvPr id="33" name="Groupe 32"/>
          <p:cNvGrpSpPr/>
          <p:nvPr/>
        </p:nvGrpSpPr>
        <p:grpSpPr>
          <a:xfrm>
            <a:off x="5479670" y="4893275"/>
            <a:ext cx="904296" cy="1218320"/>
            <a:chOff x="4271228" y="5479576"/>
            <a:chExt cx="904505" cy="1218602"/>
          </a:xfrm>
        </p:grpSpPr>
        <p:grpSp>
          <p:nvGrpSpPr>
            <p:cNvPr id="34" name="Groupe 33"/>
            <p:cNvGrpSpPr/>
            <p:nvPr/>
          </p:nvGrpSpPr>
          <p:grpSpPr>
            <a:xfrm>
              <a:off x="4327099" y="5479576"/>
              <a:ext cx="848634" cy="1109247"/>
              <a:chOff x="1271563" y="3874009"/>
              <a:chExt cx="1695095" cy="1109247"/>
            </a:xfrm>
          </p:grpSpPr>
          <p:cxnSp>
            <p:nvCxnSpPr>
              <p:cNvPr id="37" name="Straight Connector 142"/>
              <p:cNvCxnSpPr>
                <a:cxnSpLocks noChangeShapeType="1"/>
              </p:cNvCxnSpPr>
              <p:nvPr/>
            </p:nvCxnSpPr>
            <p:spPr bwMode="auto">
              <a:xfrm>
                <a:off x="1417764" y="4234955"/>
                <a:ext cx="1015263"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38" name="TextBox 121"/>
              <p:cNvSpPr txBox="1">
                <a:spLocks noChangeArrowheads="1"/>
              </p:cNvSpPr>
              <p:nvPr/>
            </p:nvSpPr>
            <p:spPr bwMode="auto">
              <a:xfrm>
                <a:off x="1271563" y="3874009"/>
                <a:ext cx="1449867" cy="32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lnSpc>
                    <a:spcPct val="120000"/>
                  </a:lnSpc>
                  <a:spcBef>
                    <a:spcPct val="0"/>
                  </a:spcBef>
                  <a:spcAft>
                    <a:spcPct val="0"/>
                  </a:spcAft>
                </a:pPr>
                <a:r>
                  <a:rPr lang="en-US" altLang="pt-PT" sz="1100" dirty="0">
                    <a:solidFill>
                      <a:srgbClr val="78848A"/>
                    </a:solidFill>
                    <a:latin typeface="BNPP Sans Light" pitchFamily="50" charset="0"/>
                    <a:cs typeface="Open Sans Light" pitchFamily="34" charset="0"/>
                  </a:rPr>
                  <a:t>Dans</a:t>
                </a:r>
              </a:p>
            </p:txBody>
          </p:sp>
          <p:sp>
            <p:nvSpPr>
              <p:cNvPr id="39" name="TextBox 102"/>
              <p:cNvSpPr txBox="1">
                <a:spLocks noChangeArrowheads="1"/>
              </p:cNvSpPr>
              <p:nvPr/>
            </p:nvSpPr>
            <p:spPr bwMode="auto">
              <a:xfrm>
                <a:off x="2219231" y="4644702"/>
                <a:ext cx="747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endParaRPr lang="en-US" altLang="pt-PT" sz="1600" b="1" dirty="0">
                  <a:solidFill>
                    <a:srgbClr val="78848A"/>
                  </a:solidFill>
                  <a:latin typeface="BNPP Sans Light" pitchFamily="50" charset="0"/>
                  <a:cs typeface="Open Sans Light" pitchFamily="34" charset="0"/>
                </a:endParaRPr>
              </a:p>
            </p:txBody>
          </p:sp>
        </p:grpSp>
        <p:sp>
          <p:nvSpPr>
            <p:cNvPr id="35" name="TextBox 140"/>
            <p:cNvSpPr txBox="1">
              <a:spLocks noChangeArrowheads="1"/>
            </p:cNvSpPr>
            <p:nvPr/>
          </p:nvSpPr>
          <p:spPr bwMode="auto">
            <a:xfrm>
              <a:off x="4324349" y="5867270"/>
              <a:ext cx="656606" cy="6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999" b="1" dirty="0">
                  <a:solidFill>
                    <a:srgbClr val="00915A"/>
                  </a:solidFill>
                  <a:latin typeface="BNPP Sans" pitchFamily="50" charset="0"/>
                  <a:cs typeface="Open Sans" pitchFamily="34" charset="0"/>
                </a:rPr>
                <a:t>60</a:t>
              </a:r>
            </a:p>
          </p:txBody>
        </p:sp>
        <p:sp>
          <p:nvSpPr>
            <p:cNvPr id="36" name="TextBox 102"/>
            <p:cNvSpPr txBox="1">
              <a:spLocks noChangeArrowheads="1"/>
            </p:cNvSpPr>
            <p:nvPr/>
          </p:nvSpPr>
          <p:spPr bwMode="auto">
            <a:xfrm>
              <a:off x="4271228" y="6359624"/>
              <a:ext cx="709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PAYS</a:t>
              </a:r>
            </a:p>
          </p:txBody>
        </p:sp>
      </p:grpSp>
      <p:sp>
        <p:nvSpPr>
          <p:cNvPr id="2" name="Sous-titre 1"/>
          <p:cNvSpPr>
            <a:spLocks noGrp="1"/>
          </p:cNvSpPr>
          <p:nvPr>
            <p:ph type="subTitle" idx="1"/>
          </p:nvPr>
        </p:nvSpPr>
        <p:spPr/>
        <p:txBody>
          <a:bodyPr/>
          <a:lstStyle/>
          <a:p>
            <a:r>
              <a:rPr lang="fr-FR" dirty="0" err="1"/>
              <a:t>INTErnAtionAl</a:t>
            </a:r>
            <a:r>
              <a:rPr lang="fr-FR" dirty="0"/>
              <a:t> </a:t>
            </a:r>
            <a:r>
              <a:rPr lang="fr-FR" dirty="0" err="1"/>
              <a:t>FINANcIal</a:t>
            </a:r>
            <a:r>
              <a:rPr lang="fr-FR" dirty="0"/>
              <a:t> </a:t>
            </a:r>
            <a:r>
              <a:rPr lang="fr-FR" dirty="0" err="1"/>
              <a:t>SERVICEs</a:t>
            </a:r>
            <a:endParaRPr lang="fr-FR" dirty="0"/>
          </a:p>
        </p:txBody>
      </p:sp>
      <p:pic>
        <p:nvPicPr>
          <p:cNvPr id="11267" name="Picture 3" descr="Z:\Media_Et_Editorial\EDITORIAL\RAPPORT ANNUEL\RI 2018\07_FICHIER SOURCE RI 2018\BNPPA013001_RI2018_200x265_FR_Interieur\Links\HFI_BEN_1708 (1) p23.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8414" y="0"/>
            <a:ext cx="487725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9945" y="1053286"/>
            <a:ext cx="6745925" cy="3384758"/>
          </a:xfrm>
          <a:prstGeom prst="rect">
            <a:avLst/>
          </a:prstGeom>
        </p:spPr>
        <p:txBody>
          <a:bodyPr wrap="square">
            <a:spAutoFit/>
          </a:bodyPr>
          <a:lstStyle/>
          <a:p>
            <a:pPr defTabSz="1212878"/>
            <a:r>
              <a:rPr lang="fr-FR" sz="1600" b="1" dirty="0">
                <a:solidFill>
                  <a:srgbClr val="000000"/>
                </a:solidFill>
                <a:latin typeface="BNPP Sans" pitchFamily="50" charset="0"/>
                <a:cs typeface="Open Sans Light"/>
              </a:rPr>
              <a:t>International Financial Services (IFS) regroupe des activités diversifiées. </a:t>
            </a:r>
          </a:p>
          <a:p>
            <a:pPr defTabSz="1212878"/>
            <a:endParaRPr lang="fr-FR" sz="1600" b="1" dirty="0">
              <a:solidFill>
                <a:srgbClr val="000000"/>
              </a:solidFill>
              <a:latin typeface="BNPP Sans" pitchFamily="50" charset="0"/>
              <a:cs typeface="Open Sans Light"/>
            </a:endParaRPr>
          </a:p>
          <a:p>
            <a:pPr defTabSz="1212878"/>
            <a:r>
              <a:rPr lang="fr-FR" sz="1600" b="1" dirty="0">
                <a:solidFill>
                  <a:srgbClr val="000000"/>
                </a:solidFill>
                <a:latin typeface="BNPP Sans" pitchFamily="50" charset="0"/>
                <a:cs typeface="Open Sans Light"/>
              </a:rPr>
              <a:t>IFS propose aux particuliers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des solutions de crédit avec </a:t>
            </a:r>
            <a:r>
              <a:rPr lang="fr-FR" sz="1400" b="1" dirty="0">
                <a:solidFill>
                  <a:srgbClr val="00915A"/>
                </a:solidFill>
                <a:latin typeface="BNPP Sans" pitchFamily="50" charset="0"/>
                <a:cs typeface="Open Sans Light"/>
              </a:rPr>
              <a:t>BNP Paribas Personal Finance ;</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et des solutions d’épargne et de protection avec </a:t>
            </a:r>
            <a:r>
              <a:rPr lang="fr-FR" sz="1400" b="1" dirty="0">
                <a:solidFill>
                  <a:srgbClr val="00915A"/>
                </a:solidFill>
                <a:latin typeface="BNPP Sans" pitchFamily="50" charset="0"/>
                <a:cs typeface="Open Sans Light"/>
              </a:rPr>
              <a:t>BNP Paribas Cardif. </a:t>
            </a:r>
          </a:p>
          <a:p>
            <a:pPr marL="285693" indent="-285693" defTabSz="1212878">
              <a:buFontTx/>
              <a:buChar char="-"/>
            </a:pPr>
            <a:endParaRPr lang="fr-FR" sz="1600" dirty="0">
              <a:solidFill>
                <a:srgbClr val="000000"/>
              </a:solidFill>
              <a:latin typeface="BNPPSans-Light"/>
            </a:endParaRPr>
          </a:p>
          <a:p>
            <a:pPr defTabSz="1212878"/>
            <a:r>
              <a:rPr lang="fr-FR" sz="1600" b="1" dirty="0">
                <a:solidFill>
                  <a:srgbClr val="000000"/>
                </a:solidFill>
                <a:latin typeface="BNPP Sans" pitchFamily="50" charset="0"/>
                <a:cs typeface="Open Sans Light"/>
              </a:rPr>
              <a:t>IFS regroupe également trois métiers leaders de la gestion institutionnelle et privée : </a:t>
            </a:r>
          </a:p>
          <a:p>
            <a:pPr marL="285693" indent="-285693" defTabSz="1212878">
              <a:buFont typeface="Arial" panose="020B0604020202020204" pitchFamily="34" charset="0"/>
              <a:buChar char="•"/>
            </a:pPr>
            <a:r>
              <a:rPr lang="fr-FR" sz="1400" b="1" dirty="0">
                <a:solidFill>
                  <a:srgbClr val="00915A"/>
                </a:solidFill>
                <a:latin typeface="BNPP Sans" pitchFamily="50" charset="0"/>
                <a:cs typeface="Open Sans Light"/>
              </a:rPr>
              <a:t>BNP Paribas Wealth Management, </a:t>
            </a:r>
            <a:r>
              <a:rPr lang="fr-FR" sz="1400" dirty="0">
                <a:solidFill>
                  <a:srgbClr val="000000"/>
                </a:solidFill>
                <a:latin typeface="BNPPSans-Light"/>
              </a:rPr>
              <a:t>banque privée de référence mondiale, </a:t>
            </a:r>
          </a:p>
          <a:p>
            <a:pPr marL="285693" indent="-285693" defTabSz="1212878">
              <a:buFont typeface="Arial" panose="020B0604020202020204" pitchFamily="34" charset="0"/>
              <a:buChar char="•"/>
            </a:pPr>
            <a:r>
              <a:rPr lang="fr-FR" sz="1400" b="1" dirty="0">
                <a:solidFill>
                  <a:srgbClr val="00915A"/>
                </a:solidFill>
                <a:latin typeface="BNPP Sans" pitchFamily="50" charset="0"/>
                <a:cs typeface="Open Sans Light"/>
              </a:rPr>
              <a:t>BNP Paribas Asset Management, </a:t>
            </a:r>
            <a:r>
              <a:rPr lang="fr-FR" sz="1400" dirty="0">
                <a:solidFill>
                  <a:srgbClr val="000000"/>
                </a:solidFill>
                <a:latin typeface="BNPPSans-Light"/>
              </a:rPr>
              <a:t>spécialiste de la gestion d’actifs,</a:t>
            </a:r>
          </a:p>
          <a:p>
            <a:pPr marL="285693" indent="-285693" defTabSz="1212878">
              <a:buClr>
                <a:srgbClr val="00915A"/>
              </a:buClr>
              <a:buFont typeface="Arial" panose="020B0604020202020204" pitchFamily="34" charset="0"/>
              <a:buChar char="•"/>
            </a:pPr>
            <a:r>
              <a:rPr lang="fr-FR" sz="1400" dirty="0">
                <a:solidFill>
                  <a:srgbClr val="000000"/>
                </a:solidFill>
                <a:latin typeface="BNPPSans-Light"/>
              </a:rPr>
              <a:t>et </a:t>
            </a:r>
            <a:r>
              <a:rPr lang="fr-FR" sz="1400" b="1" dirty="0">
                <a:solidFill>
                  <a:srgbClr val="00915A"/>
                </a:solidFill>
                <a:latin typeface="BNPP Sans" pitchFamily="50" charset="0"/>
                <a:cs typeface="Open Sans Light"/>
              </a:rPr>
              <a:t>BNP Paribas Real Estate, </a:t>
            </a:r>
            <a:r>
              <a:rPr lang="fr-FR" sz="1400" dirty="0">
                <a:solidFill>
                  <a:srgbClr val="000000"/>
                </a:solidFill>
                <a:latin typeface="BNPPSans-Light"/>
              </a:rPr>
              <a:t>pour les services immobiliers. </a:t>
            </a:r>
          </a:p>
          <a:p>
            <a:pPr defTabSz="1212878"/>
            <a:endParaRPr lang="fr-FR" sz="1600" b="1" dirty="0">
              <a:solidFill>
                <a:srgbClr val="000000"/>
              </a:solidFill>
              <a:latin typeface="BNPP Sans" pitchFamily="50" charset="0"/>
              <a:cs typeface="Open Sans Light"/>
            </a:endParaRPr>
          </a:p>
          <a:p>
            <a:pPr defTabSz="1212878"/>
            <a:r>
              <a:rPr lang="fr-FR" sz="1600" b="1" dirty="0">
                <a:solidFill>
                  <a:srgbClr val="000000"/>
                </a:solidFill>
                <a:latin typeface="BNPP Sans" pitchFamily="50" charset="0"/>
                <a:cs typeface="Open Sans Light"/>
              </a:rPr>
              <a:t>Enfin, International Retail Banking réunit les banques de détail du Groupe hors zone euro.</a:t>
            </a:r>
          </a:p>
        </p:txBody>
      </p:sp>
      <p:sp>
        <p:nvSpPr>
          <p:cNvPr id="21" name="Rectangle 20"/>
          <p:cNvSpPr/>
          <p:nvPr/>
        </p:nvSpPr>
        <p:spPr>
          <a:xfrm>
            <a:off x="877627" y="6486744"/>
            <a:ext cx="11349690" cy="253857"/>
          </a:xfrm>
          <a:prstGeom prst="rect">
            <a:avLst/>
          </a:prstGeom>
        </p:spPr>
        <p:txBody>
          <a:bodyPr wrap="square">
            <a:spAutoFit/>
          </a:bodyPr>
          <a:lstStyle/>
          <a:p>
            <a:pPr defTabSz="1212878"/>
            <a:r>
              <a:rPr lang="fr-FR" sz="1050" dirty="0">
                <a:solidFill>
                  <a:srgbClr val="000000"/>
                </a:solidFill>
                <a:latin typeface="Arial"/>
                <a:hlinkClick r:id="rId4"/>
              </a:rPr>
              <a:t>En savoir plus sur International Financial Services</a:t>
            </a:r>
            <a:endParaRPr lang="fr-FR" sz="1050" dirty="0">
              <a:solidFill>
                <a:srgbClr val="000000"/>
              </a:solidFill>
              <a:latin typeface="Arial"/>
            </a:endParaRPr>
          </a:p>
        </p:txBody>
      </p:sp>
      <p:grpSp>
        <p:nvGrpSpPr>
          <p:cNvPr id="22" name="Group 232"/>
          <p:cNvGrpSpPr/>
          <p:nvPr/>
        </p:nvGrpSpPr>
        <p:grpSpPr>
          <a:xfrm>
            <a:off x="480676" y="6479543"/>
            <a:ext cx="336249" cy="258368"/>
            <a:chOff x="-1149498" y="213793"/>
            <a:chExt cx="431801" cy="331788"/>
          </a:xfrm>
          <a:solidFill>
            <a:schemeClr val="bg2"/>
          </a:solidFill>
        </p:grpSpPr>
        <p:sp>
          <p:nvSpPr>
            <p:cNvPr id="31" name="Freeform 71"/>
            <p:cNvSpPr>
              <a:spLocks/>
            </p:cNvSpPr>
            <p:nvPr/>
          </p:nvSpPr>
          <p:spPr bwMode="auto">
            <a:xfrm>
              <a:off x="-995510" y="251893"/>
              <a:ext cx="220663" cy="30163"/>
            </a:xfrm>
            <a:custGeom>
              <a:avLst/>
              <a:gdLst>
                <a:gd name="T0" fmla="*/ 0 w 69"/>
                <a:gd name="T1" fmla="*/ 4 h 9"/>
                <a:gd name="T2" fmla="*/ 0 w 69"/>
                <a:gd name="T3" fmla="*/ 4 h 9"/>
                <a:gd name="T4" fmla="*/ 5 w 69"/>
                <a:gd name="T5" fmla="*/ 0 h 9"/>
                <a:gd name="T6" fmla="*/ 65 w 69"/>
                <a:gd name="T7" fmla="*/ 0 h 9"/>
                <a:gd name="T8" fmla="*/ 69 w 69"/>
                <a:gd name="T9" fmla="*/ 4 h 9"/>
                <a:gd name="T10" fmla="*/ 69 w 69"/>
                <a:gd name="T11" fmla="*/ 4 h 9"/>
                <a:gd name="T12" fmla="*/ 65 w 69"/>
                <a:gd name="T13" fmla="*/ 9 h 9"/>
                <a:gd name="T14" fmla="*/ 5 w 69"/>
                <a:gd name="T15" fmla="*/ 9 h 9"/>
                <a:gd name="T16" fmla="*/ 0 w 69"/>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
                  <a:moveTo>
                    <a:pt x="0" y="4"/>
                  </a:moveTo>
                  <a:cubicBezTo>
                    <a:pt x="0" y="4"/>
                    <a:pt x="0" y="4"/>
                    <a:pt x="0" y="4"/>
                  </a:cubicBezTo>
                  <a:cubicBezTo>
                    <a:pt x="0" y="2"/>
                    <a:pt x="2" y="0"/>
                    <a:pt x="5" y="0"/>
                  </a:cubicBezTo>
                  <a:cubicBezTo>
                    <a:pt x="65" y="0"/>
                    <a:pt x="65" y="0"/>
                    <a:pt x="65" y="0"/>
                  </a:cubicBezTo>
                  <a:cubicBezTo>
                    <a:pt x="67" y="0"/>
                    <a:pt x="69" y="2"/>
                    <a:pt x="69" y="4"/>
                  </a:cubicBezTo>
                  <a:cubicBezTo>
                    <a:pt x="69" y="4"/>
                    <a:pt x="69" y="4"/>
                    <a:pt x="69" y="4"/>
                  </a:cubicBezTo>
                  <a:cubicBezTo>
                    <a:pt x="69" y="7"/>
                    <a:pt x="67" y="9"/>
                    <a:pt x="65" y="9"/>
                  </a:cubicBezTo>
                  <a:cubicBezTo>
                    <a:pt x="5" y="9"/>
                    <a:pt x="5" y="9"/>
                    <a:pt x="5"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32" name="Oval 72"/>
            <p:cNvSpPr>
              <a:spLocks noChangeArrowheads="1"/>
            </p:cNvSpPr>
            <p:nvPr/>
          </p:nvSpPr>
          <p:spPr bwMode="auto">
            <a:xfrm>
              <a:off x="-1114573" y="25189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40" name="Oval 73"/>
            <p:cNvSpPr>
              <a:spLocks noChangeArrowheads="1"/>
            </p:cNvSpPr>
            <p:nvPr/>
          </p:nvSpPr>
          <p:spPr bwMode="auto">
            <a:xfrm>
              <a:off x="-1071710" y="251893"/>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41" name="Freeform 74"/>
            <p:cNvSpPr>
              <a:spLocks noEditPoints="1"/>
            </p:cNvSpPr>
            <p:nvPr/>
          </p:nvSpPr>
          <p:spPr bwMode="auto">
            <a:xfrm>
              <a:off x="-1149498" y="213793"/>
              <a:ext cx="412750" cy="312738"/>
            </a:xfrm>
            <a:custGeom>
              <a:avLst/>
              <a:gdLst>
                <a:gd name="T0" fmla="*/ 104 w 129"/>
                <a:gd name="T1" fmla="*/ 91 h 97"/>
                <a:gd name="T2" fmla="*/ 11 w 129"/>
                <a:gd name="T3" fmla="*/ 91 h 97"/>
                <a:gd name="T4" fmla="*/ 6 w 129"/>
                <a:gd name="T5" fmla="*/ 85 h 97"/>
                <a:gd name="T6" fmla="*/ 6 w 129"/>
                <a:gd name="T7" fmla="*/ 33 h 97"/>
                <a:gd name="T8" fmla="*/ 123 w 129"/>
                <a:gd name="T9" fmla="*/ 33 h 97"/>
                <a:gd name="T10" fmla="*/ 123 w 129"/>
                <a:gd name="T11" fmla="*/ 72 h 97"/>
                <a:gd name="T12" fmla="*/ 129 w 129"/>
                <a:gd name="T13" fmla="*/ 74 h 97"/>
                <a:gd name="T14" fmla="*/ 129 w 129"/>
                <a:gd name="T15" fmla="*/ 33 h 97"/>
                <a:gd name="T16" fmla="*/ 129 w 129"/>
                <a:gd name="T17" fmla="*/ 33 h 97"/>
                <a:gd name="T18" fmla="*/ 129 w 129"/>
                <a:gd name="T19" fmla="*/ 12 h 97"/>
                <a:gd name="T20" fmla="*/ 116 w 129"/>
                <a:gd name="T21" fmla="*/ 0 h 97"/>
                <a:gd name="T22" fmla="*/ 12 w 129"/>
                <a:gd name="T23" fmla="*/ 0 h 97"/>
                <a:gd name="T24" fmla="*/ 0 w 129"/>
                <a:gd name="T25" fmla="*/ 12 h 97"/>
                <a:gd name="T26" fmla="*/ 0 w 129"/>
                <a:gd name="T27" fmla="*/ 27 h 97"/>
                <a:gd name="T28" fmla="*/ 0 w 129"/>
                <a:gd name="T29" fmla="*/ 33 h 97"/>
                <a:gd name="T30" fmla="*/ 0 w 129"/>
                <a:gd name="T31" fmla="*/ 85 h 97"/>
                <a:gd name="T32" fmla="*/ 11 w 129"/>
                <a:gd name="T33" fmla="*/ 97 h 97"/>
                <a:gd name="T34" fmla="*/ 106 w 129"/>
                <a:gd name="T35" fmla="*/ 97 h 97"/>
                <a:gd name="T36" fmla="*/ 104 w 129"/>
                <a:gd name="T37" fmla="*/ 91 h 97"/>
                <a:gd name="T38" fmla="*/ 6 w 129"/>
                <a:gd name="T39" fmla="*/ 12 h 97"/>
                <a:gd name="T40" fmla="*/ 12 w 129"/>
                <a:gd name="T41" fmla="*/ 6 h 97"/>
                <a:gd name="T42" fmla="*/ 116 w 129"/>
                <a:gd name="T43" fmla="*/ 6 h 97"/>
                <a:gd name="T44" fmla="*/ 123 w 129"/>
                <a:gd name="T45" fmla="*/ 12 h 97"/>
                <a:gd name="T46" fmla="*/ 123 w 129"/>
                <a:gd name="T47" fmla="*/ 27 h 97"/>
                <a:gd name="T48" fmla="*/ 6 w 129"/>
                <a:gd name="T49" fmla="*/ 27 h 97"/>
                <a:gd name="T50" fmla="*/ 6 w 129"/>
                <a:gd name="T51" fmla="*/ 1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97">
                  <a:moveTo>
                    <a:pt x="104" y="91"/>
                  </a:moveTo>
                  <a:cubicBezTo>
                    <a:pt x="11" y="91"/>
                    <a:pt x="11" y="91"/>
                    <a:pt x="11" y="91"/>
                  </a:cubicBezTo>
                  <a:cubicBezTo>
                    <a:pt x="8" y="91"/>
                    <a:pt x="6" y="88"/>
                    <a:pt x="6" y="85"/>
                  </a:cubicBezTo>
                  <a:cubicBezTo>
                    <a:pt x="6" y="33"/>
                    <a:pt x="6" y="33"/>
                    <a:pt x="6" y="33"/>
                  </a:cubicBezTo>
                  <a:cubicBezTo>
                    <a:pt x="123" y="33"/>
                    <a:pt x="123" y="33"/>
                    <a:pt x="123" y="33"/>
                  </a:cubicBezTo>
                  <a:cubicBezTo>
                    <a:pt x="123" y="72"/>
                    <a:pt x="123" y="72"/>
                    <a:pt x="123" y="72"/>
                  </a:cubicBezTo>
                  <a:cubicBezTo>
                    <a:pt x="129" y="74"/>
                    <a:pt x="129" y="74"/>
                    <a:pt x="129" y="74"/>
                  </a:cubicBezTo>
                  <a:cubicBezTo>
                    <a:pt x="129" y="33"/>
                    <a:pt x="129" y="33"/>
                    <a:pt x="129" y="33"/>
                  </a:cubicBezTo>
                  <a:cubicBezTo>
                    <a:pt x="129" y="33"/>
                    <a:pt x="129" y="33"/>
                    <a:pt x="129" y="33"/>
                  </a:cubicBezTo>
                  <a:cubicBezTo>
                    <a:pt x="129" y="12"/>
                    <a:pt x="129" y="12"/>
                    <a:pt x="129" y="12"/>
                  </a:cubicBezTo>
                  <a:cubicBezTo>
                    <a:pt x="129" y="5"/>
                    <a:pt x="123" y="0"/>
                    <a:pt x="116" y="0"/>
                  </a:cubicBezTo>
                  <a:cubicBezTo>
                    <a:pt x="12" y="0"/>
                    <a:pt x="12" y="0"/>
                    <a:pt x="12" y="0"/>
                  </a:cubicBezTo>
                  <a:cubicBezTo>
                    <a:pt x="5" y="0"/>
                    <a:pt x="0" y="5"/>
                    <a:pt x="0" y="12"/>
                  </a:cubicBezTo>
                  <a:cubicBezTo>
                    <a:pt x="0" y="27"/>
                    <a:pt x="0" y="27"/>
                    <a:pt x="0" y="27"/>
                  </a:cubicBezTo>
                  <a:cubicBezTo>
                    <a:pt x="0" y="33"/>
                    <a:pt x="0" y="33"/>
                    <a:pt x="0" y="33"/>
                  </a:cubicBezTo>
                  <a:cubicBezTo>
                    <a:pt x="0" y="85"/>
                    <a:pt x="0" y="85"/>
                    <a:pt x="0" y="85"/>
                  </a:cubicBezTo>
                  <a:cubicBezTo>
                    <a:pt x="0" y="91"/>
                    <a:pt x="5" y="97"/>
                    <a:pt x="11" y="97"/>
                  </a:cubicBezTo>
                  <a:cubicBezTo>
                    <a:pt x="106" y="97"/>
                    <a:pt x="106" y="97"/>
                    <a:pt x="106" y="97"/>
                  </a:cubicBezTo>
                  <a:lnTo>
                    <a:pt x="104" y="91"/>
                  </a:lnTo>
                  <a:close/>
                  <a:moveTo>
                    <a:pt x="6" y="12"/>
                  </a:moveTo>
                  <a:cubicBezTo>
                    <a:pt x="6" y="9"/>
                    <a:pt x="9" y="6"/>
                    <a:pt x="12" y="6"/>
                  </a:cubicBezTo>
                  <a:cubicBezTo>
                    <a:pt x="116" y="6"/>
                    <a:pt x="116" y="6"/>
                    <a:pt x="116" y="6"/>
                  </a:cubicBezTo>
                  <a:cubicBezTo>
                    <a:pt x="120" y="6"/>
                    <a:pt x="123" y="9"/>
                    <a:pt x="123" y="12"/>
                  </a:cubicBezTo>
                  <a:cubicBezTo>
                    <a:pt x="123" y="27"/>
                    <a:pt x="123" y="27"/>
                    <a:pt x="123" y="27"/>
                  </a:cubicBezTo>
                  <a:cubicBezTo>
                    <a:pt x="6" y="27"/>
                    <a:pt x="6" y="27"/>
                    <a:pt x="6" y="27"/>
                  </a:cubicBez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42" name="Freeform 75"/>
            <p:cNvSpPr>
              <a:spLocks/>
            </p:cNvSpPr>
            <p:nvPr/>
          </p:nvSpPr>
          <p:spPr bwMode="auto">
            <a:xfrm>
              <a:off x="-820885" y="442393"/>
              <a:ext cx="103188" cy="103188"/>
            </a:xfrm>
            <a:custGeom>
              <a:avLst/>
              <a:gdLst>
                <a:gd name="T0" fmla="*/ 0 w 65"/>
                <a:gd name="T1" fmla="*/ 0 h 65"/>
                <a:gd name="T2" fmla="*/ 61 w 65"/>
                <a:gd name="T3" fmla="*/ 22 h 65"/>
                <a:gd name="T4" fmla="*/ 45 w 65"/>
                <a:gd name="T5" fmla="*/ 33 h 65"/>
                <a:gd name="T6" fmla="*/ 65 w 65"/>
                <a:gd name="T7" fmla="*/ 53 h 65"/>
                <a:gd name="T8" fmla="*/ 53 w 65"/>
                <a:gd name="T9" fmla="*/ 65 h 65"/>
                <a:gd name="T10" fmla="*/ 33 w 65"/>
                <a:gd name="T11" fmla="*/ 45 h 65"/>
                <a:gd name="T12" fmla="*/ 25 w 65"/>
                <a:gd name="T13" fmla="*/ 61 h 65"/>
                <a:gd name="T14" fmla="*/ 0 w 6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0" y="0"/>
                  </a:moveTo>
                  <a:lnTo>
                    <a:pt x="61" y="22"/>
                  </a:lnTo>
                  <a:lnTo>
                    <a:pt x="45" y="33"/>
                  </a:lnTo>
                  <a:lnTo>
                    <a:pt x="65" y="53"/>
                  </a:lnTo>
                  <a:lnTo>
                    <a:pt x="53" y="65"/>
                  </a:lnTo>
                  <a:lnTo>
                    <a:pt x="33" y="45"/>
                  </a:lnTo>
                  <a:lnTo>
                    <a:pt x="25" y="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grpSp>
      <p:sp>
        <p:nvSpPr>
          <p:cNvPr id="43" name="Rectangle 42"/>
          <p:cNvSpPr/>
          <p:nvPr/>
        </p:nvSpPr>
        <p:spPr>
          <a:xfrm>
            <a:off x="3461458" y="6484304"/>
            <a:ext cx="3581220" cy="253607"/>
          </a:xfrm>
          <a:prstGeom prst="rect">
            <a:avLst/>
          </a:prstGeom>
        </p:spPr>
        <p:txBody>
          <a:bodyPr wrap="square">
            <a:spAutoFit/>
          </a:bodyPr>
          <a:lstStyle/>
          <a:p>
            <a:pPr algn="r" defTabSz="1212878"/>
            <a:r>
              <a:rPr lang="fr-FR" sz="1050" dirty="0">
                <a:solidFill>
                  <a:srgbClr val="000000"/>
                </a:solidFill>
                <a:latin typeface="Arial"/>
              </a:rPr>
              <a:t>Chiffres clés au 31/12/2018</a:t>
            </a:r>
          </a:p>
        </p:txBody>
      </p:sp>
    </p:spTree>
    <p:extLst>
      <p:ext uri="{BB962C8B-B14F-4D97-AF65-F5344CB8AC3E}">
        <p14:creationId xmlns:p14="http://schemas.microsoft.com/office/powerpoint/2010/main" val="341603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CORPORATE &amp; INSTITUTIONAL BANKING</a:t>
            </a:r>
          </a:p>
        </p:txBody>
      </p:sp>
      <p:pic>
        <p:nvPicPr>
          <p:cNvPr id="12290" name="Picture 2" descr="Z:\Media_Et_Editorial\EDITORIAL\RAPPORT ANNUEL\RI 2018\07_FICHIER SOURCE RI 2018\BNPPA013001_RI2018_200x265_FR_Interieur\Links\GettyImages-904548142.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6"/>
          <a:stretch/>
        </p:blipFill>
        <p:spPr bwMode="auto">
          <a:xfrm>
            <a:off x="6256579" y="-14759"/>
            <a:ext cx="6030676" cy="68727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2974859" y="4513226"/>
            <a:ext cx="2072863" cy="967835"/>
            <a:chOff x="1035403" y="1552951"/>
            <a:chExt cx="2073343" cy="968059"/>
          </a:xfrm>
        </p:grpSpPr>
        <p:sp>
          <p:nvSpPr>
            <p:cNvPr id="7" name="TextBox 140"/>
            <p:cNvSpPr txBox="1">
              <a:spLocks noChangeArrowheads="1"/>
            </p:cNvSpPr>
            <p:nvPr/>
          </p:nvSpPr>
          <p:spPr bwMode="auto">
            <a:xfrm>
              <a:off x="1096311" y="1552951"/>
              <a:ext cx="2012435" cy="5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199" b="1" dirty="0">
                  <a:solidFill>
                    <a:srgbClr val="00915A"/>
                  </a:solidFill>
                  <a:latin typeface="BNPP Sans" pitchFamily="50" charset="0"/>
                  <a:cs typeface="Open Sans" pitchFamily="34" charset="0"/>
                </a:rPr>
                <a:t>35 417</a:t>
              </a:r>
            </a:p>
          </p:txBody>
        </p:sp>
        <p:cxnSp>
          <p:nvCxnSpPr>
            <p:cNvPr id="8" name="Straight Connector 141"/>
            <p:cNvCxnSpPr>
              <a:cxnSpLocks noChangeShapeType="1"/>
            </p:cNvCxnSpPr>
            <p:nvPr/>
          </p:nvCxnSpPr>
          <p:spPr bwMode="auto">
            <a:xfrm>
              <a:off x="1144938" y="2091471"/>
              <a:ext cx="1404424"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9" name="TextBox 102"/>
            <p:cNvSpPr txBox="1">
              <a:spLocks noChangeArrowheads="1"/>
            </p:cNvSpPr>
            <p:nvPr/>
          </p:nvSpPr>
          <p:spPr bwMode="auto">
            <a:xfrm>
              <a:off x="1035403" y="2182456"/>
              <a:ext cx="1909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COLLABORATEURS</a:t>
              </a:r>
            </a:p>
          </p:txBody>
        </p:sp>
      </p:grpSp>
      <p:grpSp>
        <p:nvGrpSpPr>
          <p:cNvPr id="15" name="Groupe 14"/>
          <p:cNvGrpSpPr/>
          <p:nvPr/>
        </p:nvGrpSpPr>
        <p:grpSpPr>
          <a:xfrm>
            <a:off x="719441" y="4460648"/>
            <a:ext cx="2107180" cy="1272075"/>
            <a:chOff x="6452944" y="4733686"/>
            <a:chExt cx="2107668" cy="1272369"/>
          </a:xfrm>
        </p:grpSpPr>
        <p:sp>
          <p:nvSpPr>
            <p:cNvPr id="17" name="TextBox 70"/>
            <p:cNvSpPr txBox="1"/>
            <p:nvPr/>
          </p:nvSpPr>
          <p:spPr>
            <a:xfrm>
              <a:off x="6452944" y="4733686"/>
              <a:ext cx="2001208" cy="615563"/>
            </a:xfrm>
            <a:prstGeom prst="rect">
              <a:avLst/>
            </a:prstGeom>
            <a:noFill/>
          </p:spPr>
          <p:txBody>
            <a:bodyPr wrap="none" lIns="182847" tIns="91424" rIns="182847" bIns="91424" rtlCol="0">
              <a:spAutoFit/>
            </a:bodyPr>
            <a:lstStyle/>
            <a:p>
              <a:pPr algn="ctr" defTabSz="1823388"/>
              <a:r>
                <a:rPr lang="fr-FR" sz="2799" b="1" dirty="0">
                  <a:solidFill>
                    <a:srgbClr val="00915A"/>
                  </a:solidFill>
                  <a:latin typeface="BNPP Sans" pitchFamily="50" charset="0"/>
                  <a:cs typeface="Roboto Regular"/>
                </a:rPr>
                <a:t>10 829 M€</a:t>
              </a:r>
              <a:endParaRPr lang="id-ID" sz="2799" b="1" dirty="0">
                <a:solidFill>
                  <a:srgbClr val="00915A"/>
                </a:solidFill>
                <a:latin typeface="BNPP Sans" pitchFamily="50" charset="0"/>
                <a:cs typeface="Roboto Regular"/>
              </a:endParaRPr>
            </a:p>
          </p:txBody>
        </p:sp>
        <p:cxnSp>
          <p:nvCxnSpPr>
            <p:cNvPr id="18" name="Straight Connector 141"/>
            <p:cNvCxnSpPr>
              <a:cxnSpLocks noChangeShapeType="1"/>
            </p:cNvCxnSpPr>
            <p:nvPr/>
          </p:nvCxnSpPr>
          <p:spPr bwMode="auto">
            <a:xfrm>
              <a:off x="6605344" y="5327786"/>
              <a:ext cx="1605191"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19" name="TextBox 102"/>
            <p:cNvSpPr txBox="1">
              <a:spLocks noChangeArrowheads="1"/>
            </p:cNvSpPr>
            <p:nvPr/>
          </p:nvSpPr>
          <p:spPr bwMode="auto">
            <a:xfrm>
              <a:off x="6525208" y="5421280"/>
              <a:ext cx="2035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PRODUIT NET BANCAIRE</a:t>
              </a:r>
            </a:p>
          </p:txBody>
        </p:sp>
      </p:grpSp>
      <p:sp>
        <p:nvSpPr>
          <p:cNvPr id="20" name="ZoneTexte 19"/>
          <p:cNvSpPr txBox="1"/>
          <p:nvPr/>
        </p:nvSpPr>
        <p:spPr>
          <a:xfrm>
            <a:off x="523438" y="1557226"/>
            <a:ext cx="5572562" cy="2338256"/>
          </a:xfrm>
          <a:prstGeom prst="rect">
            <a:avLst/>
          </a:prstGeom>
          <a:noFill/>
        </p:spPr>
        <p:txBody>
          <a:bodyPr wrap="square" lIns="91118" tIns="45558" rIns="91118" bIns="45558" rtlCol="0">
            <a:spAutoFit/>
          </a:bodyPr>
          <a:lstStyle/>
          <a:p>
            <a:pPr defTabSz="1212878"/>
            <a:r>
              <a:rPr lang="fr-FR" sz="1600" b="1" dirty="0">
                <a:solidFill>
                  <a:srgbClr val="000000"/>
                </a:solidFill>
                <a:latin typeface="BNPP Sans" pitchFamily="50" charset="0"/>
                <a:cs typeface="Open Sans Light"/>
              </a:rPr>
              <a:t>Le pôle opérationnel Corporate &amp; Institutional Banking (CIB) offre des solutions sur mesure :</a:t>
            </a:r>
          </a:p>
          <a:p>
            <a:pPr defTabSz="1212878"/>
            <a:endParaRPr lang="fr-FR" sz="1600" b="1" dirty="0">
              <a:solidFill>
                <a:srgbClr val="000000"/>
              </a:solidFill>
              <a:latin typeface="BNPP Sans" pitchFamily="50" charset="0"/>
              <a:cs typeface="Open Sans Light"/>
            </a:endParaRPr>
          </a:p>
          <a:p>
            <a:pPr marL="285693" indent="-285693" defTabSz="1212878">
              <a:buFont typeface="Arial" panose="020B0604020202020204" pitchFamily="34" charset="0"/>
              <a:buChar char="•"/>
            </a:pPr>
            <a:r>
              <a:rPr lang="fr-FR" sz="1400" dirty="0">
                <a:solidFill>
                  <a:srgbClr val="000000"/>
                </a:solidFill>
                <a:latin typeface="BNPPSans-Light"/>
              </a:rPr>
              <a:t>dans les domaines des financements, de la gestion de trésorerie et du conseil financier aux entreprises avec </a:t>
            </a:r>
            <a:r>
              <a:rPr lang="fr-FR" sz="1400" b="1" dirty="0">
                <a:solidFill>
                  <a:srgbClr val="00915A"/>
                </a:solidFill>
                <a:latin typeface="BNPP Sans" pitchFamily="50" charset="0"/>
                <a:cs typeface="Open Sans Light"/>
              </a:rPr>
              <a:t>Corporate Banking ; </a:t>
            </a:r>
          </a:p>
          <a:p>
            <a:pPr defTabSz="1212878"/>
            <a:endParaRPr lang="fr-FR" sz="1400" dirty="0">
              <a:solidFill>
                <a:srgbClr val="000000"/>
              </a:solidFill>
              <a:latin typeface="BNPPSans-Light"/>
            </a:endParaRPr>
          </a:p>
          <a:p>
            <a:pPr marL="285693" indent="-285693" defTabSz="1212878">
              <a:buFont typeface="Arial" panose="020B0604020202020204" pitchFamily="34" charset="0"/>
              <a:buChar char="•"/>
            </a:pPr>
            <a:r>
              <a:rPr lang="fr-FR" sz="1400" dirty="0">
                <a:solidFill>
                  <a:srgbClr val="000000"/>
                </a:solidFill>
                <a:latin typeface="BNPPSans-Light"/>
              </a:rPr>
              <a:t>dans le domaine des marchés de capitaux avec </a:t>
            </a:r>
            <a:r>
              <a:rPr lang="fr-FR" sz="1400" b="1" dirty="0">
                <a:solidFill>
                  <a:srgbClr val="00915A"/>
                </a:solidFill>
                <a:latin typeface="BNPP Sans" pitchFamily="50" charset="0"/>
                <a:cs typeface="Open Sans Light"/>
              </a:rPr>
              <a:t>Global Markets ;</a:t>
            </a:r>
          </a:p>
          <a:p>
            <a:pPr defTabSz="1212878"/>
            <a:endParaRPr lang="fr-FR" sz="1400" b="1" dirty="0">
              <a:solidFill>
                <a:srgbClr val="000000"/>
              </a:solidFill>
              <a:latin typeface="BNPPSans-Light"/>
            </a:endParaRPr>
          </a:p>
          <a:p>
            <a:pPr marL="285693" indent="-285693" defTabSz="1212878">
              <a:buFont typeface="Arial" panose="020B0604020202020204" pitchFamily="34" charset="0"/>
              <a:buChar char="•"/>
            </a:pPr>
            <a:r>
              <a:rPr lang="fr-FR" sz="1400" dirty="0">
                <a:solidFill>
                  <a:srgbClr val="000000"/>
                </a:solidFill>
                <a:latin typeface="BNPPSans-Light"/>
              </a:rPr>
              <a:t>et dans les services de conservation et d’administration de titres avec </a:t>
            </a:r>
            <a:r>
              <a:rPr lang="fr-FR" sz="1400" b="1" dirty="0">
                <a:solidFill>
                  <a:srgbClr val="00915A"/>
                </a:solidFill>
                <a:latin typeface="BNPP Sans" pitchFamily="50" charset="0"/>
                <a:cs typeface="Open Sans Light"/>
              </a:rPr>
              <a:t>Securities Services.</a:t>
            </a:r>
          </a:p>
        </p:txBody>
      </p:sp>
      <p:grpSp>
        <p:nvGrpSpPr>
          <p:cNvPr id="23" name="Groupe 22"/>
          <p:cNvGrpSpPr/>
          <p:nvPr/>
        </p:nvGrpSpPr>
        <p:grpSpPr>
          <a:xfrm>
            <a:off x="5047722" y="4514403"/>
            <a:ext cx="904296" cy="1218320"/>
            <a:chOff x="4271228" y="5479576"/>
            <a:chExt cx="904505" cy="1218602"/>
          </a:xfrm>
        </p:grpSpPr>
        <p:grpSp>
          <p:nvGrpSpPr>
            <p:cNvPr id="10" name="Groupe 9"/>
            <p:cNvGrpSpPr/>
            <p:nvPr/>
          </p:nvGrpSpPr>
          <p:grpSpPr>
            <a:xfrm>
              <a:off x="4327099" y="5479576"/>
              <a:ext cx="848634" cy="1109247"/>
              <a:chOff x="1271563" y="3874009"/>
              <a:chExt cx="1695095" cy="1109247"/>
            </a:xfrm>
          </p:grpSpPr>
          <p:cxnSp>
            <p:nvCxnSpPr>
              <p:cNvPr id="11" name="Straight Connector 142"/>
              <p:cNvCxnSpPr>
                <a:cxnSpLocks noChangeShapeType="1"/>
              </p:cNvCxnSpPr>
              <p:nvPr/>
            </p:nvCxnSpPr>
            <p:spPr bwMode="auto">
              <a:xfrm>
                <a:off x="1417764" y="4234955"/>
                <a:ext cx="1015263" cy="0"/>
              </a:xfrm>
              <a:prstGeom prst="line">
                <a:avLst/>
              </a:prstGeom>
              <a:noFill/>
              <a:ln w="9525">
                <a:solidFill>
                  <a:srgbClr val="D9D9D9"/>
                </a:solidFill>
                <a:prstDash val="solid"/>
                <a:round/>
                <a:headEnd/>
                <a:tailEnd/>
              </a:ln>
              <a:effectLst/>
              <a:extLst>
                <a:ext uri="{909E8E84-426E-40DD-AFC4-6F175D3DCCD1}">
                  <a14:hiddenFill xmlns:a14="http://schemas.microsoft.com/office/drawing/2010/main">
                    <a:noFill/>
                  </a14:hiddenFill>
                </a:ext>
              </a:extLst>
            </p:spPr>
          </p:cxnSp>
          <p:sp>
            <p:nvSpPr>
              <p:cNvPr id="12" name="TextBox 121"/>
              <p:cNvSpPr txBox="1">
                <a:spLocks noChangeArrowheads="1"/>
              </p:cNvSpPr>
              <p:nvPr/>
            </p:nvSpPr>
            <p:spPr bwMode="auto">
              <a:xfrm>
                <a:off x="1271563" y="3874009"/>
                <a:ext cx="1449867" cy="32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lnSpc>
                    <a:spcPct val="120000"/>
                  </a:lnSpc>
                  <a:spcBef>
                    <a:spcPct val="0"/>
                  </a:spcBef>
                  <a:spcAft>
                    <a:spcPct val="0"/>
                  </a:spcAft>
                </a:pPr>
                <a:r>
                  <a:rPr lang="en-US" altLang="pt-PT" sz="1100" dirty="0">
                    <a:solidFill>
                      <a:srgbClr val="78848A"/>
                    </a:solidFill>
                    <a:latin typeface="BNPP Sans Light" pitchFamily="50" charset="0"/>
                    <a:cs typeface="Open Sans Light" pitchFamily="34" charset="0"/>
                  </a:rPr>
                  <a:t>Dans</a:t>
                </a:r>
              </a:p>
            </p:txBody>
          </p:sp>
          <p:sp>
            <p:nvSpPr>
              <p:cNvPr id="14" name="TextBox 102"/>
              <p:cNvSpPr txBox="1">
                <a:spLocks noChangeArrowheads="1"/>
              </p:cNvSpPr>
              <p:nvPr/>
            </p:nvSpPr>
            <p:spPr bwMode="auto">
              <a:xfrm>
                <a:off x="2219231" y="4644702"/>
                <a:ext cx="747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endParaRPr lang="en-US" altLang="pt-PT" sz="1600" b="1" dirty="0">
                  <a:solidFill>
                    <a:srgbClr val="78848A"/>
                  </a:solidFill>
                  <a:latin typeface="BNPP Sans Light" pitchFamily="50" charset="0"/>
                  <a:cs typeface="Open Sans Light" pitchFamily="34" charset="0"/>
                </a:endParaRPr>
              </a:p>
            </p:txBody>
          </p:sp>
        </p:grpSp>
        <p:sp>
          <p:nvSpPr>
            <p:cNvPr id="21" name="TextBox 140"/>
            <p:cNvSpPr txBox="1">
              <a:spLocks noChangeArrowheads="1"/>
            </p:cNvSpPr>
            <p:nvPr/>
          </p:nvSpPr>
          <p:spPr bwMode="auto">
            <a:xfrm>
              <a:off x="4324349" y="5867270"/>
              <a:ext cx="656606" cy="6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19" tIns="22811" rIns="45619" bIns="22811">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3999" b="1" dirty="0">
                  <a:solidFill>
                    <a:srgbClr val="00915A"/>
                  </a:solidFill>
                  <a:latin typeface="BNPP Sans" pitchFamily="50" charset="0"/>
                  <a:cs typeface="Open Sans" pitchFamily="34" charset="0"/>
                </a:rPr>
                <a:t>56</a:t>
              </a:r>
            </a:p>
          </p:txBody>
        </p:sp>
        <p:sp>
          <p:nvSpPr>
            <p:cNvPr id="22" name="TextBox 102"/>
            <p:cNvSpPr txBox="1">
              <a:spLocks noChangeArrowheads="1"/>
            </p:cNvSpPr>
            <p:nvPr/>
          </p:nvSpPr>
          <p:spPr bwMode="auto">
            <a:xfrm>
              <a:off x="4271228" y="6359624"/>
              <a:ext cx="709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itchFamily="34" charset="0"/>
                  <a:ea typeface="MS PGothic" pitchFamily="34" charset="-128"/>
                </a:defRPr>
              </a:lvl1pPr>
              <a:lvl2pPr marL="742950" indent="-285750">
                <a:defRPr sz="4300">
                  <a:solidFill>
                    <a:schemeClr val="tx1"/>
                  </a:solidFill>
                  <a:latin typeface="Calibri" pitchFamily="34" charset="0"/>
                  <a:ea typeface="MS PGothic" pitchFamily="34" charset="-128"/>
                </a:defRPr>
              </a:lvl2pPr>
              <a:lvl3pPr marL="1143000" indent="-228600">
                <a:defRPr sz="4300">
                  <a:solidFill>
                    <a:schemeClr val="tx1"/>
                  </a:solidFill>
                  <a:latin typeface="Calibri" pitchFamily="34" charset="0"/>
                  <a:ea typeface="MS PGothic" pitchFamily="34" charset="-128"/>
                </a:defRPr>
              </a:lvl3pPr>
              <a:lvl4pPr marL="1600200" indent="-228600">
                <a:defRPr sz="4300">
                  <a:solidFill>
                    <a:schemeClr val="tx1"/>
                  </a:solidFill>
                  <a:latin typeface="Calibri" pitchFamily="34" charset="0"/>
                  <a:ea typeface="MS PGothic" pitchFamily="34" charset="-128"/>
                </a:defRPr>
              </a:lvl4pPr>
              <a:lvl5pPr marL="2057400" indent="-228600">
                <a:defRPr sz="4300">
                  <a:solidFill>
                    <a:schemeClr val="tx1"/>
                  </a:solidFill>
                  <a:latin typeface="Calibri" pitchFamily="34" charset="0"/>
                  <a:ea typeface="MS PGothic" pitchFamily="34" charset="-128"/>
                </a:defRPr>
              </a:lvl5pPr>
              <a:lvl6pPr marL="2514600" indent="-228600" defTabSz="1087438"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1087438"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1087438"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1087438" fontAlgn="base">
                <a:spcBef>
                  <a:spcPct val="0"/>
                </a:spcBef>
                <a:spcAft>
                  <a:spcPct val="0"/>
                </a:spcAft>
                <a:defRPr sz="4300">
                  <a:solidFill>
                    <a:schemeClr val="tx1"/>
                  </a:solidFill>
                  <a:latin typeface="Calibri" pitchFamily="34" charset="0"/>
                  <a:ea typeface="MS PGothic" pitchFamily="34" charset="-128"/>
                </a:defRPr>
              </a:lvl9pPr>
            </a:lstStyle>
            <a:p>
              <a:pPr defTabSz="542557" fontAlgn="base">
                <a:spcBef>
                  <a:spcPct val="0"/>
                </a:spcBef>
                <a:spcAft>
                  <a:spcPct val="0"/>
                </a:spcAft>
              </a:pPr>
              <a:r>
                <a:rPr lang="en-US" altLang="pt-PT" sz="1600" dirty="0">
                  <a:solidFill>
                    <a:srgbClr val="78848A"/>
                  </a:solidFill>
                  <a:latin typeface="BNPP Sans Light" pitchFamily="50" charset="0"/>
                  <a:cs typeface="Open Sans Light" pitchFamily="34" charset="0"/>
                </a:rPr>
                <a:t>PAYS</a:t>
              </a:r>
            </a:p>
          </p:txBody>
        </p:sp>
      </p:grpSp>
      <p:sp>
        <p:nvSpPr>
          <p:cNvPr id="24" name="Rectangle 23"/>
          <p:cNvSpPr/>
          <p:nvPr/>
        </p:nvSpPr>
        <p:spPr>
          <a:xfrm>
            <a:off x="877627" y="6486744"/>
            <a:ext cx="11349690" cy="253857"/>
          </a:xfrm>
          <a:prstGeom prst="rect">
            <a:avLst/>
          </a:prstGeom>
        </p:spPr>
        <p:txBody>
          <a:bodyPr wrap="square">
            <a:spAutoFit/>
          </a:bodyPr>
          <a:lstStyle/>
          <a:p>
            <a:pPr defTabSz="1212878"/>
            <a:r>
              <a:rPr lang="fr-FR" sz="1050" dirty="0">
                <a:solidFill>
                  <a:srgbClr val="000000"/>
                </a:solidFill>
                <a:latin typeface="Arial"/>
                <a:hlinkClick r:id="rId4"/>
              </a:rPr>
              <a:t>En savoir plus sur Corporate &amp; Institutional Banking</a:t>
            </a:r>
            <a:endParaRPr lang="fr-FR" sz="1050" dirty="0">
              <a:solidFill>
                <a:srgbClr val="000000"/>
              </a:solidFill>
              <a:latin typeface="Arial"/>
            </a:endParaRPr>
          </a:p>
        </p:txBody>
      </p:sp>
      <p:grpSp>
        <p:nvGrpSpPr>
          <p:cNvPr id="25" name="Group 232"/>
          <p:cNvGrpSpPr/>
          <p:nvPr/>
        </p:nvGrpSpPr>
        <p:grpSpPr>
          <a:xfrm>
            <a:off x="480676" y="6479543"/>
            <a:ext cx="336249" cy="258368"/>
            <a:chOff x="-1149498" y="213793"/>
            <a:chExt cx="431801" cy="331788"/>
          </a:xfrm>
          <a:solidFill>
            <a:schemeClr val="bg2"/>
          </a:solidFill>
        </p:grpSpPr>
        <p:sp>
          <p:nvSpPr>
            <p:cNvPr id="26" name="Freeform 71"/>
            <p:cNvSpPr>
              <a:spLocks/>
            </p:cNvSpPr>
            <p:nvPr/>
          </p:nvSpPr>
          <p:spPr bwMode="auto">
            <a:xfrm>
              <a:off x="-995510" y="251893"/>
              <a:ext cx="220663" cy="30163"/>
            </a:xfrm>
            <a:custGeom>
              <a:avLst/>
              <a:gdLst>
                <a:gd name="T0" fmla="*/ 0 w 69"/>
                <a:gd name="T1" fmla="*/ 4 h 9"/>
                <a:gd name="T2" fmla="*/ 0 w 69"/>
                <a:gd name="T3" fmla="*/ 4 h 9"/>
                <a:gd name="T4" fmla="*/ 5 w 69"/>
                <a:gd name="T5" fmla="*/ 0 h 9"/>
                <a:gd name="T6" fmla="*/ 65 w 69"/>
                <a:gd name="T7" fmla="*/ 0 h 9"/>
                <a:gd name="T8" fmla="*/ 69 w 69"/>
                <a:gd name="T9" fmla="*/ 4 h 9"/>
                <a:gd name="T10" fmla="*/ 69 w 69"/>
                <a:gd name="T11" fmla="*/ 4 h 9"/>
                <a:gd name="T12" fmla="*/ 65 w 69"/>
                <a:gd name="T13" fmla="*/ 9 h 9"/>
                <a:gd name="T14" fmla="*/ 5 w 69"/>
                <a:gd name="T15" fmla="*/ 9 h 9"/>
                <a:gd name="T16" fmla="*/ 0 w 69"/>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
                  <a:moveTo>
                    <a:pt x="0" y="4"/>
                  </a:moveTo>
                  <a:cubicBezTo>
                    <a:pt x="0" y="4"/>
                    <a:pt x="0" y="4"/>
                    <a:pt x="0" y="4"/>
                  </a:cubicBezTo>
                  <a:cubicBezTo>
                    <a:pt x="0" y="2"/>
                    <a:pt x="2" y="0"/>
                    <a:pt x="5" y="0"/>
                  </a:cubicBezTo>
                  <a:cubicBezTo>
                    <a:pt x="65" y="0"/>
                    <a:pt x="65" y="0"/>
                    <a:pt x="65" y="0"/>
                  </a:cubicBezTo>
                  <a:cubicBezTo>
                    <a:pt x="67" y="0"/>
                    <a:pt x="69" y="2"/>
                    <a:pt x="69" y="4"/>
                  </a:cubicBezTo>
                  <a:cubicBezTo>
                    <a:pt x="69" y="4"/>
                    <a:pt x="69" y="4"/>
                    <a:pt x="69" y="4"/>
                  </a:cubicBezTo>
                  <a:cubicBezTo>
                    <a:pt x="69" y="7"/>
                    <a:pt x="67" y="9"/>
                    <a:pt x="65" y="9"/>
                  </a:cubicBezTo>
                  <a:cubicBezTo>
                    <a:pt x="5" y="9"/>
                    <a:pt x="5" y="9"/>
                    <a:pt x="5"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27" name="Oval 72"/>
            <p:cNvSpPr>
              <a:spLocks noChangeArrowheads="1"/>
            </p:cNvSpPr>
            <p:nvPr/>
          </p:nvSpPr>
          <p:spPr bwMode="auto">
            <a:xfrm>
              <a:off x="-1114573" y="25189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28" name="Oval 73"/>
            <p:cNvSpPr>
              <a:spLocks noChangeArrowheads="1"/>
            </p:cNvSpPr>
            <p:nvPr/>
          </p:nvSpPr>
          <p:spPr bwMode="auto">
            <a:xfrm>
              <a:off x="-1071710" y="251893"/>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29" name="Freeform 74"/>
            <p:cNvSpPr>
              <a:spLocks noEditPoints="1"/>
            </p:cNvSpPr>
            <p:nvPr/>
          </p:nvSpPr>
          <p:spPr bwMode="auto">
            <a:xfrm>
              <a:off x="-1149498" y="213793"/>
              <a:ext cx="412750" cy="312738"/>
            </a:xfrm>
            <a:custGeom>
              <a:avLst/>
              <a:gdLst>
                <a:gd name="T0" fmla="*/ 104 w 129"/>
                <a:gd name="T1" fmla="*/ 91 h 97"/>
                <a:gd name="T2" fmla="*/ 11 w 129"/>
                <a:gd name="T3" fmla="*/ 91 h 97"/>
                <a:gd name="T4" fmla="*/ 6 w 129"/>
                <a:gd name="T5" fmla="*/ 85 h 97"/>
                <a:gd name="T6" fmla="*/ 6 w 129"/>
                <a:gd name="T7" fmla="*/ 33 h 97"/>
                <a:gd name="T8" fmla="*/ 123 w 129"/>
                <a:gd name="T9" fmla="*/ 33 h 97"/>
                <a:gd name="T10" fmla="*/ 123 w 129"/>
                <a:gd name="T11" fmla="*/ 72 h 97"/>
                <a:gd name="T12" fmla="*/ 129 w 129"/>
                <a:gd name="T13" fmla="*/ 74 h 97"/>
                <a:gd name="T14" fmla="*/ 129 w 129"/>
                <a:gd name="T15" fmla="*/ 33 h 97"/>
                <a:gd name="T16" fmla="*/ 129 w 129"/>
                <a:gd name="T17" fmla="*/ 33 h 97"/>
                <a:gd name="T18" fmla="*/ 129 w 129"/>
                <a:gd name="T19" fmla="*/ 12 h 97"/>
                <a:gd name="T20" fmla="*/ 116 w 129"/>
                <a:gd name="T21" fmla="*/ 0 h 97"/>
                <a:gd name="T22" fmla="*/ 12 w 129"/>
                <a:gd name="T23" fmla="*/ 0 h 97"/>
                <a:gd name="T24" fmla="*/ 0 w 129"/>
                <a:gd name="T25" fmla="*/ 12 h 97"/>
                <a:gd name="T26" fmla="*/ 0 w 129"/>
                <a:gd name="T27" fmla="*/ 27 h 97"/>
                <a:gd name="T28" fmla="*/ 0 w 129"/>
                <a:gd name="T29" fmla="*/ 33 h 97"/>
                <a:gd name="T30" fmla="*/ 0 w 129"/>
                <a:gd name="T31" fmla="*/ 85 h 97"/>
                <a:gd name="T32" fmla="*/ 11 w 129"/>
                <a:gd name="T33" fmla="*/ 97 h 97"/>
                <a:gd name="T34" fmla="*/ 106 w 129"/>
                <a:gd name="T35" fmla="*/ 97 h 97"/>
                <a:gd name="T36" fmla="*/ 104 w 129"/>
                <a:gd name="T37" fmla="*/ 91 h 97"/>
                <a:gd name="T38" fmla="*/ 6 w 129"/>
                <a:gd name="T39" fmla="*/ 12 h 97"/>
                <a:gd name="T40" fmla="*/ 12 w 129"/>
                <a:gd name="T41" fmla="*/ 6 h 97"/>
                <a:gd name="T42" fmla="*/ 116 w 129"/>
                <a:gd name="T43" fmla="*/ 6 h 97"/>
                <a:gd name="T44" fmla="*/ 123 w 129"/>
                <a:gd name="T45" fmla="*/ 12 h 97"/>
                <a:gd name="T46" fmla="*/ 123 w 129"/>
                <a:gd name="T47" fmla="*/ 27 h 97"/>
                <a:gd name="T48" fmla="*/ 6 w 129"/>
                <a:gd name="T49" fmla="*/ 27 h 97"/>
                <a:gd name="T50" fmla="*/ 6 w 129"/>
                <a:gd name="T51" fmla="*/ 1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97">
                  <a:moveTo>
                    <a:pt x="104" y="91"/>
                  </a:moveTo>
                  <a:cubicBezTo>
                    <a:pt x="11" y="91"/>
                    <a:pt x="11" y="91"/>
                    <a:pt x="11" y="91"/>
                  </a:cubicBezTo>
                  <a:cubicBezTo>
                    <a:pt x="8" y="91"/>
                    <a:pt x="6" y="88"/>
                    <a:pt x="6" y="85"/>
                  </a:cubicBezTo>
                  <a:cubicBezTo>
                    <a:pt x="6" y="33"/>
                    <a:pt x="6" y="33"/>
                    <a:pt x="6" y="33"/>
                  </a:cubicBezTo>
                  <a:cubicBezTo>
                    <a:pt x="123" y="33"/>
                    <a:pt x="123" y="33"/>
                    <a:pt x="123" y="33"/>
                  </a:cubicBezTo>
                  <a:cubicBezTo>
                    <a:pt x="123" y="72"/>
                    <a:pt x="123" y="72"/>
                    <a:pt x="123" y="72"/>
                  </a:cubicBezTo>
                  <a:cubicBezTo>
                    <a:pt x="129" y="74"/>
                    <a:pt x="129" y="74"/>
                    <a:pt x="129" y="74"/>
                  </a:cubicBezTo>
                  <a:cubicBezTo>
                    <a:pt x="129" y="33"/>
                    <a:pt x="129" y="33"/>
                    <a:pt x="129" y="33"/>
                  </a:cubicBezTo>
                  <a:cubicBezTo>
                    <a:pt x="129" y="33"/>
                    <a:pt x="129" y="33"/>
                    <a:pt x="129" y="33"/>
                  </a:cubicBezTo>
                  <a:cubicBezTo>
                    <a:pt x="129" y="12"/>
                    <a:pt x="129" y="12"/>
                    <a:pt x="129" y="12"/>
                  </a:cubicBezTo>
                  <a:cubicBezTo>
                    <a:pt x="129" y="5"/>
                    <a:pt x="123" y="0"/>
                    <a:pt x="116" y="0"/>
                  </a:cubicBezTo>
                  <a:cubicBezTo>
                    <a:pt x="12" y="0"/>
                    <a:pt x="12" y="0"/>
                    <a:pt x="12" y="0"/>
                  </a:cubicBezTo>
                  <a:cubicBezTo>
                    <a:pt x="5" y="0"/>
                    <a:pt x="0" y="5"/>
                    <a:pt x="0" y="12"/>
                  </a:cubicBezTo>
                  <a:cubicBezTo>
                    <a:pt x="0" y="27"/>
                    <a:pt x="0" y="27"/>
                    <a:pt x="0" y="27"/>
                  </a:cubicBezTo>
                  <a:cubicBezTo>
                    <a:pt x="0" y="33"/>
                    <a:pt x="0" y="33"/>
                    <a:pt x="0" y="33"/>
                  </a:cubicBezTo>
                  <a:cubicBezTo>
                    <a:pt x="0" y="85"/>
                    <a:pt x="0" y="85"/>
                    <a:pt x="0" y="85"/>
                  </a:cubicBezTo>
                  <a:cubicBezTo>
                    <a:pt x="0" y="91"/>
                    <a:pt x="5" y="97"/>
                    <a:pt x="11" y="97"/>
                  </a:cubicBezTo>
                  <a:cubicBezTo>
                    <a:pt x="106" y="97"/>
                    <a:pt x="106" y="97"/>
                    <a:pt x="106" y="97"/>
                  </a:cubicBezTo>
                  <a:lnTo>
                    <a:pt x="104" y="91"/>
                  </a:lnTo>
                  <a:close/>
                  <a:moveTo>
                    <a:pt x="6" y="12"/>
                  </a:moveTo>
                  <a:cubicBezTo>
                    <a:pt x="6" y="9"/>
                    <a:pt x="9" y="6"/>
                    <a:pt x="12" y="6"/>
                  </a:cubicBezTo>
                  <a:cubicBezTo>
                    <a:pt x="116" y="6"/>
                    <a:pt x="116" y="6"/>
                    <a:pt x="116" y="6"/>
                  </a:cubicBezTo>
                  <a:cubicBezTo>
                    <a:pt x="120" y="6"/>
                    <a:pt x="123" y="9"/>
                    <a:pt x="123" y="12"/>
                  </a:cubicBezTo>
                  <a:cubicBezTo>
                    <a:pt x="123" y="27"/>
                    <a:pt x="123" y="27"/>
                    <a:pt x="123" y="27"/>
                  </a:cubicBezTo>
                  <a:cubicBezTo>
                    <a:pt x="6" y="27"/>
                    <a:pt x="6" y="27"/>
                    <a:pt x="6" y="27"/>
                  </a:cubicBez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sp>
          <p:nvSpPr>
            <p:cNvPr id="30" name="Freeform 75"/>
            <p:cNvSpPr>
              <a:spLocks/>
            </p:cNvSpPr>
            <p:nvPr/>
          </p:nvSpPr>
          <p:spPr bwMode="auto">
            <a:xfrm>
              <a:off x="-820885" y="442393"/>
              <a:ext cx="103188" cy="103188"/>
            </a:xfrm>
            <a:custGeom>
              <a:avLst/>
              <a:gdLst>
                <a:gd name="T0" fmla="*/ 0 w 65"/>
                <a:gd name="T1" fmla="*/ 0 h 65"/>
                <a:gd name="T2" fmla="*/ 61 w 65"/>
                <a:gd name="T3" fmla="*/ 22 h 65"/>
                <a:gd name="T4" fmla="*/ 45 w 65"/>
                <a:gd name="T5" fmla="*/ 33 h 65"/>
                <a:gd name="T6" fmla="*/ 65 w 65"/>
                <a:gd name="T7" fmla="*/ 53 h 65"/>
                <a:gd name="T8" fmla="*/ 53 w 65"/>
                <a:gd name="T9" fmla="*/ 65 h 65"/>
                <a:gd name="T10" fmla="*/ 33 w 65"/>
                <a:gd name="T11" fmla="*/ 45 h 65"/>
                <a:gd name="T12" fmla="*/ 25 w 65"/>
                <a:gd name="T13" fmla="*/ 61 h 65"/>
                <a:gd name="T14" fmla="*/ 0 w 6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0" y="0"/>
                  </a:moveTo>
                  <a:lnTo>
                    <a:pt x="61" y="22"/>
                  </a:lnTo>
                  <a:lnTo>
                    <a:pt x="45" y="33"/>
                  </a:lnTo>
                  <a:lnTo>
                    <a:pt x="65" y="53"/>
                  </a:lnTo>
                  <a:lnTo>
                    <a:pt x="53" y="65"/>
                  </a:lnTo>
                  <a:lnTo>
                    <a:pt x="33" y="45"/>
                  </a:lnTo>
                  <a:lnTo>
                    <a:pt x="25" y="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2878"/>
              <a:endParaRPr lang="pt-PT" sz="2400">
                <a:solidFill>
                  <a:srgbClr val="000000"/>
                </a:solidFill>
                <a:latin typeface="Arial"/>
              </a:endParaRPr>
            </a:p>
          </p:txBody>
        </p:sp>
      </p:grpSp>
      <p:sp>
        <p:nvSpPr>
          <p:cNvPr id="31" name="Rectangle 30"/>
          <p:cNvSpPr/>
          <p:nvPr/>
        </p:nvSpPr>
        <p:spPr>
          <a:xfrm>
            <a:off x="2640416" y="6484304"/>
            <a:ext cx="3581220" cy="253607"/>
          </a:xfrm>
          <a:prstGeom prst="rect">
            <a:avLst/>
          </a:prstGeom>
        </p:spPr>
        <p:txBody>
          <a:bodyPr wrap="square">
            <a:spAutoFit/>
          </a:bodyPr>
          <a:lstStyle/>
          <a:p>
            <a:pPr algn="r" defTabSz="1212878"/>
            <a:r>
              <a:rPr lang="fr-FR" sz="1050" dirty="0">
                <a:solidFill>
                  <a:srgbClr val="000000"/>
                </a:solidFill>
                <a:latin typeface="Arial"/>
              </a:rPr>
              <a:t>Chiffres clés au 31/12/2018</a:t>
            </a:r>
          </a:p>
        </p:txBody>
      </p:sp>
    </p:spTree>
    <p:extLst>
      <p:ext uri="{BB962C8B-B14F-4D97-AF65-F5344CB8AC3E}">
        <p14:creationId xmlns:p14="http://schemas.microsoft.com/office/powerpoint/2010/main" val="99460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15734\Desktop\IMAGES\Travail\Christopher McMullen - BNP Pariba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3" y="-26584"/>
            <a:ext cx="12178082" cy="6884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952" y="240205"/>
            <a:ext cx="2223495" cy="466060"/>
          </a:xfrm>
          <a:prstGeom prst="rect">
            <a:avLst/>
          </a:prstGeom>
        </p:spPr>
      </p:pic>
      <p:sp>
        <p:nvSpPr>
          <p:cNvPr id="2" name="Rectangle 1"/>
          <p:cNvSpPr/>
          <p:nvPr/>
        </p:nvSpPr>
        <p:spPr>
          <a:xfrm>
            <a:off x="-4674" y="-26584"/>
            <a:ext cx="4228899" cy="6884584"/>
          </a:xfrm>
          <a:prstGeom prst="rect">
            <a:avLst/>
          </a:prstGeom>
          <a:solidFill>
            <a:srgbClr val="0096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defTabSz="1211221"/>
            <a:endParaRPr lang="fr-FR" sz="2400">
              <a:solidFill>
                <a:prstClr val="white"/>
              </a:solidFill>
              <a:latin typeface="Arial"/>
            </a:endParaRPr>
          </a:p>
        </p:txBody>
      </p:sp>
      <p:grpSp>
        <p:nvGrpSpPr>
          <p:cNvPr id="3" name="Group 2"/>
          <p:cNvGrpSpPr/>
          <p:nvPr/>
        </p:nvGrpSpPr>
        <p:grpSpPr>
          <a:xfrm>
            <a:off x="1488963" y="-893337"/>
            <a:ext cx="0" cy="0"/>
            <a:chOff x="1488963" y="-893337"/>
            <a:chExt cx="0" cy="0"/>
          </a:xfrm>
        </p:grpSpPr>
        <p:sp>
          <p:nvSpPr>
            <p:cNvPr id="14" name="Line 5"/>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sp>
          <p:nvSpPr>
            <p:cNvPr id="15" name="Line 6"/>
            <p:cNvSpPr>
              <a:spLocks noChangeShapeType="1"/>
            </p:cNvSpPr>
            <p:nvPr/>
          </p:nvSpPr>
          <p:spPr bwMode="auto">
            <a:xfrm>
              <a:off x="1493979" y="-1748368"/>
              <a:ext cx="0" cy="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243741" tIns="121871" rIns="243741" bIns="121871" numCol="1" anchor="t" anchorCtr="0" compatLnSpc="1">
              <a:prstTxWarp prst="textNoShape">
                <a:avLst/>
              </a:prstTxWarp>
            </a:bodyPr>
            <a:lstStyle/>
            <a:p>
              <a:pPr defTabSz="1823388"/>
              <a:endParaRPr lang="en-US" sz="1600">
                <a:solidFill>
                  <a:srgbClr val="91969B"/>
                </a:solidFill>
                <a:latin typeface="BNPP Sans Light" pitchFamily="50" charset="0"/>
              </a:endParaRPr>
            </a:p>
          </p:txBody>
        </p:sp>
      </p:grpSp>
      <p:sp>
        <p:nvSpPr>
          <p:cNvPr id="13" name="TextBox 12"/>
          <p:cNvSpPr txBox="1"/>
          <p:nvPr/>
        </p:nvSpPr>
        <p:spPr>
          <a:xfrm>
            <a:off x="726250" y="1866699"/>
            <a:ext cx="3130996" cy="3092406"/>
          </a:xfrm>
          <a:prstGeom prst="rect">
            <a:avLst/>
          </a:prstGeom>
          <a:noFill/>
        </p:spPr>
        <p:txBody>
          <a:bodyPr wrap="square" lIns="91388" tIns="45693" rIns="91388" bIns="45693" rtlCol="0">
            <a:spAutoFit/>
          </a:bodyPr>
          <a:lstStyle/>
          <a:p>
            <a:pPr defTabSz="1823388">
              <a:lnSpc>
                <a:spcPct val="80000"/>
              </a:lnSpc>
            </a:pPr>
            <a:r>
              <a:rPr lang="fr-FR" sz="5999" b="1" dirty="0">
                <a:solidFill>
                  <a:srgbClr val="00685E"/>
                </a:solidFill>
                <a:latin typeface="BNPP Sans Condensed" pitchFamily="50" charset="0"/>
                <a:cs typeface="Roboto Regular" charset="0"/>
              </a:rPr>
              <a:t>02.</a:t>
            </a:r>
          </a:p>
          <a:p>
            <a:pPr defTabSz="1823388">
              <a:lnSpc>
                <a:spcPct val="80000"/>
              </a:lnSpc>
            </a:pPr>
            <a:r>
              <a:rPr lang="en-US" sz="5999" b="1" cap="all" dirty="0" err="1">
                <a:solidFill>
                  <a:srgbClr val="FFFFFF"/>
                </a:solidFill>
                <a:latin typeface="BNPP Sans Condensed" pitchFamily="50" charset="0"/>
                <a:cs typeface="Roboto Regular" charset="0"/>
              </a:rPr>
              <a:t>nOTRE</a:t>
            </a:r>
            <a:r>
              <a:rPr lang="en-US" sz="5999" b="1" cap="all" dirty="0">
                <a:solidFill>
                  <a:srgbClr val="FFFFFF"/>
                </a:solidFill>
                <a:latin typeface="BNPP Sans Condensed" pitchFamily="50" charset="0"/>
                <a:cs typeface="Roboto Regular" charset="0"/>
              </a:rPr>
              <a:t> PLAN </a:t>
            </a:r>
            <a:r>
              <a:rPr lang="en-US" sz="5999" b="1" cap="all" dirty="0" err="1">
                <a:solidFill>
                  <a:srgbClr val="FFFFFF"/>
                </a:solidFill>
                <a:latin typeface="BNPP Sans Condensed" pitchFamily="50" charset="0"/>
                <a:cs typeface="Roboto Regular" charset="0"/>
              </a:rPr>
              <a:t>STRatégique</a:t>
            </a:r>
            <a:r>
              <a:rPr lang="en-US" sz="5999" b="1" cap="all" dirty="0">
                <a:solidFill>
                  <a:srgbClr val="FFFFFF"/>
                </a:solidFill>
                <a:latin typeface="BNPP Sans Condensed" pitchFamily="50" charset="0"/>
                <a:cs typeface="Roboto Regular" charset="0"/>
              </a:rPr>
              <a:t> 2017-2020</a:t>
            </a:r>
          </a:p>
        </p:txBody>
      </p:sp>
      <p:sp>
        <p:nvSpPr>
          <p:cNvPr id="16" name="Rectangle 15"/>
          <p:cNvSpPr/>
          <p:nvPr/>
        </p:nvSpPr>
        <p:spPr>
          <a:xfrm>
            <a:off x="477363" y="4076922"/>
            <a:ext cx="74651" cy="1636624"/>
          </a:xfrm>
          <a:prstGeom prst="rect">
            <a:avLst/>
          </a:prstGeom>
          <a:solidFill>
            <a:sysClr val="window" lastClr="FFFFFF"/>
          </a:solidFill>
          <a:ln w="6350" cap="flat" cmpd="sng" algn="ctr">
            <a:noFill/>
            <a:prstDash val="solid"/>
            <a:miter lim="800000"/>
          </a:ln>
          <a:effectLst/>
        </p:spPr>
        <p:txBody>
          <a:bodyPr lIns="91388" tIns="45693" rIns="91388" bIns="45693" rtlCol="0" anchor="ctr"/>
          <a:lstStyle/>
          <a:p>
            <a:pPr defTabSz="1823388"/>
            <a:endParaRPr lang="en-US" sz="900" kern="0">
              <a:solidFill>
                <a:prstClr val="white"/>
              </a:solidFill>
              <a:latin typeface="BNPP Sans Light" pitchFamily="50" charset="0"/>
            </a:endParaRPr>
          </a:p>
        </p:txBody>
      </p:sp>
    </p:spTree>
    <p:extLst>
      <p:ext uri="{BB962C8B-B14F-4D97-AF65-F5344CB8AC3E}">
        <p14:creationId xmlns:p14="http://schemas.microsoft.com/office/powerpoint/2010/main" val="173945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81416" y="1053286"/>
            <a:ext cx="11007130" cy="3143844"/>
            <a:chOff x="227577" y="5133318"/>
            <a:chExt cx="24146607" cy="6896727"/>
          </a:xfrm>
        </p:grpSpPr>
        <p:sp>
          <p:nvSpPr>
            <p:cNvPr id="16" name="Title 1"/>
            <p:cNvSpPr txBox="1">
              <a:spLocks/>
            </p:cNvSpPr>
            <p:nvPr/>
          </p:nvSpPr>
          <p:spPr>
            <a:xfrm>
              <a:off x="796230" y="5133318"/>
              <a:ext cx="23092806" cy="2842724"/>
            </a:xfrm>
            <a:prstGeom prst="rect">
              <a:avLst/>
            </a:prstGeom>
          </p:spPr>
          <p:txBody>
            <a:bodyPr vert="horz" lIns="217440" tIns="108720" rIns="217440" bIns="108720" rtlCol="0" anchor="ctr">
              <a:noAutofit/>
            </a:bodyPr>
            <a:lstStyle>
              <a:lvl1pPr algn="ctr" defTabSz="1087009" rtl="0" eaLnBrk="1" latinLnBrk="0" hangingPunct="1">
                <a:spcBef>
                  <a:spcPct val="0"/>
                </a:spcBef>
                <a:buNone/>
                <a:defRPr sz="5998" kern="1200">
                  <a:solidFill>
                    <a:schemeClr val="bg2"/>
                  </a:solidFill>
                  <a:latin typeface="Open Sans"/>
                  <a:ea typeface="+mj-ea"/>
                  <a:cs typeface="Open Sans"/>
                </a:defRPr>
              </a:lvl1pPr>
            </a:lstStyle>
            <a:p>
              <a:pPr defTabSz="1084002"/>
              <a:r>
                <a:rPr lang="en-US" sz="4799" spc="600" dirty="0">
                  <a:solidFill>
                    <a:srgbClr val="00915A"/>
                  </a:solidFill>
                  <a:latin typeface="BNPP Sans Condensed" pitchFamily="50" charset="0"/>
                </a:rPr>
                <a:t>NOTRE AMBITION</a:t>
              </a:r>
            </a:p>
          </p:txBody>
        </p:sp>
        <p:sp>
          <p:nvSpPr>
            <p:cNvPr id="17" name="Subtitle 2"/>
            <p:cNvSpPr txBox="1">
              <a:spLocks/>
            </p:cNvSpPr>
            <p:nvPr/>
          </p:nvSpPr>
          <p:spPr>
            <a:xfrm>
              <a:off x="227577" y="9239484"/>
              <a:ext cx="24146607" cy="2790561"/>
            </a:xfrm>
            <a:prstGeom prst="rect">
              <a:avLst/>
            </a:prstGeom>
          </p:spPr>
          <p:txBody>
            <a:bodyPr vert="horz" lIns="217440" tIns="108720" rIns="217440" bIns="108720" rtlCol="0">
              <a:noAutofit/>
            </a:bodyPr>
            <a:lstStyle>
              <a:lvl1pPr marL="0" indent="0" algn="ctr" defTabSz="1087009" rtl="0" eaLnBrk="1" latinLnBrk="0" hangingPunct="1">
                <a:lnSpc>
                  <a:spcPct val="130000"/>
                </a:lnSpc>
                <a:spcBef>
                  <a:spcPct val="20000"/>
                </a:spcBef>
                <a:buFont typeface="Arial"/>
                <a:buNone/>
                <a:defRPr sz="2399" kern="1200">
                  <a:solidFill>
                    <a:schemeClr val="tx2"/>
                  </a:solidFill>
                  <a:latin typeface="Open Sans Light"/>
                  <a:ea typeface="+mn-ea"/>
                  <a:cs typeface="Open Sans Light"/>
                </a:defRPr>
              </a:lvl1pPr>
              <a:lvl2pPr marL="1087009" indent="0" algn="ctr" defTabSz="1087009" rtl="0" eaLnBrk="1" latinLnBrk="0" hangingPunct="1">
                <a:lnSpc>
                  <a:spcPct val="130000"/>
                </a:lnSpc>
                <a:spcBef>
                  <a:spcPct val="20000"/>
                </a:spcBef>
                <a:buFont typeface="Arial"/>
                <a:buNone/>
                <a:defRPr sz="3099" kern="1200">
                  <a:solidFill>
                    <a:schemeClr val="tx2"/>
                  </a:solidFill>
                  <a:latin typeface="Open Sans"/>
                  <a:ea typeface="+mn-ea"/>
                  <a:cs typeface="Open Sans"/>
                </a:defRPr>
              </a:lvl2pPr>
              <a:lvl3pPr marL="2174017" indent="0" algn="ctr" defTabSz="1087009" rtl="0" eaLnBrk="1" latinLnBrk="0" hangingPunct="1">
                <a:lnSpc>
                  <a:spcPct val="130000"/>
                </a:lnSpc>
                <a:spcBef>
                  <a:spcPct val="20000"/>
                </a:spcBef>
                <a:buFont typeface="Arial"/>
                <a:buNone/>
                <a:defRPr sz="3099" kern="1200">
                  <a:solidFill>
                    <a:schemeClr val="tx2"/>
                  </a:solidFill>
                  <a:latin typeface="Open Sans"/>
                  <a:ea typeface="+mn-ea"/>
                  <a:cs typeface="Open Sans"/>
                </a:defRPr>
              </a:lvl3pPr>
              <a:lvl4pPr marL="3261033" indent="0" algn="ctr" defTabSz="1087009" rtl="0" eaLnBrk="1" latinLnBrk="0" hangingPunct="1">
                <a:lnSpc>
                  <a:spcPct val="130000"/>
                </a:lnSpc>
                <a:spcBef>
                  <a:spcPct val="20000"/>
                </a:spcBef>
                <a:buFont typeface="Arial"/>
                <a:buNone/>
                <a:defRPr sz="3099" kern="1200">
                  <a:solidFill>
                    <a:schemeClr val="tx2"/>
                  </a:solidFill>
                  <a:latin typeface="Open Sans"/>
                  <a:ea typeface="+mn-ea"/>
                  <a:cs typeface="Open Sans"/>
                </a:defRPr>
              </a:lvl4pPr>
              <a:lvl5pPr marL="4348039" indent="0" algn="ctr" defTabSz="1087009" rtl="0" eaLnBrk="1" latinLnBrk="0" hangingPunct="1">
                <a:lnSpc>
                  <a:spcPct val="130000"/>
                </a:lnSpc>
                <a:spcBef>
                  <a:spcPct val="20000"/>
                </a:spcBef>
                <a:buFont typeface="Arial"/>
                <a:buNone/>
                <a:defRPr sz="3099" kern="1200">
                  <a:solidFill>
                    <a:schemeClr val="tx2"/>
                  </a:solidFill>
                  <a:latin typeface="Open Sans"/>
                  <a:ea typeface="+mn-ea"/>
                  <a:cs typeface="Open Sans"/>
                </a:defRPr>
              </a:lvl5pPr>
              <a:lvl6pPr marL="5978555" indent="-543507" algn="l" defTabSz="1087009" rtl="0" eaLnBrk="1" latinLnBrk="0" hangingPunct="1">
                <a:spcBef>
                  <a:spcPct val="20000"/>
                </a:spcBef>
                <a:buFont typeface="Arial"/>
                <a:buChar char="•"/>
                <a:defRPr sz="4798" kern="1200">
                  <a:solidFill>
                    <a:schemeClr val="tx1"/>
                  </a:solidFill>
                  <a:latin typeface="+mn-lt"/>
                  <a:ea typeface="+mn-ea"/>
                  <a:cs typeface="+mn-cs"/>
                </a:defRPr>
              </a:lvl6pPr>
              <a:lvl7pPr marL="7065566" indent="-543507" algn="l" defTabSz="1087009" rtl="0" eaLnBrk="1" latinLnBrk="0" hangingPunct="1">
                <a:spcBef>
                  <a:spcPct val="20000"/>
                </a:spcBef>
                <a:buFont typeface="Arial"/>
                <a:buChar char="•"/>
                <a:defRPr sz="4798" kern="1200">
                  <a:solidFill>
                    <a:schemeClr val="tx1"/>
                  </a:solidFill>
                  <a:latin typeface="+mn-lt"/>
                  <a:ea typeface="+mn-ea"/>
                  <a:cs typeface="+mn-cs"/>
                </a:defRPr>
              </a:lvl7pPr>
              <a:lvl8pPr marL="8152579" indent="-543507" algn="l" defTabSz="1087009" rtl="0" eaLnBrk="1" latinLnBrk="0" hangingPunct="1">
                <a:spcBef>
                  <a:spcPct val="20000"/>
                </a:spcBef>
                <a:buFont typeface="Arial"/>
                <a:buChar char="•"/>
                <a:defRPr sz="4798" kern="1200">
                  <a:solidFill>
                    <a:schemeClr val="tx1"/>
                  </a:solidFill>
                  <a:latin typeface="+mn-lt"/>
                  <a:ea typeface="+mn-ea"/>
                  <a:cs typeface="+mn-cs"/>
                </a:defRPr>
              </a:lvl8pPr>
              <a:lvl9pPr marL="9239588" indent="-543507" algn="l" defTabSz="1087009" rtl="0" eaLnBrk="1" latinLnBrk="0" hangingPunct="1">
                <a:spcBef>
                  <a:spcPct val="20000"/>
                </a:spcBef>
                <a:buFont typeface="Arial"/>
                <a:buChar char="•"/>
                <a:defRPr sz="4798" kern="1200">
                  <a:solidFill>
                    <a:schemeClr val="tx1"/>
                  </a:solidFill>
                  <a:latin typeface="+mn-lt"/>
                  <a:ea typeface="+mn-ea"/>
                  <a:cs typeface="+mn-cs"/>
                </a:defRPr>
              </a:lvl9pPr>
            </a:lstStyle>
            <a:p>
              <a:pPr defTabSz="1211221"/>
              <a:r>
                <a:rPr lang="fr-FR" sz="3599" dirty="0">
                  <a:solidFill>
                    <a:srgbClr val="000000"/>
                  </a:solidFill>
                  <a:latin typeface="BNPP Sans" pitchFamily="50" charset="0"/>
                </a:rPr>
                <a:t>Accélérer notre transformation </a:t>
              </a:r>
            </a:p>
            <a:p>
              <a:pPr defTabSz="1211221"/>
              <a:r>
                <a:rPr lang="fr-FR" sz="3599" dirty="0">
                  <a:solidFill>
                    <a:srgbClr val="000000"/>
                  </a:solidFill>
                  <a:latin typeface="BNPP Sans" pitchFamily="50" charset="0"/>
                </a:rPr>
                <a:t>pour construire la banque européenne de référence</a:t>
              </a:r>
            </a:p>
          </p:txBody>
        </p:sp>
        <p:sp>
          <p:nvSpPr>
            <p:cNvPr id="18" name="Rectangle 17"/>
            <p:cNvSpPr/>
            <p:nvPr/>
          </p:nvSpPr>
          <p:spPr>
            <a:xfrm>
              <a:off x="11524361" y="8291899"/>
              <a:ext cx="1553039" cy="127963"/>
            </a:xfrm>
            <a:prstGeom prst="rect">
              <a:avLst/>
            </a:prstGeom>
            <a:solidFill>
              <a:srgbClr val="00915A"/>
            </a:solidFill>
            <a:ln w="9525" cap="flat" cmpd="sng" algn="ctr">
              <a:noFill/>
              <a:prstDash val="solid"/>
            </a:ln>
            <a:effectLst/>
          </p:spPr>
          <p:txBody>
            <a:bodyPr lIns="91282" tIns="45643" rIns="91282" bIns="45643" rtlCol="0" anchor="ctr"/>
            <a:lstStyle/>
            <a:p>
              <a:pPr algn="ctr" defTabSz="1084002"/>
              <a:endParaRPr lang="en-US" sz="4299" kern="0" dirty="0">
                <a:solidFill>
                  <a:srgbClr val="BB0500"/>
                </a:solidFill>
                <a:latin typeface="BNPP Sans Light" pitchFamily="50" charset="0"/>
              </a:endParaRPr>
            </a:p>
          </p:txBody>
        </p:sp>
      </p:grpSp>
    </p:spTree>
    <p:extLst>
      <p:ext uri="{BB962C8B-B14F-4D97-AF65-F5344CB8AC3E}">
        <p14:creationId xmlns:p14="http://schemas.microsoft.com/office/powerpoint/2010/main" val="770635052"/>
      </p:ext>
    </p:extLst>
  </p:cSld>
  <p:clrMapOvr>
    <a:masterClrMapping/>
  </p:clrMapOvr>
</p:sld>
</file>

<file path=ppt/theme/theme1.xml><?xml version="1.0" encoding="utf-8"?>
<a:theme xmlns:a="http://schemas.openxmlformats.org/drawingml/2006/main" name="1_BNPP-ENG-16-9">
  <a:themeElements>
    <a:clrScheme name="Custom 11">
      <a:dk1>
        <a:srgbClr val="000000"/>
      </a:dk1>
      <a:lt1>
        <a:srgbClr val="FFFFFF"/>
      </a:lt1>
      <a:dk2>
        <a:srgbClr val="00915A"/>
      </a:dk2>
      <a:lt2>
        <a:srgbClr val="78848A"/>
      </a:lt2>
      <a:accent1>
        <a:srgbClr val="00AB8E"/>
      </a:accent1>
      <a:accent2>
        <a:srgbClr val="00685E"/>
      </a:accent2>
      <a:accent3>
        <a:srgbClr val="A3C439"/>
      </a:accent3>
      <a:accent4>
        <a:srgbClr val="52CDC5"/>
      </a:accent4>
      <a:accent5>
        <a:srgbClr val="EF7B5B"/>
      </a:accent5>
      <a:accent6>
        <a:srgbClr val="56B4C0"/>
      </a:accent6>
      <a:hlink>
        <a:srgbClr val="00915A"/>
      </a:hlink>
      <a:folHlink>
        <a:srgbClr val="BA3075"/>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rmAutofit/>
      </a:bodyPr>
      <a:lstStyle>
        <a:defPPr defTabSz="1085415">
          <a:defRPr sz="6600" dirty="0" smtClean="0">
            <a:solidFill>
              <a:srgbClr val="FFFFFF"/>
            </a:solidFill>
            <a:latin typeface="BNPP Sans Condensed ExtraBold" pitchFamily="50" charset="0"/>
            <a:cs typeface="Arial"/>
          </a:defRPr>
        </a:defPPr>
      </a:lstStyle>
    </a:txDef>
  </a:objectDefaults>
  <a:extraClrSchemeLst/>
</a:theme>
</file>

<file path=ppt/theme/theme2.xml><?xml version="1.0" encoding="utf-8"?>
<a:theme xmlns:a="http://schemas.openxmlformats.org/drawingml/2006/main" name="201509_Trame PPT_New PF post fusion">
  <a:themeElements>
    <a:clrScheme name="BNPP">
      <a:dk1>
        <a:srgbClr val="000000"/>
      </a:dk1>
      <a:lt1>
        <a:srgbClr val="FFFFFF"/>
      </a:lt1>
      <a:dk2>
        <a:srgbClr val="939598"/>
      </a:dk2>
      <a:lt2>
        <a:srgbClr val="F0F0F0"/>
      </a:lt2>
      <a:accent1>
        <a:srgbClr val="00A76C"/>
      </a:accent1>
      <a:accent2>
        <a:srgbClr val="82A44A"/>
      </a:accent2>
      <a:accent3>
        <a:srgbClr val="BFBFBF"/>
      </a:accent3>
      <a:accent4>
        <a:srgbClr val="D2DCAA"/>
      </a:accent4>
      <a:accent5>
        <a:srgbClr val="A0C873"/>
      </a:accent5>
      <a:accent6>
        <a:srgbClr val="00A76C"/>
      </a:accent6>
      <a:hlink>
        <a:srgbClr val="A0C873"/>
      </a:hlink>
      <a:folHlink>
        <a:srgbClr val="3C9146"/>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2289</Words>
  <Application>Microsoft Office PowerPoint</Application>
  <PresentationFormat>Grand écran</PresentationFormat>
  <Paragraphs>373</Paragraphs>
  <Slides>29</Slides>
  <Notes>18</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29</vt:i4>
      </vt:variant>
    </vt:vector>
  </HeadingPairs>
  <TitlesOfParts>
    <vt:vector size="45" baseType="lpstr">
      <vt:lpstr>Arial</vt:lpstr>
      <vt:lpstr>Arial Narrow</vt:lpstr>
      <vt:lpstr>BNPP Expanded Sans</vt:lpstr>
      <vt:lpstr>BNPP Sans</vt:lpstr>
      <vt:lpstr>BNPP Sans Condensed</vt:lpstr>
      <vt:lpstr>BNPP Sans Extra Bold</vt:lpstr>
      <vt:lpstr>BNPP Sans Light</vt:lpstr>
      <vt:lpstr>BNPPSans-Light</vt:lpstr>
      <vt:lpstr>Calibri</vt:lpstr>
      <vt:lpstr>Courier New</vt:lpstr>
      <vt:lpstr>Helvetica</vt:lpstr>
      <vt:lpstr>Symbol</vt:lpstr>
      <vt:lpstr>Wingdings</vt:lpstr>
      <vt:lpstr>1_BNPP-ENG-16-9</vt:lpstr>
      <vt:lpstr>201509_Trame PPT_New PF post fusion</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l’origine…</vt:lpstr>
      <vt:lpstr>…RaDAR :  mise en place d’un dispositif dédié à la surveillance des données Risques et à leur reporting</vt:lpstr>
      <vt:lpstr>Différents rôles identifiés</vt:lpstr>
      <vt:lpstr>Présentation PowerPoint</vt:lpstr>
      <vt:lpstr>Présentation PowerPoint</vt:lpstr>
      <vt:lpstr>A l’origine…</vt:lpstr>
      <vt:lpstr>L’accountability en pratique …</vt:lpstr>
      <vt:lpstr>Zoom sur les nouveautés : protection adéquate des données personnelles </vt:lpstr>
      <vt:lpstr>Présentation PowerPoint</vt:lpstr>
      <vt:lpstr>Présentation PowerPoint</vt:lpstr>
      <vt:lpstr>Présentation PowerPoint</vt:lpstr>
      <vt:lpstr>FILM </vt:lpstr>
      <vt:lpstr>Déclencher des réflexes </vt:lpstr>
      <vt:lpstr>Présentation PowerPoint</vt:lpstr>
      <vt:lpstr>De nouveaux métiers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a26188</dc:creator>
  <cp:lastModifiedBy>sylvie</cp:lastModifiedBy>
  <cp:revision>14</cp:revision>
  <dcterms:created xsi:type="dcterms:W3CDTF">2020-01-29T17:24:53Z</dcterms:created>
  <dcterms:modified xsi:type="dcterms:W3CDTF">2020-02-17T07:27:59Z</dcterms:modified>
</cp:coreProperties>
</file>