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0" r:id="rId4"/>
  </p:sldMasterIdLst>
  <p:notesMasterIdLst>
    <p:notesMasterId r:id="rId43"/>
  </p:notesMasterIdLst>
  <p:handoutMasterIdLst>
    <p:handoutMasterId r:id="rId44"/>
  </p:handoutMasterIdLst>
  <p:sldIdLst>
    <p:sldId id="375" r:id="rId5"/>
    <p:sldId id="522" r:id="rId6"/>
    <p:sldId id="529" r:id="rId7"/>
    <p:sldId id="555" r:id="rId8"/>
    <p:sldId id="565" r:id="rId9"/>
    <p:sldId id="591" r:id="rId10"/>
    <p:sldId id="587" r:id="rId11"/>
    <p:sldId id="537" r:id="rId12"/>
    <p:sldId id="590" r:id="rId13"/>
    <p:sldId id="581" r:id="rId14"/>
    <p:sldId id="536" r:id="rId15"/>
    <p:sldId id="589" r:id="rId16"/>
    <p:sldId id="505" r:id="rId17"/>
    <p:sldId id="525" r:id="rId18"/>
    <p:sldId id="550" r:id="rId19"/>
    <p:sldId id="594" r:id="rId20"/>
    <p:sldId id="566" r:id="rId21"/>
    <p:sldId id="509" r:id="rId22"/>
    <p:sldId id="588" r:id="rId23"/>
    <p:sldId id="586" r:id="rId24"/>
    <p:sldId id="597" r:id="rId25"/>
    <p:sldId id="598" r:id="rId26"/>
    <p:sldId id="489" r:id="rId27"/>
    <p:sldId id="574" r:id="rId28"/>
    <p:sldId id="575" r:id="rId29"/>
    <p:sldId id="585" r:id="rId30"/>
    <p:sldId id="572" r:id="rId31"/>
    <p:sldId id="561" r:id="rId32"/>
    <p:sldId id="563" r:id="rId33"/>
    <p:sldId id="570" r:id="rId34"/>
    <p:sldId id="599" r:id="rId35"/>
    <p:sldId id="567" r:id="rId36"/>
    <p:sldId id="527" r:id="rId37"/>
    <p:sldId id="584" r:id="rId38"/>
    <p:sldId id="554" r:id="rId39"/>
    <p:sldId id="543" r:id="rId40"/>
    <p:sldId id="552" r:id="rId41"/>
    <p:sldId id="551" r:id="rId42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300" kern="1200">
        <a:solidFill>
          <a:srgbClr val="8F436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300" kern="1200">
        <a:solidFill>
          <a:srgbClr val="8F436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300" kern="1200">
        <a:solidFill>
          <a:srgbClr val="8F436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300" kern="1200">
        <a:solidFill>
          <a:srgbClr val="8F436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765"/>
    <a:srgbClr val="F1221D"/>
    <a:srgbClr val="148DB8"/>
    <a:srgbClr val="FF8700"/>
    <a:srgbClr val="C2C20A"/>
    <a:srgbClr val="FFF0C1"/>
    <a:srgbClr val="8F4369"/>
    <a:srgbClr val="808080"/>
    <a:srgbClr val="386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84948" autoAdjust="0"/>
  </p:normalViewPr>
  <p:slideViewPr>
    <p:cSldViewPr>
      <p:cViewPr varScale="1">
        <p:scale>
          <a:sx n="61" d="100"/>
          <a:sy n="61" d="100"/>
        </p:scale>
        <p:origin x="17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496" y="-471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i="1" dirty="0">
                <a:solidFill>
                  <a:schemeClr val="tx2"/>
                </a:solidFill>
              </a:rPr>
              <a:t>FBF, Observatoire 2016 sur</a:t>
            </a:r>
            <a:r>
              <a:rPr lang="fr-FR" sz="1800" i="1" baseline="0" dirty="0">
                <a:solidFill>
                  <a:schemeClr val="tx2"/>
                </a:solidFill>
              </a:rPr>
              <a:t> l’image des banques </a:t>
            </a:r>
            <a:r>
              <a:rPr lang="fr-FR" sz="1800" i="1" dirty="0">
                <a:solidFill>
                  <a:schemeClr val="tx2"/>
                </a:solidFill>
              </a:rPr>
              <a:t>: </a:t>
            </a:r>
          </a:p>
          <a:p>
            <a:pPr>
              <a:defRPr/>
            </a:pPr>
            <a:r>
              <a:rPr lang="fr-FR" sz="1800" i="1" dirty="0">
                <a:solidFill>
                  <a:schemeClr val="tx2"/>
                </a:solidFill>
              </a:rPr>
              <a:t>% de particuliers qui se</a:t>
            </a:r>
            <a:r>
              <a:rPr lang="fr-FR" sz="1800" i="1" baseline="0" dirty="0">
                <a:solidFill>
                  <a:schemeClr val="tx2"/>
                </a:solidFill>
              </a:rPr>
              <a:t> rendent en agence plusieurs fois par mois</a:t>
            </a:r>
            <a:endParaRPr lang="fr-FR" sz="1800" i="1" dirty="0">
              <a:solidFill>
                <a:schemeClr val="tx2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</c:spPr>
          </c:marker>
          <c:dLbls>
            <c:dLbl>
              <c:idx val="0"/>
              <c:layout>
                <c:manualLayout>
                  <c:x val="-5.2083333333333336E-2"/>
                  <c:y val="-5.624999999999997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/>
                        </a:solidFill>
                      </a:rPr>
                      <a:t>62%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42-4725-AE77-9D8E06277CBC}"/>
                </c:ext>
              </c:extLst>
            </c:dLbl>
            <c:dLbl>
              <c:idx val="1"/>
              <c:layout>
                <c:manualLayout>
                  <c:x val="-2.9166666666666667E-2"/>
                  <c:y val="-5.937499999999999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/>
                        </a:solidFill>
                      </a:rPr>
                      <a:t>52%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42-4725-AE77-9D8E06277CBC}"/>
                </c:ext>
              </c:extLst>
            </c:dLbl>
            <c:dLbl>
              <c:idx val="2"/>
              <c:layout>
                <c:manualLayout>
                  <c:x val="-2.7083333333333334E-2"/>
                  <c:y val="-6.875000000000000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/>
                        </a:solidFill>
                      </a:rPr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42-4725-AE77-9D8E06277C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Feuil1!$B$2:$B$4</c:f>
              <c:numCache>
                <c:formatCode>0%</c:formatCode>
                <c:ptCount val="3"/>
                <c:pt idx="0">
                  <c:v>0.62</c:v>
                </c:pt>
                <c:pt idx="1">
                  <c:v>0.52</c:v>
                </c:pt>
                <c:pt idx="2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342-4725-AE77-9D8E06277CB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18-34 years</c:v>
                </c:pt>
              </c:strCache>
            </c:strRef>
          </c:tx>
          <c:marker>
            <c:symbol val="circle"/>
            <c:size val="7"/>
            <c:spPr>
              <a:solidFill>
                <a:schemeClr val="accent2">
                  <a:lumMod val="50000"/>
                </a:schemeClr>
              </a:solidFill>
            </c:spPr>
          </c:marker>
          <c:dPt>
            <c:idx val="2"/>
            <c:bubble3D val="0"/>
            <c:spPr>
              <a:ln>
                <a:solidFill>
                  <a:schemeClr val="accent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342-4725-AE77-9D8E06277CBC}"/>
              </c:ext>
            </c:extLst>
          </c:dPt>
          <c:dLbls>
            <c:dLbl>
              <c:idx val="1"/>
              <c:layout>
                <c:manualLayout>
                  <c:x val="-3.9583333333333331E-2"/>
                  <c:y val="7.1874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42-4725-AE77-9D8E06277CBC}"/>
                </c:ext>
              </c:extLst>
            </c:dLbl>
            <c:dLbl>
              <c:idx val="2"/>
              <c:layout>
                <c:manualLayout>
                  <c:x val="-3.9583333333333331E-2"/>
                  <c:y val="5.9374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42-4725-AE77-9D8E06277C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Feuil1!$C$2:$C$4</c:f>
              <c:numCache>
                <c:formatCode>0%</c:formatCode>
                <c:ptCount val="3"/>
                <c:pt idx="1">
                  <c:v>0.2</c:v>
                </c:pt>
                <c:pt idx="2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342-4725-AE77-9D8E06277C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8151808"/>
        <c:axId val="138153344"/>
      </c:lineChart>
      <c:catAx>
        <c:axId val="13815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</a:defRPr>
            </a:pPr>
            <a:endParaRPr lang="fr-FR"/>
          </a:p>
        </c:txPr>
        <c:crossAx val="138153344"/>
        <c:crosses val="autoZero"/>
        <c:auto val="1"/>
        <c:lblAlgn val="ctr"/>
        <c:lblOffset val="100"/>
        <c:noMultiLvlLbl val="0"/>
      </c:catAx>
      <c:valAx>
        <c:axId val="1381533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815180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tx2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fr-FR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F7B34-70E3-4A50-9F1C-AB4CC4B6C08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190E4C6-E9E1-4AB4-A121-0636962B0662}">
      <dgm:prSet phldrT="[Texte]"/>
      <dgm:spPr/>
      <dgm:t>
        <a:bodyPr/>
        <a:lstStyle/>
        <a:p>
          <a:r>
            <a: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Stabilité réglementaire</a:t>
          </a:r>
        </a:p>
        <a:p>
          <a:r>
            <a: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(permanence des principes, visibilité, confiance, neutralité technologique, égalité devant la loi, incertitude du futur)</a:t>
          </a:r>
        </a:p>
      </dgm:t>
    </dgm:pt>
    <dgm:pt modelId="{70BAF5F1-46FA-4C02-9BE9-08672C28EB03}" type="parTrans" cxnId="{F362D083-72F3-4B61-9B7D-2337DBCDB651}">
      <dgm:prSet/>
      <dgm:spPr/>
      <dgm:t>
        <a:bodyPr/>
        <a:lstStyle/>
        <a:p>
          <a:endParaRPr lang="fr-FR"/>
        </a:p>
      </dgm:t>
    </dgm:pt>
    <dgm:pt modelId="{B850F06F-9B83-4719-B12C-B27B991B0B3B}" type="sibTrans" cxnId="{F362D083-72F3-4B61-9B7D-2337DBCDB651}">
      <dgm:prSet/>
      <dgm:spPr/>
      <dgm:t>
        <a:bodyPr/>
        <a:lstStyle/>
        <a:p>
          <a:endParaRPr lang="fr-FR"/>
        </a:p>
      </dgm:t>
    </dgm:pt>
    <dgm:pt modelId="{5C044933-3AC7-4C1E-9412-8C62288FDD80}">
      <dgm:prSet phldrT="[Texte]"/>
      <dgm:spPr/>
      <dgm:t>
        <a:bodyPr/>
        <a:lstStyle/>
        <a:p>
          <a:r>
            <a: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Adaptation de la réglementation</a:t>
          </a:r>
        </a:p>
        <a:p>
          <a:r>
            <a: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(granularité de la réglementation, évolution des risques et des technologies, concurrence économique)</a:t>
          </a:r>
        </a:p>
      </dgm:t>
    </dgm:pt>
    <dgm:pt modelId="{D5176514-E73C-46C4-B881-B796400BA9AB}" type="parTrans" cxnId="{FBCAFA15-C648-4689-B8DD-397855B1291E}">
      <dgm:prSet/>
      <dgm:spPr/>
      <dgm:t>
        <a:bodyPr/>
        <a:lstStyle/>
        <a:p>
          <a:endParaRPr lang="fr-FR"/>
        </a:p>
      </dgm:t>
    </dgm:pt>
    <dgm:pt modelId="{943A3D83-A3EE-4AA5-A59D-D32AA272C066}" type="sibTrans" cxnId="{FBCAFA15-C648-4689-B8DD-397855B1291E}">
      <dgm:prSet/>
      <dgm:spPr/>
      <dgm:t>
        <a:bodyPr/>
        <a:lstStyle/>
        <a:p>
          <a:endParaRPr lang="fr-FR"/>
        </a:p>
      </dgm:t>
    </dgm:pt>
    <dgm:pt modelId="{6447A0EC-A5E1-41C7-BAD6-43E63B494068}" type="pres">
      <dgm:prSet presAssocID="{0EFF7B34-70E3-4A50-9F1C-AB4CC4B6C08B}" presName="compositeShape" presStyleCnt="0">
        <dgm:presLayoutVars>
          <dgm:chMax val="2"/>
          <dgm:dir/>
          <dgm:resizeHandles val="exact"/>
        </dgm:presLayoutVars>
      </dgm:prSet>
      <dgm:spPr/>
    </dgm:pt>
    <dgm:pt modelId="{89D5E2AC-D1DF-4E07-9696-7445EBFD9707}" type="pres">
      <dgm:prSet presAssocID="{0EFF7B34-70E3-4A50-9F1C-AB4CC4B6C08B}" presName="divider" presStyleLbl="fgShp" presStyleIdx="0" presStyleCnt="1"/>
      <dgm:spPr/>
    </dgm:pt>
    <dgm:pt modelId="{8725368C-0C97-41C5-A050-EFD649049BEC}" type="pres">
      <dgm:prSet presAssocID="{B190E4C6-E9E1-4AB4-A121-0636962B0662}" presName="downArrow" presStyleLbl="node1" presStyleIdx="0" presStyleCnt="2"/>
      <dgm:spPr>
        <a:solidFill>
          <a:srgbClr val="F7C765"/>
        </a:solidFill>
      </dgm:spPr>
    </dgm:pt>
    <dgm:pt modelId="{1522C181-4857-442F-B185-E00298A12000}" type="pres">
      <dgm:prSet presAssocID="{B190E4C6-E9E1-4AB4-A121-0636962B0662}" presName="downArrowText" presStyleLbl="revTx" presStyleIdx="0" presStyleCnt="2">
        <dgm:presLayoutVars>
          <dgm:bulletEnabled val="1"/>
        </dgm:presLayoutVars>
      </dgm:prSet>
      <dgm:spPr/>
    </dgm:pt>
    <dgm:pt modelId="{305B7DA5-CCE7-41DF-A082-817EB511A09F}" type="pres">
      <dgm:prSet presAssocID="{5C044933-3AC7-4C1E-9412-8C62288FDD80}" presName="upArrow" presStyleLbl="node1" presStyleIdx="1" presStyleCnt="2"/>
      <dgm:spPr>
        <a:solidFill>
          <a:schemeClr val="accent1">
            <a:lumMod val="75000"/>
          </a:schemeClr>
        </a:solidFill>
      </dgm:spPr>
    </dgm:pt>
    <dgm:pt modelId="{E0AF7C23-2F73-4CBD-96C0-3BAC3941B50F}" type="pres">
      <dgm:prSet presAssocID="{5C044933-3AC7-4C1E-9412-8C62288FDD80}" presName="upArrowText" presStyleLbl="revTx" presStyleIdx="1" presStyleCnt="2" custScaleX="127306">
        <dgm:presLayoutVars>
          <dgm:bulletEnabled val="1"/>
        </dgm:presLayoutVars>
      </dgm:prSet>
      <dgm:spPr/>
    </dgm:pt>
  </dgm:ptLst>
  <dgm:cxnLst>
    <dgm:cxn modelId="{FBCAFA15-C648-4689-B8DD-397855B1291E}" srcId="{0EFF7B34-70E3-4A50-9F1C-AB4CC4B6C08B}" destId="{5C044933-3AC7-4C1E-9412-8C62288FDD80}" srcOrd="1" destOrd="0" parTransId="{D5176514-E73C-46C4-B881-B796400BA9AB}" sibTransId="{943A3D83-A3EE-4AA5-A59D-D32AA272C066}"/>
    <dgm:cxn modelId="{43227316-C036-4B3A-8C8C-CD1800B0D3E1}" type="presOf" srcId="{B190E4C6-E9E1-4AB4-A121-0636962B0662}" destId="{1522C181-4857-442F-B185-E00298A12000}" srcOrd="0" destOrd="0" presId="urn:microsoft.com/office/officeart/2005/8/layout/arrow3"/>
    <dgm:cxn modelId="{19619658-0591-4D50-A11F-3C2F40FEC818}" type="presOf" srcId="{0EFF7B34-70E3-4A50-9F1C-AB4CC4B6C08B}" destId="{6447A0EC-A5E1-41C7-BAD6-43E63B494068}" srcOrd="0" destOrd="0" presId="urn:microsoft.com/office/officeart/2005/8/layout/arrow3"/>
    <dgm:cxn modelId="{F362D083-72F3-4B61-9B7D-2337DBCDB651}" srcId="{0EFF7B34-70E3-4A50-9F1C-AB4CC4B6C08B}" destId="{B190E4C6-E9E1-4AB4-A121-0636962B0662}" srcOrd="0" destOrd="0" parTransId="{70BAF5F1-46FA-4C02-9BE9-08672C28EB03}" sibTransId="{B850F06F-9B83-4719-B12C-B27B991B0B3B}"/>
    <dgm:cxn modelId="{99DBB590-E4FC-4B81-86CD-40644094E9D1}" type="presOf" srcId="{5C044933-3AC7-4C1E-9412-8C62288FDD80}" destId="{E0AF7C23-2F73-4CBD-96C0-3BAC3941B50F}" srcOrd="0" destOrd="0" presId="urn:microsoft.com/office/officeart/2005/8/layout/arrow3"/>
    <dgm:cxn modelId="{635DF44C-36DF-4E81-A599-E295CC46AD6E}" type="presParOf" srcId="{6447A0EC-A5E1-41C7-BAD6-43E63B494068}" destId="{89D5E2AC-D1DF-4E07-9696-7445EBFD9707}" srcOrd="0" destOrd="0" presId="urn:microsoft.com/office/officeart/2005/8/layout/arrow3"/>
    <dgm:cxn modelId="{A05DB922-E0D0-4132-A0A0-B89D27EBCF34}" type="presParOf" srcId="{6447A0EC-A5E1-41C7-BAD6-43E63B494068}" destId="{8725368C-0C97-41C5-A050-EFD649049BEC}" srcOrd="1" destOrd="0" presId="urn:microsoft.com/office/officeart/2005/8/layout/arrow3"/>
    <dgm:cxn modelId="{974EC98D-75EA-4373-9E6E-34C5D69C9C12}" type="presParOf" srcId="{6447A0EC-A5E1-41C7-BAD6-43E63B494068}" destId="{1522C181-4857-442F-B185-E00298A12000}" srcOrd="2" destOrd="0" presId="urn:microsoft.com/office/officeart/2005/8/layout/arrow3"/>
    <dgm:cxn modelId="{80C6E6AA-7FA3-4E4E-A176-2847EFAB571F}" type="presParOf" srcId="{6447A0EC-A5E1-41C7-BAD6-43E63B494068}" destId="{305B7DA5-CCE7-41DF-A082-817EB511A09F}" srcOrd="3" destOrd="0" presId="urn:microsoft.com/office/officeart/2005/8/layout/arrow3"/>
    <dgm:cxn modelId="{AA8A4F1E-5335-4D04-B417-136249661DF7}" type="presParOf" srcId="{6447A0EC-A5E1-41C7-BAD6-43E63B494068}" destId="{E0AF7C23-2F73-4CBD-96C0-3BAC3941B50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5E2AC-D1DF-4E07-9696-7445EBFD9707}">
      <dsp:nvSpPr>
        <dsp:cNvPr id="0" name=""/>
        <dsp:cNvSpPr/>
      </dsp:nvSpPr>
      <dsp:spPr>
        <a:xfrm rot="21300000">
          <a:off x="20916" y="1968159"/>
          <a:ext cx="6774246" cy="77575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5368C-0C97-41C5-A050-EFD649049BEC}">
      <dsp:nvSpPr>
        <dsp:cNvPr id="0" name=""/>
        <dsp:cNvSpPr/>
      </dsp:nvSpPr>
      <dsp:spPr>
        <a:xfrm>
          <a:off x="817929" y="235603"/>
          <a:ext cx="2044824" cy="1884828"/>
        </a:xfrm>
        <a:prstGeom prst="downArrow">
          <a:avLst/>
        </a:prstGeom>
        <a:solidFill>
          <a:srgbClr val="F7C7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2C181-4857-442F-B185-E00298A12000}">
      <dsp:nvSpPr>
        <dsp:cNvPr id="0" name=""/>
        <dsp:cNvSpPr/>
      </dsp:nvSpPr>
      <dsp:spPr>
        <a:xfrm>
          <a:off x="3612522" y="0"/>
          <a:ext cx="2181145" cy="197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Stabilité réglementaire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(permanence des principes, visibilité, confiance, neutralité technologique, égalité devant la loi, incertitude du futur)</a:t>
          </a:r>
        </a:p>
      </dsp:txBody>
      <dsp:txXfrm>
        <a:off x="3612522" y="0"/>
        <a:ext cx="2181145" cy="1979070"/>
      </dsp:txXfrm>
    </dsp:sp>
    <dsp:sp modelId="{305B7DA5-CCE7-41DF-A082-817EB511A09F}">
      <dsp:nvSpPr>
        <dsp:cNvPr id="0" name=""/>
        <dsp:cNvSpPr/>
      </dsp:nvSpPr>
      <dsp:spPr>
        <a:xfrm>
          <a:off x="3953326" y="2591639"/>
          <a:ext cx="2044824" cy="1884828"/>
        </a:xfrm>
        <a:prstGeom prst="up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F7C23-2F73-4CBD-96C0-3BAC3941B50F}">
      <dsp:nvSpPr>
        <dsp:cNvPr id="0" name=""/>
        <dsp:cNvSpPr/>
      </dsp:nvSpPr>
      <dsp:spPr>
        <a:xfrm>
          <a:off x="724620" y="2733001"/>
          <a:ext cx="2776729" cy="197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Adaptation de la réglementation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(granularité de la réglementation, évolution des risques et des technologies, concurrence économique)</a:t>
          </a:r>
        </a:p>
      </dsp:txBody>
      <dsp:txXfrm>
        <a:off x="724620" y="2733001"/>
        <a:ext cx="2776729" cy="1979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37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1BBC5A-E434-4655-B684-04ECD35D73F5}" type="datetime1">
              <a:rPr lang="fr-FR"/>
              <a:pPr>
                <a:defRPr/>
              </a:pPr>
              <a:t>05/02/2020</a:t>
            </a:fld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025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37" y="9431025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8CA78AD-5C42-4725-984E-39C8A465B6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4362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37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1937D4-A0E1-4873-9821-B50B5F54877F}" type="datetime1">
              <a:rPr lang="fr-FR"/>
              <a:pPr>
                <a:defRPr/>
              </a:pPr>
              <a:t>05/02/2020</a:t>
            </a:fld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3"/>
            <a:ext cx="543941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025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37" y="9431025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85B0EF-7539-4DAD-8526-A37CA22CE9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3596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56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972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1522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356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096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276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1185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402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5531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0001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879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00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sous titre A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courb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86868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57356" y="4357694"/>
            <a:ext cx="6048375" cy="431800"/>
          </a:xfrm>
        </p:spPr>
        <p:txBody>
          <a:bodyPr>
            <a:noAutofit/>
          </a:bodyPr>
          <a:lstStyle>
            <a:lvl1pPr marL="0" indent="0">
              <a:buFont typeface="Wingdings" pitchFamily="2" charset="2"/>
              <a:buNone/>
              <a:defRPr sz="24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sous-titre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1500166" y="2285992"/>
            <a:ext cx="6624638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fr-FR" dirty="0"/>
              <a:t>29 janvier 2020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a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071563" y="0"/>
            <a:ext cx="0" cy="765175"/>
          </a:xfrm>
          <a:prstGeom prst="line">
            <a:avLst/>
          </a:prstGeom>
          <a:noFill/>
          <a:ln w="34925">
            <a:solidFill>
              <a:srgbClr val="F7C76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71538" y="-27384"/>
            <a:ext cx="6624638" cy="785818"/>
          </a:xfrm>
          <a:noFill/>
        </p:spPr>
        <p:txBody>
          <a:bodyPr>
            <a:noAutofit/>
          </a:bodyPr>
          <a:lstStyle>
            <a:lvl1pPr algn="l">
              <a:defRPr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1538" y="1285860"/>
            <a:ext cx="6624638" cy="4637088"/>
          </a:xfrm>
        </p:spPr>
        <p:txBody>
          <a:bodyPr/>
          <a:lstStyle>
            <a:lvl1pPr marL="266700" indent="-266700">
              <a:buClr>
                <a:srgbClr val="F7C765"/>
              </a:buClr>
              <a:buFont typeface="Wingdings" pitchFamily="2" charset="2"/>
              <a:buChar char="q"/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901700" marR="0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257300" marR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>
                <a:solidFill>
                  <a:srgbClr val="002060"/>
                </a:solidFill>
                <a:latin typeface="+mn-lt"/>
              </a:defRPr>
            </a:lvl3pPr>
            <a:lvl4pPr marL="1612900" indent="-354013">
              <a:buClr>
                <a:srgbClr val="F7C765"/>
              </a:buClr>
              <a:buFont typeface="Wingdings" pitchFamily="2" charset="2"/>
              <a:buChar char="§"/>
              <a:defRPr sz="2000" b="0">
                <a:solidFill>
                  <a:srgbClr val="002060"/>
                </a:solidFill>
                <a:latin typeface="+mn-lt"/>
              </a:defRPr>
            </a:lvl4pPr>
            <a:lvl5pPr marL="1968500" indent="-354013">
              <a:buClr>
                <a:srgbClr val="F7C765"/>
              </a:buClr>
              <a:buFont typeface="Wingdings" pitchFamily="2" charset="2"/>
              <a:buChar char="§"/>
              <a:defRPr sz="2000" b="0"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endParaRPr lang="fr-FR" dirty="0"/>
          </a:p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/>
              <a:t>Deuxième niveau</a:t>
            </a:r>
          </a:p>
          <a:p>
            <a:pPr lvl="1"/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4015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fr-FR" dirty="0"/>
              <a:t>29 janvier 2020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748464" y="6165304"/>
            <a:ext cx="25667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6248400"/>
            <a:ext cx="572131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496" y="6286500"/>
            <a:ext cx="8928000" cy="324000"/>
          </a:xfrm>
          <a:prstGeom prst="rect">
            <a:avLst/>
          </a:prstGeom>
          <a:solidFill>
            <a:srgbClr val="F7C7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fr-FR" dirty="0"/>
              <a:t>29 janvier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jfif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9.jpeg"/><Relationship Id="rId5" Type="http://schemas.openxmlformats.org/officeDocument/2006/relationships/image" Target="../media/image10.jpeg"/><Relationship Id="rId15" Type="http://schemas.openxmlformats.org/officeDocument/2006/relationships/image" Target="../media/image20.jp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Olivier.delavis@acpr.banque-france.f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4"/>
          <p:cNvSpPr>
            <a:spLocks noGrp="1"/>
          </p:cNvSpPr>
          <p:nvPr>
            <p:ph type="subTitle" idx="1"/>
          </p:nvPr>
        </p:nvSpPr>
        <p:spPr>
          <a:xfrm>
            <a:off x="107504" y="4077072"/>
            <a:ext cx="8928992" cy="175260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800" b="1" i="1" dirty="0"/>
              <a:t>Séminaire national des professeurs de BTS Banque</a:t>
            </a:r>
          </a:p>
          <a:p>
            <a:pPr algn="ctr">
              <a:spcBef>
                <a:spcPct val="0"/>
              </a:spcBef>
            </a:pPr>
            <a:r>
              <a:rPr lang="fr-FR" sz="1800" b="1" i="1" dirty="0"/>
              <a:t>Lycée Elie FAURE à Lormont – 29 janvier 2020</a:t>
            </a:r>
          </a:p>
          <a:p>
            <a:pPr algn="ctr">
              <a:spcBef>
                <a:spcPct val="0"/>
              </a:spcBef>
            </a:pPr>
            <a:endParaRPr lang="fr-FR" sz="1800" b="1" i="1" dirty="0"/>
          </a:p>
          <a:p>
            <a:pPr algn="ctr">
              <a:spcBef>
                <a:spcPct val="0"/>
              </a:spcBef>
            </a:pPr>
            <a:endParaRPr lang="fr-FR" sz="1800" b="1" i="1" dirty="0"/>
          </a:p>
          <a:p>
            <a:pPr algn="ctr">
              <a:spcBef>
                <a:spcPct val="0"/>
              </a:spcBef>
            </a:pPr>
            <a:endParaRPr lang="fr-FR" sz="1800" b="1" i="1" dirty="0"/>
          </a:p>
          <a:p>
            <a:pPr algn="ctr">
              <a:spcBef>
                <a:spcPct val="0"/>
              </a:spcBef>
            </a:pPr>
            <a:r>
              <a:rPr lang="fr-FR" sz="1800" b="1" i="1" dirty="0"/>
              <a:t>Olivier </a:t>
            </a:r>
            <a:r>
              <a:rPr lang="fr-FR" sz="1800" b="1" i="1" dirty="0" err="1"/>
              <a:t>Delavis</a:t>
            </a:r>
            <a:r>
              <a:rPr lang="fr-FR" sz="1800" b="1" i="1" dirty="0"/>
              <a:t>, Directeur-adjoint du contrôle des pratiques commerciales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1844824"/>
            <a:ext cx="7992888" cy="1758057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sz="2700" dirty="0"/>
            </a:br>
            <a:br>
              <a:rPr lang="fr-FR" sz="2700" dirty="0"/>
            </a:br>
            <a:br>
              <a:rPr lang="fr-FR" sz="2700" dirty="0"/>
            </a:b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3960440" cy="365125"/>
          </a:xfrm>
        </p:spPr>
        <p:txBody>
          <a:bodyPr/>
          <a:lstStyle/>
          <a:p>
            <a:pPr>
              <a:defRPr/>
            </a:pPr>
            <a:r>
              <a:rPr lang="fr-FR" b="1" i="1" dirty="0"/>
              <a:t>29 janvier 2020</a:t>
            </a:r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611560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dirty="0"/>
              <a:t>La relation client à l’ère de la banque numérique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224136" cy="10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820942" cy="785819"/>
          </a:xfrm>
        </p:spPr>
        <p:txBody>
          <a:bodyPr/>
          <a:lstStyle/>
          <a:p>
            <a:r>
              <a:rPr lang="fr-FR" sz="2400" dirty="0"/>
              <a:t>Changements sociétaux et impacts technologiques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4670477" y="1091918"/>
            <a:ext cx="4256862" cy="492621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fr-FR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Facteur technologique </a:t>
            </a:r>
            <a:r>
              <a:rPr lang="fr-FR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(1) Internet et téléphonie mobile; (2) </a:t>
            </a:r>
            <a:r>
              <a:rPr lang="fr-FR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cloud </a:t>
            </a:r>
            <a:r>
              <a:rPr lang="fr-FR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fr-FR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fr-F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(3) usage des données</a:t>
            </a: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fr-FR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Facteur concurrentiel</a:t>
            </a:r>
            <a:r>
              <a:rPr lang="fr-FR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investissements requis par la réglementation au détriment de la transformation numérique</a:t>
            </a: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fr-FR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Facteur réglementaire</a:t>
            </a:r>
            <a:r>
              <a:rPr lang="fr-FR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nouvelles opportunités permises par la réglementation (financement participatif, DSP2)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288668" y="1091918"/>
            <a:ext cx="4104456" cy="499822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Bef>
                <a:spcPct val="20000"/>
              </a:spcBef>
              <a:buClr>
                <a:schemeClr val="tx2"/>
              </a:buClr>
            </a:pPr>
            <a:endParaRPr lang="fr-FR" sz="1700" dirty="0">
              <a:solidFill>
                <a:srgbClr val="FF8700"/>
              </a:solidFill>
              <a:latin typeface="Arial Rounded MT Bold" panose="020F0704030504030204" pitchFamily="34" charset="0"/>
              <a:cs typeface="Arial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2"/>
              </a:buClr>
            </a:pPr>
            <a:endParaRPr lang="fr-FR" sz="1700" dirty="0">
              <a:solidFill>
                <a:srgbClr val="FF8700"/>
              </a:solidFill>
              <a:latin typeface="Arial Rounded MT Bold" panose="020F0704030504030204" pitchFamily="34" charset="0"/>
              <a:cs typeface="Arial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2"/>
              </a:buClr>
            </a:pPr>
            <a:r>
              <a:rPr lang="fr-FR" sz="1700" dirty="0">
                <a:solidFill>
                  <a:srgbClr val="FF8700"/>
                </a:solidFill>
                <a:latin typeface="Arial Rounded MT Bold" panose="020F0704030504030204" pitchFamily="34" charset="0"/>
                <a:cs typeface="Arial" pitchFamily="34" charset="0"/>
              </a:rPr>
              <a:t>	DEMANDE			</a:t>
            </a:r>
          </a:p>
          <a:p>
            <a:pPr marL="0" lvl="1" algn="ctr">
              <a:spcBef>
                <a:spcPct val="20000"/>
              </a:spcBef>
              <a:buClr>
                <a:schemeClr val="tx2"/>
              </a:buClr>
            </a:pPr>
            <a:endParaRPr lang="fr-FR" sz="1700" dirty="0">
              <a:solidFill>
                <a:srgbClr val="FF8700"/>
              </a:solidFill>
              <a:latin typeface="Arial Rounded MT Bold" panose="020F0704030504030204" pitchFamily="34" charset="0"/>
              <a:cs typeface="Arial" pitchFamily="34" charset="0"/>
            </a:endParaRP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fr-FR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Facteurs démographiques </a:t>
            </a:r>
            <a:r>
              <a:rPr lang="fr-FR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G</a:t>
            </a:r>
            <a:r>
              <a:rPr lang="fr-F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énérations y et z, avec de nouveaux comportements</a:t>
            </a: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endParaRPr lang="fr-FR" sz="1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fr-FR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Facteurs sociologiques : </a:t>
            </a:r>
          </a:p>
          <a:p>
            <a:pPr marL="723900" lvl="3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fr-FR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crise financière</a:t>
            </a:r>
          </a:p>
          <a:p>
            <a:pPr marL="723900" lvl="3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fr-FR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propension à la mobilité </a:t>
            </a:r>
          </a:p>
          <a:p>
            <a:pPr marL="723900" lvl="3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fr-FR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influence des usages GAFA/BAT </a:t>
            </a:r>
            <a:r>
              <a:rPr lang="fr-F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modèle gratuit ; l’importance de l’expérience utilisateur (fluidité, réactivité, personnalisation)</a:t>
            </a: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fr-FR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Facteur temporel </a:t>
            </a:r>
            <a:r>
              <a:rPr lang="fr-FR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résistance au changement et courbe d’apprentissage</a:t>
            </a: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endParaRPr lang="fr-FR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endParaRPr lang="fr-FR" sz="1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endParaRPr lang="fr-FR" sz="1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endParaRPr lang="fr-FR" sz="1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851920" y="2303150"/>
            <a:ext cx="1088898" cy="1088898"/>
            <a:chOff x="1198251" y="583795"/>
            <a:chExt cx="1088898" cy="1088898"/>
          </a:xfrm>
        </p:grpSpPr>
        <p:sp>
          <p:nvSpPr>
            <p:cNvPr id="20" name="Flèche vers le bas 19"/>
            <p:cNvSpPr/>
            <p:nvPr/>
          </p:nvSpPr>
          <p:spPr>
            <a:xfrm rot="5400000">
              <a:off x="1198251" y="583795"/>
              <a:ext cx="1088898" cy="1088898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lèche vers le bas 4"/>
            <p:cNvSpPr/>
            <p:nvPr/>
          </p:nvSpPr>
          <p:spPr>
            <a:xfrm>
              <a:off x="1388808" y="856020"/>
              <a:ext cx="898341" cy="544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900" kern="120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3923928" y="5137357"/>
            <a:ext cx="1088898" cy="1088898"/>
            <a:chOff x="95" y="583795"/>
            <a:chExt cx="1088898" cy="1088898"/>
          </a:xfrm>
        </p:grpSpPr>
        <p:sp>
          <p:nvSpPr>
            <p:cNvPr id="23" name="Flèche vers le bas 22"/>
            <p:cNvSpPr/>
            <p:nvPr/>
          </p:nvSpPr>
          <p:spPr>
            <a:xfrm rot="16200000">
              <a:off x="95" y="583795"/>
              <a:ext cx="1088898" cy="1088898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lèche vers le bas 4"/>
            <p:cNvSpPr/>
            <p:nvPr/>
          </p:nvSpPr>
          <p:spPr>
            <a:xfrm rot="21600000">
              <a:off x="95" y="856019"/>
              <a:ext cx="898341" cy="544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900" kern="1200"/>
            </a:p>
          </p:txBody>
        </p:sp>
      </p:grpSp>
      <p:sp>
        <p:nvSpPr>
          <p:cNvPr id="5" name="Rectangle à coins arrondis 4"/>
          <p:cNvSpPr/>
          <p:nvPr/>
        </p:nvSpPr>
        <p:spPr>
          <a:xfrm>
            <a:off x="3635896" y="764704"/>
            <a:ext cx="1944215" cy="8939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Digitalisation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0013" y="685042"/>
            <a:ext cx="92365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2"/>
              </a:buClr>
            </a:pPr>
            <a:r>
              <a:rPr lang="fr-FR" sz="1700" dirty="0">
                <a:solidFill>
                  <a:srgbClr val="FF8700"/>
                </a:solidFill>
                <a:latin typeface="Arial Rounded MT Bold" panose="020F0704030504030204" pitchFamily="34" charset="0"/>
                <a:cs typeface="Arial" pitchFamily="34" charset="0"/>
              </a:rPr>
              <a:t>OFFRE</a:t>
            </a:r>
          </a:p>
        </p:txBody>
      </p:sp>
    </p:spTree>
    <p:extLst>
      <p:ext uri="{BB962C8B-B14F-4D97-AF65-F5344CB8AC3E}">
        <p14:creationId xmlns:p14="http://schemas.microsoft.com/office/powerpoint/2010/main" val="70919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676926" cy="785818"/>
          </a:xfrm>
        </p:spPr>
        <p:txBody>
          <a:bodyPr>
            <a:normAutofit/>
          </a:bodyPr>
          <a:lstStyle/>
          <a:p>
            <a:r>
              <a:rPr lang="fr-FR" dirty="0"/>
              <a:t>Focus sur la relation à la proximité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2717658562"/>
              </p:ext>
            </p:extLst>
          </p:nvPr>
        </p:nvGraphicFramePr>
        <p:xfrm>
          <a:off x="215516" y="2132856"/>
          <a:ext cx="87129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1052736"/>
            <a:ext cx="9144000" cy="86409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Le modèle de distribution centré sur l’agence bancaire est mis à l’épreuve : une nouvelle complémentarité ?</a:t>
            </a:r>
          </a:p>
        </p:txBody>
      </p:sp>
    </p:spTree>
    <p:extLst>
      <p:ext uri="{BB962C8B-B14F-4D97-AF65-F5344CB8AC3E}">
        <p14:creationId xmlns:p14="http://schemas.microsoft.com/office/powerpoint/2010/main" val="238763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122902"/>
            <a:ext cx="8072462" cy="785818"/>
          </a:xfrm>
        </p:spPr>
        <p:txBody>
          <a:bodyPr>
            <a:normAutofit fontScale="90000"/>
          </a:bodyPr>
          <a:lstStyle/>
          <a:p>
            <a:r>
              <a:rPr lang="fr-FR" sz="2700" dirty="0"/>
              <a:t>Évolutions possibles de l’environnement en lien avec le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908720"/>
            <a:ext cx="7416824" cy="5167476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dirty="0"/>
              <a:t> Les évolutions majeures anticipées par les banques</a:t>
            </a:r>
          </a:p>
          <a:p>
            <a:pPr lvl="1"/>
            <a:r>
              <a:rPr lang="fr-FR" dirty="0"/>
              <a:t>Dématérialisation totale des produits financiers notamment des moyens de paiement (chèques et cartes bancaires notamment) </a:t>
            </a:r>
            <a:r>
              <a:rPr lang="fr-FR" dirty="0">
                <a:sym typeface="Wingdings" panose="05000000000000000000" pitchFamily="2" charset="2"/>
              </a:rPr>
              <a:t> démocratisation du paiement mobile, du paiement de pair à pair</a:t>
            </a:r>
          </a:p>
          <a:p>
            <a:pPr lvl="1"/>
            <a:r>
              <a:rPr lang="fr-FR" dirty="0"/>
              <a:t>Des offres d’épargne plus simples, une transparence accrue sur les frais de gestion et une amélioration des services de conseil, via des algorithmes plus précis</a:t>
            </a:r>
          </a:p>
          <a:p>
            <a:pPr lvl="1"/>
            <a:endParaRPr lang="fr-FR" dirty="0"/>
          </a:p>
          <a:p>
            <a:r>
              <a:rPr lang="fr-FR" dirty="0"/>
              <a:t> Une remise en cause du modèle tarifaire</a:t>
            </a:r>
          </a:p>
          <a:p>
            <a:pPr lvl="1"/>
            <a:r>
              <a:rPr lang="fr-FR" dirty="0"/>
              <a:t>Pression accrue sur les tarifs et transformation du modèle tarifaire : gratuité des moyens de paiement, tarification forfaitaire, tarification à l’usage</a:t>
            </a:r>
          </a:p>
          <a:p>
            <a:endParaRPr lang="fr-FR" u="sng" dirty="0"/>
          </a:p>
          <a:p>
            <a:endParaRPr lang="fr-FR" i="1" dirty="0"/>
          </a:p>
          <a:p>
            <a:endParaRPr lang="fr-FR" dirty="0"/>
          </a:p>
          <a:p>
            <a:pPr lvl="2"/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</p:spTree>
    <p:extLst>
      <p:ext uri="{BB962C8B-B14F-4D97-AF65-F5344CB8AC3E}">
        <p14:creationId xmlns:p14="http://schemas.microsoft.com/office/powerpoint/2010/main" val="2280424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relation numérique multiforme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sp>
        <p:nvSpPr>
          <p:cNvPr id="6" name="Flèche droite 5"/>
          <p:cNvSpPr/>
          <p:nvPr/>
        </p:nvSpPr>
        <p:spPr>
          <a:xfrm rot="18925024">
            <a:off x="4562466" y="1312923"/>
            <a:ext cx="2016224" cy="1872208"/>
          </a:xfrm>
          <a:prstGeom prst="rightArrow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Financement</a:t>
            </a:r>
          </a:p>
        </p:txBody>
      </p:sp>
      <p:sp>
        <p:nvSpPr>
          <p:cNvPr id="8" name="Flèche droite 7"/>
          <p:cNvSpPr/>
          <p:nvPr/>
        </p:nvSpPr>
        <p:spPr>
          <a:xfrm rot="13500000">
            <a:off x="2152189" y="1313199"/>
            <a:ext cx="2016224" cy="187220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fr-FR" sz="2000" dirty="0"/>
          </a:p>
        </p:txBody>
      </p:sp>
      <p:sp>
        <p:nvSpPr>
          <p:cNvPr id="9" name="Flèche droite 8"/>
          <p:cNvSpPr/>
          <p:nvPr/>
        </p:nvSpPr>
        <p:spPr>
          <a:xfrm rot="8106613">
            <a:off x="2100806" y="3645775"/>
            <a:ext cx="2016224" cy="1872208"/>
          </a:xfrm>
          <a:prstGeom prst="rightArrow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fr-FR" sz="2000" dirty="0"/>
          </a:p>
        </p:txBody>
      </p:sp>
      <p:sp>
        <p:nvSpPr>
          <p:cNvPr id="10" name="Flèche droite 9"/>
          <p:cNvSpPr/>
          <p:nvPr/>
        </p:nvSpPr>
        <p:spPr>
          <a:xfrm rot="2671647">
            <a:off x="4562426" y="3666328"/>
            <a:ext cx="2016224" cy="1872208"/>
          </a:xfrm>
          <a:prstGeom prst="rightArrow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Assurance</a:t>
            </a:r>
          </a:p>
        </p:txBody>
      </p:sp>
      <p:sp>
        <p:nvSpPr>
          <p:cNvPr id="11" name="Organigramme : Décision 10"/>
          <p:cNvSpPr/>
          <p:nvPr/>
        </p:nvSpPr>
        <p:spPr>
          <a:xfrm>
            <a:off x="2923488" y="2503854"/>
            <a:ext cx="2862065" cy="2016224"/>
          </a:xfrm>
          <a:prstGeom prst="flowChartDecis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Domaines d’actions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2211" y="1484783"/>
            <a:ext cx="233975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060"/>
                </a:solidFill>
              </a:rPr>
              <a:t>Portefeuille électronique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060"/>
                </a:solidFill>
              </a:rPr>
              <a:t>Place de marché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1600" dirty="0" err="1">
                <a:solidFill>
                  <a:srgbClr val="002060"/>
                </a:solidFill>
              </a:rPr>
              <a:t>Néobanque</a:t>
            </a:r>
            <a:endParaRPr lang="fr-FR" sz="16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060"/>
                </a:solidFill>
              </a:rPr>
              <a:t>Paiements instantanés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523888" y="1556792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060"/>
                </a:solidFill>
              </a:rPr>
              <a:t>Financement participatif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060"/>
                </a:solidFill>
              </a:rPr>
              <a:t>Plates-formes de prêts alternatifs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523888" y="4436079"/>
            <a:ext cx="2728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060"/>
                </a:solidFill>
              </a:rPr>
              <a:t>Assurance 100% digitale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060"/>
                </a:solidFill>
              </a:rPr>
              <a:t>Assurance P2P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err="1">
                <a:solidFill>
                  <a:srgbClr val="002060"/>
                </a:solidFill>
              </a:rPr>
              <a:t>Insurtech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66278" y="3582460"/>
            <a:ext cx="2088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1600" dirty="0" err="1">
                <a:solidFill>
                  <a:srgbClr val="002060"/>
                </a:solidFill>
              </a:rPr>
              <a:t>Robo-advisor</a:t>
            </a:r>
            <a:endParaRPr lang="fr-FR" sz="16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060"/>
                </a:solidFill>
              </a:rPr>
              <a:t>Agrégation / Coaching financier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060"/>
                </a:solidFill>
              </a:rPr>
              <a:t>Plates-formes d’émission et de négociation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060"/>
                </a:solidFill>
              </a:rPr>
              <a:t>Tenue de compte-conservation</a:t>
            </a:r>
          </a:p>
        </p:txBody>
      </p:sp>
      <p:sp>
        <p:nvSpPr>
          <p:cNvPr id="16" name="ZoneTexte 15"/>
          <p:cNvSpPr txBox="1"/>
          <p:nvPr/>
        </p:nvSpPr>
        <p:spPr>
          <a:xfrm rot="2604094">
            <a:off x="2564724" y="2024481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Solutions </a:t>
            </a:r>
          </a:p>
          <a:p>
            <a:r>
              <a:rPr lang="fr-FR" sz="1800" dirty="0">
                <a:solidFill>
                  <a:schemeClr val="bg1"/>
                </a:solidFill>
              </a:rPr>
              <a:t>de paiement</a:t>
            </a:r>
          </a:p>
        </p:txBody>
      </p:sp>
      <p:sp>
        <p:nvSpPr>
          <p:cNvPr id="17" name="ZoneTexte 16"/>
          <p:cNvSpPr txBox="1"/>
          <p:nvPr/>
        </p:nvSpPr>
        <p:spPr>
          <a:xfrm rot="18992496">
            <a:off x="2079018" y="4207034"/>
            <a:ext cx="1993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Services</a:t>
            </a:r>
          </a:p>
          <a:p>
            <a:pPr algn="ctr"/>
            <a:r>
              <a:rPr lang="fr-FR" sz="1800" dirty="0">
                <a:solidFill>
                  <a:schemeClr val="bg1"/>
                </a:solidFill>
              </a:rPr>
              <a:t>d’investissement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90635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2"/>
                </a:solidFill>
              </a:rPr>
              <a:t>Irruption du numérique dans tous les métiers pas seulement la banque</a:t>
            </a:r>
          </a:p>
        </p:txBody>
      </p:sp>
    </p:spTree>
    <p:extLst>
      <p:ext uri="{BB962C8B-B14F-4D97-AF65-F5344CB8AC3E}">
        <p14:creationId xmlns:p14="http://schemas.microsoft.com/office/powerpoint/2010/main" val="119428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43508" y="4760512"/>
            <a:ext cx="1944216" cy="857941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Nouveau prestataire technologique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43508" y="3758555"/>
            <a:ext cx="1944216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Nouveau fournisseur de services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07504" y="2798358"/>
            <a:ext cx="2024608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Nouveau maillon de la chaîne de distribution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07504" y="1833414"/>
            <a:ext cx="2016224" cy="87049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Nouveau concurrent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8206393" y="1693087"/>
            <a:ext cx="768863" cy="396044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CLIENTS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131828" y="2799022"/>
            <a:ext cx="2024608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Nouvel acteur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787600" y="1815849"/>
            <a:ext cx="4368835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Nouvel acteur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789685" y="3785592"/>
            <a:ext cx="2022524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Nouvel acteur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789685" y="4752128"/>
            <a:ext cx="4405038" cy="8640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Acteur établi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787601" y="2799022"/>
            <a:ext cx="2024608" cy="8640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Acteur établi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5142630" y="3758555"/>
            <a:ext cx="2013806" cy="8640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Acteur établi</a:t>
            </a:r>
          </a:p>
        </p:txBody>
      </p:sp>
      <p:cxnSp>
        <p:nvCxnSpPr>
          <p:cNvPr id="20" name="Connecteur droit avec flèche 19"/>
          <p:cNvCxnSpPr>
            <a:stCxn id="13" idx="3"/>
          </p:cNvCxnSpPr>
          <p:nvPr/>
        </p:nvCxnSpPr>
        <p:spPr>
          <a:xfrm>
            <a:off x="7156436" y="3231070"/>
            <a:ext cx="1031067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7175326" y="2247897"/>
            <a:ext cx="1031067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7172672" y="4167680"/>
            <a:ext cx="1031067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7194723" y="5189431"/>
            <a:ext cx="1031067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2904002" y="5301208"/>
            <a:ext cx="1667998" cy="30995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2060"/>
                </a:solidFill>
              </a:rPr>
              <a:t>Nouvel acteur</a:t>
            </a:r>
          </a:p>
        </p:txBody>
      </p:sp>
      <p:cxnSp>
        <p:nvCxnSpPr>
          <p:cNvPr id="28" name="Connecteur droit avec flèche 27"/>
          <p:cNvCxnSpPr>
            <a:endCxn id="13" idx="1"/>
          </p:cNvCxnSpPr>
          <p:nvPr/>
        </p:nvCxnSpPr>
        <p:spPr>
          <a:xfrm>
            <a:off x="4812209" y="3231070"/>
            <a:ext cx="319619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4832394" y="4217640"/>
            <a:ext cx="319619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2787600" y="822595"/>
            <a:ext cx="2016224" cy="87049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Service financier (produit et risque)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5181723" y="822595"/>
            <a:ext cx="2016224" cy="87049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Relation clientèle</a:t>
            </a:r>
          </a:p>
        </p:txBody>
      </p:sp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892950" cy="785818"/>
          </a:xfrm>
        </p:spPr>
        <p:txBody>
          <a:bodyPr>
            <a:normAutofit/>
          </a:bodyPr>
          <a:lstStyle/>
          <a:p>
            <a:r>
              <a:rPr lang="fr-FR" dirty="0"/>
              <a:t>Relation client directe ou éclatement ?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5436096" y="5308501"/>
            <a:ext cx="1667998" cy="30995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2060"/>
                </a:solidFill>
              </a:rPr>
              <a:t>Nouvel acteur</a:t>
            </a:r>
          </a:p>
        </p:txBody>
      </p:sp>
    </p:spTree>
    <p:extLst>
      <p:ext uri="{BB962C8B-B14F-4D97-AF65-F5344CB8AC3E}">
        <p14:creationId xmlns:p14="http://schemas.microsoft.com/office/powerpoint/2010/main" val="367985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5908807" y="6237311"/>
            <a:ext cx="2133600" cy="365125"/>
          </a:xfrm>
        </p:spPr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1538" y="-99392"/>
            <a:ext cx="8072462" cy="936104"/>
          </a:xfrm>
        </p:spPr>
        <p:txBody>
          <a:bodyPr>
            <a:normAutofit fontScale="90000"/>
          </a:bodyPr>
          <a:lstStyle/>
          <a:p>
            <a:r>
              <a:rPr lang="fr-FR" dirty="0"/>
              <a:t>Concurrence protéiforme ou </a:t>
            </a:r>
            <a:r>
              <a:rPr lang="fr-FR" dirty="0" err="1"/>
              <a:t>coopétition</a:t>
            </a:r>
            <a:r>
              <a:rPr lang="fr-FR" dirty="0"/>
              <a:t> ?</a:t>
            </a:r>
          </a:p>
        </p:txBody>
      </p:sp>
      <p:sp>
        <p:nvSpPr>
          <p:cNvPr id="8" name="Ellipse 7"/>
          <p:cNvSpPr/>
          <p:nvPr/>
        </p:nvSpPr>
        <p:spPr>
          <a:xfrm>
            <a:off x="3697248" y="2550250"/>
            <a:ext cx="1944216" cy="1562472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Banque &amp; Assurance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3047377" y="2726779"/>
            <a:ext cx="596404" cy="43204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811288" y="2789495"/>
            <a:ext cx="105490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>
              <a:defRPr sz="2400" b="1" u="sng">
                <a:solidFill>
                  <a:srgbClr val="002060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fr-FR" sz="1800" dirty="0"/>
              <a:t>Start-ups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90587" y="4751119"/>
            <a:ext cx="229399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u="sng">
                <a:solidFill>
                  <a:srgbClr val="002060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fr-FR" sz="1800" dirty="0"/>
              <a:t>Opérateurs </a:t>
            </a:r>
          </a:p>
          <a:p>
            <a:r>
              <a:rPr lang="fr-FR" sz="1800" dirty="0"/>
              <a:t>télécoms et </a:t>
            </a:r>
          </a:p>
          <a:p>
            <a:r>
              <a:rPr lang="fr-FR" sz="1800" dirty="0"/>
              <a:t>autres distributeurs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284185" y="1924855"/>
            <a:ext cx="1663148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>
              <a:defRPr sz="2400" b="1" u="sng">
                <a:solidFill>
                  <a:srgbClr val="002060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fr-FR" sz="1800" dirty="0"/>
              <a:t>Grands acteurs </a:t>
            </a:r>
          </a:p>
          <a:p>
            <a:r>
              <a:rPr lang="fr-FR" sz="1800" dirty="0"/>
              <a:t>du numérique </a:t>
            </a:r>
          </a:p>
          <a:p>
            <a:r>
              <a:rPr lang="fr-FR" sz="1800" dirty="0"/>
              <a:t>(GAFA, BAT)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84348" y="3720182"/>
            <a:ext cx="139868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u="sng">
                <a:solidFill>
                  <a:srgbClr val="002060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fr-FR" sz="1800" dirty="0"/>
              <a:t>Banques et </a:t>
            </a:r>
          </a:p>
          <a:p>
            <a:r>
              <a:rPr lang="fr-FR" sz="1800" dirty="0"/>
              <a:t>assurances </a:t>
            </a:r>
          </a:p>
          <a:p>
            <a:r>
              <a:rPr lang="fr-FR" sz="1800" dirty="0"/>
              <a:t>en ligne</a:t>
            </a:r>
          </a:p>
        </p:txBody>
      </p:sp>
      <p:sp>
        <p:nvSpPr>
          <p:cNvPr id="14" name="Flèche droite 13"/>
          <p:cNvSpPr/>
          <p:nvPr/>
        </p:nvSpPr>
        <p:spPr>
          <a:xfrm rot="17547838">
            <a:off x="3595602" y="4105659"/>
            <a:ext cx="642455" cy="43204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8964779">
            <a:off x="5604396" y="2536388"/>
            <a:ext cx="585491" cy="43204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13339538">
            <a:off x="5581537" y="3658317"/>
            <a:ext cx="760566" cy="43204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96" y="5212784"/>
            <a:ext cx="957059" cy="68525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38" y="4747657"/>
            <a:ext cx="498554" cy="49855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93" y="3462034"/>
            <a:ext cx="908125" cy="91575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926" y="4432190"/>
            <a:ext cx="771358" cy="76310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86" y="4910612"/>
            <a:ext cx="1610123" cy="45403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9" b="27933"/>
          <a:stretch/>
        </p:blipFill>
        <p:spPr>
          <a:xfrm>
            <a:off x="6014917" y="2909199"/>
            <a:ext cx="1793776" cy="42228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3" t="35217" r="31049" b="34650"/>
          <a:stretch/>
        </p:blipFill>
        <p:spPr>
          <a:xfrm>
            <a:off x="7955091" y="2958327"/>
            <a:ext cx="988070" cy="41639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8" y="2638890"/>
            <a:ext cx="796895" cy="41859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1" y="1914552"/>
            <a:ext cx="1403648" cy="37703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8" t="22838" r="26523" b="32895"/>
          <a:stretch/>
        </p:blipFill>
        <p:spPr>
          <a:xfrm>
            <a:off x="270377" y="3291556"/>
            <a:ext cx="1161661" cy="52478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27" y="3233296"/>
            <a:ext cx="1044449" cy="68208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10" y="3171000"/>
            <a:ext cx="971443" cy="46143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7" b="28072"/>
          <a:stretch/>
        </p:blipFill>
        <p:spPr>
          <a:xfrm>
            <a:off x="4302979" y="1971494"/>
            <a:ext cx="1125067" cy="40720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-5452" r="-810" b="38773"/>
          <a:stretch/>
        </p:blipFill>
        <p:spPr>
          <a:xfrm>
            <a:off x="5152247" y="1205497"/>
            <a:ext cx="967238" cy="644941"/>
          </a:xfrm>
          <a:prstGeom prst="rect">
            <a:avLst/>
          </a:prstGeom>
        </p:spPr>
      </p:pic>
      <p:sp>
        <p:nvSpPr>
          <p:cNvPr id="32" name="Flèche droite 31"/>
          <p:cNvSpPr/>
          <p:nvPr/>
        </p:nvSpPr>
        <p:spPr>
          <a:xfrm rot="4497165">
            <a:off x="3575591" y="1878270"/>
            <a:ext cx="937154" cy="43204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3199057" y="885691"/>
            <a:ext cx="182665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800" b="1" u="sng" dirty="0">
                <a:solidFill>
                  <a:srgbClr val="002060"/>
                </a:solidFill>
              </a:rPr>
              <a:t>Intermédiaires et</a:t>
            </a:r>
          </a:p>
          <a:p>
            <a:r>
              <a:rPr lang="fr-FR" sz="1800" b="1" u="sng" dirty="0">
                <a:solidFill>
                  <a:srgbClr val="002060"/>
                </a:solidFill>
              </a:rPr>
              <a:t>acteurs DSP2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3" t="28213" r="13668" b="30298"/>
          <a:stretch/>
        </p:blipFill>
        <p:spPr>
          <a:xfrm>
            <a:off x="1582227" y="1495984"/>
            <a:ext cx="1248694" cy="33966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9" y="1971494"/>
            <a:ext cx="1017646" cy="419888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2" t="9845" r="9272" b="9869"/>
          <a:stretch/>
        </p:blipFill>
        <p:spPr>
          <a:xfrm>
            <a:off x="45229" y="2504690"/>
            <a:ext cx="629934" cy="56961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226" y="2061721"/>
            <a:ext cx="711523" cy="711523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54" y="1479510"/>
            <a:ext cx="1118816" cy="41013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" t="27575" r="5217" b="32867"/>
          <a:stretch/>
        </p:blipFill>
        <p:spPr>
          <a:xfrm>
            <a:off x="6712075" y="1256750"/>
            <a:ext cx="1330332" cy="593688"/>
          </a:xfrm>
          <a:prstGeom prst="rect">
            <a:avLst/>
          </a:prstGeom>
        </p:spPr>
      </p:pic>
      <p:sp>
        <p:nvSpPr>
          <p:cNvPr id="41" name="Espace réservé de la date 4"/>
          <p:cNvSpPr txBox="1">
            <a:spLocks/>
          </p:cNvSpPr>
          <p:nvPr/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29 janvier 2020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4" y="795568"/>
            <a:ext cx="1820317" cy="6046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47" y="4604438"/>
            <a:ext cx="1192656" cy="6655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82" y="5241108"/>
            <a:ext cx="1038389" cy="10383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95" y="5321920"/>
            <a:ext cx="857455" cy="87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44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122902"/>
            <a:ext cx="8324998" cy="785818"/>
          </a:xfrm>
        </p:spPr>
        <p:txBody>
          <a:bodyPr>
            <a:normAutofit/>
          </a:bodyPr>
          <a:lstStyle/>
          <a:p>
            <a:r>
              <a:rPr lang="fr-FR" sz="2700" dirty="0"/>
              <a:t>Un impact plus marqué dans les pays émergents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908720"/>
            <a:ext cx="7416824" cy="5167476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  Un facteur de rattrapage, voire de dépassement (</a:t>
            </a:r>
            <a:r>
              <a:rPr lang="fr-FR" i="1" dirty="0" err="1"/>
              <a:t>leapfrog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Le numérique compense les limites de l’offre bancaire locale (notamment en moyens de paiement) : paiement sur mobile, </a:t>
            </a:r>
            <a:r>
              <a:rPr lang="fr-FR" dirty="0" err="1"/>
              <a:t>Ant</a:t>
            </a:r>
            <a:r>
              <a:rPr lang="fr-FR" dirty="0"/>
              <a:t> Financial Services-</a:t>
            </a:r>
            <a:r>
              <a:rPr lang="fr-FR" dirty="0" err="1"/>
              <a:t>Tencent</a:t>
            </a:r>
            <a:r>
              <a:rPr lang="fr-FR" dirty="0"/>
              <a:t>…</a:t>
            </a:r>
          </a:p>
          <a:p>
            <a:pPr lvl="1"/>
            <a:r>
              <a:rPr lang="fr-FR" dirty="0"/>
              <a:t>Un développement plus rapide de ces offres dans un univers moins contraint réglementairement ou qui se développe à l’ère numérique</a:t>
            </a:r>
          </a:p>
          <a:p>
            <a:pPr lvl="1"/>
            <a:r>
              <a:rPr lang="fr-FR" dirty="0"/>
              <a:t>Une attention moindre à la protection des données personnelles 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Le numérique, un facteur d’inclusion qui réduit les distances et les barrières à l’entrée</a:t>
            </a:r>
          </a:p>
          <a:p>
            <a:endParaRPr lang="fr-FR" u="sng" dirty="0"/>
          </a:p>
          <a:p>
            <a:endParaRPr lang="fr-FR" i="1" dirty="0"/>
          </a:p>
          <a:p>
            <a:endParaRPr lang="fr-FR" dirty="0"/>
          </a:p>
          <a:p>
            <a:pPr lvl="2"/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</p:spTree>
    <p:extLst>
      <p:ext uri="{BB962C8B-B14F-4D97-AF65-F5344CB8AC3E}">
        <p14:creationId xmlns:p14="http://schemas.microsoft.com/office/powerpoint/2010/main" val="265855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39552" y="1285860"/>
            <a:ext cx="8280920" cy="4637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endParaRPr lang="fr-FR" dirty="0"/>
          </a:p>
          <a:p>
            <a:pPr marL="514350" indent="-514350">
              <a:buFont typeface="+mj-lt"/>
              <a:buAutoNum type="romanUcPeriod"/>
            </a:pPr>
            <a:endParaRPr lang="fr-FR" dirty="0"/>
          </a:p>
          <a:p>
            <a:pPr marL="514350" indent="-514350">
              <a:buFont typeface="+mj-lt"/>
              <a:buAutoNum type="romanUcPeriod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L’ACPR et les banques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La révolution numérique, un choc inévitable pour les banques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/>
              <a:t>Les stratégies adoptées en réponse par les banques 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Les risques liés au numérique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347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8072462" cy="785818"/>
          </a:xfrm>
        </p:spPr>
        <p:txBody>
          <a:bodyPr/>
          <a:lstStyle/>
          <a:p>
            <a:r>
              <a:rPr lang="fr-FR" sz="2800" dirty="0"/>
              <a:t>Les enjeux intrinsèques pour les banques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896544"/>
          </a:xfrm>
        </p:spPr>
        <p:txBody>
          <a:bodyPr>
            <a:normAutofit/>
          </a:bodyPr>
          <a:lstStyle/>
          <a:p>
            <a:r>
              <a:rPr lang="fr-FR" dirty="0"/>
              <a:t>Un héritage technologique et RH à adapter</a:t>
            </a:r>
          </a:p>
          <a:p>
            <a:pPr lvl="1"/>
            <a:r>
              <a:rPr lang="fr-FR" dirty="0"/>
              <a:t>Le poids des infrastructures existantes et les surcouches digitales</a:t>
            </a:r>
          </a:p>
          <a:p>
            <a:pPr lvl="1"/>
            <a:r>
              <a:rPr lang="fr-FR" dirty="0"/>
              <a:t>Une politique RH à adapter à ce nouveau contexte</a:t>
            </a:r>
          </a:p>
          <a:p>
            <a:pPr lvl="2"/>
            <a:r>
              <a:rPr lang="fr-FR" dirty="0"/>
              <a:t>dans les banques, des recrutements ciblés avec de nouveaux profils : </a:t>
            </a:r>
          </a:p>
          <a:p>
            <a:pPr lvl="3"/>
            <a:r>
              <a:rPr lang="fr-FR" dirty="0"/>
              <a:t>la banque reste toujours un très gros employeur (+de 42300 embauches en France en 2018 selon la FBF )</a:t>
            </a:r>
          </a:p>
          <a:p>
            <a:pPr lvl="3"/>
            <a:r>
              <a:rPr lang="fr-FR" dirty="0"/>
              <a:t>avec des profils de plus en plus qualifiés. Le chargé de clientèle, un premier poste avant d’évoluer vers d’autres postes : informatique, conformité, risques</a:t>
            </a:r>
          </a:p>
          <a:p>
            <a:pPr lvl="3"/>
            <a:r>
              <a:rPr lang="fr-FR" dirty="0"/>
              <a:t>un impact du numérique à tous les niveaux </a:t>
            </a:r>
          </a:p>
          <a:p>
            <a:pPr lvl="2"/>
            <a:r>
              <a:rPr lang="fr-FR" dirty="0">
                <a:cs typeface="Arial" pitchFamily="34" charset="0"/>
              </a:rPr>
              <a:t>une montée en compétence permanente par la formation aux technologies et à la conformité dans un contexte digital</a:t>
            </a:r>
          </a:p>
          <a:p>
            <a:pPr lvl="2"/>
            <a:endParaRPr lang="fr-FR" dirty="0">
              <a:solidFill>
                <a:schemeClr val="tx2"/>
              </a:solidFill>
            </a:endParaRPr>
          </a:p>
          <a:p>
            <a:pPr lvl="2"/>
            <a:endParaRPr lang="fr-FR" dirty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</p:spTree>
    <p:extLst>
      <p:ext uri="{BB962C8B-B14F-4D97-AF65-F5344CB8AC3E}">
        <p14:creationId xmlns:p14="http://schemas.microsoft.com/office/powerpoint/2010/main" val="150090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8072462" cy="785818"/>
          </a:xfrm>
        </p:spPr>
        <p:txBody>
          <a:bodyPr>
            <a:normAutofit fontScale="90000"/>
          </a:bodyPr>
          <a:lstStyle/>
          <a:p>
            <a:br>
              <a:rPr lang="fr-FR" sz="2800" dirty="0"/>
            </a:br>
            <a:r>
              <a:rPr lang="fr-FR" sz="2800" dirty="0"/>
              <a:t>Les atouts des banques face à cette révolution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752528"/>
          </a:xfrm>
        </p:spPr>
        <p:txBody>
          <a:bodyPr>
            <a:normAutofit/>
          </a:bodyPr>
          <a:lstStyle/>
          <a:p>
            <a:pPr marL="266700" lvl="1" indent="-266700">
              <a:buFont typeface="Wingdings" pitchFamily="2" charset="2"/>
              <a:buChar char="q"/>
            </a:pPr>
            <a:r>
              <a:rPr lang="fr-FR" sz="2400" b="1" dirty="0"/>
              <a:t> Des capacités d’innovation en lien avec une réelle surface financière </a:t>
            </a:r>
          </a:p>
          <a:p>
            <a:pPr marL="266700" lvl="1" indent="-266700">
              <a:buFont typeface="Wingdings" pitchFamily="2" charset="2"/>
              <a:buChar char="q"/>
            </a:pPr>
            <a:r>
              <a:rPr lang="fr-FR" sz="2400" b="1" dirty="0"/>
              <a:t> Savoir-faire en matière de sécurité et de protection des données, expérience réglementaire</a:t>
            </a:r>
          </a:p>
          <a:p>
            <a:pPr marL="266700" lvl="1" indent="-266700">
              <a:buFont typeface="Wingdings" pitchFamily="2" charset="2"/>
              <a:buChar char="q"/>
            </a:pPr>
            <a:r>
              <a:rPr lang="fr-FR" sz="2400" b="1" dirty="0"/>
              <a:t> Image de confiance qui perdure auprès des clients</a:t>
            </a:r>
          </a:p>
          <a:p>
            <a:pPr marL="266700" lvl="1" indent="-266700">
              <a:buFont typeface="Wingdings" pitchFamily="2" charset="2"/>
              <a:buChar char="q"/>
            </a:pPr>
            <a:r>
              <a:rPr lang="fr-FR" sz="2400" b="1" dirty="0"/>
              <a:t> Capacité pour les acteurs internationaux à tester des innovations dans d’autres pays</a:t>
            </a:r>
          </a:p>
          <a:p>
            <a:pPr marL="534987" lvl="1" indent="0">
              <a:buNone/>
            </a:pP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</p:spTree>
    <p:extLst>
      <p:ext uri="{BB962C8B-B14F-4D97-AF65-F5344CB8AC3E}">
        <p14:creationId xmlns:p14="http://schemas.microsoft.com/office/powerpoint/2010/main" val="117318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39552" y="1285860"/>
            <a:ext cx="8280920" cy="4637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endParaRPr lang="fr-FR" dirty="0"/>
          </a:p>
          <a:p>
            <a:pPr marL="514350" indent="-514350">
              <a:buFont typeface="+mj-lt"/>
              <a:buAutoNum type="romanUcPeriod"/>
            </a:pPr>
            <a:endParaRPr lang="fr-FR" dirty="0"/>
          </a:p>
          <a:p>
            <a:pPr marL="514350" indent="-514350">
              <a:buFont typeface="+mj-lt"/>
              <a:buAutoNum type="romanUcPeriod"/>
            </a:pPr>
            <a:r>
              <a:rPr lang="fr-FR" dirty="0"/>
              <a:t>L’ACPR et les banques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La révolution numérique, un choc inévitable pour les banques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Les stratégies adoptées en réponse par les banques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Les risques liés au numérique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4121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8072462" cy="785818"/>
          </a:xfrm>
        </p:spPr>
        <p:txBody>
          <a:bodyPr/>
          <a:lstStyle/>
          <a:p>
            <a:r>
              <a:rPr lang="fr-FR" dirty="0"/>
              <a:t>Le numérique, vecteur d’opportunités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8965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None/>
              <a:defRPr/>
            </a:pPr>
            <a:endParaRPr lang="fr-FR" dirty="0"/>
          </a:p>
          <a:p>
            <a:r>
              <a:rPr lang="fr-FR" dirty="0"/>
              <a:t>Pour les acteurs financiers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0" dirty="0"/>
              <a:t>Baisse des coûts (économies d’échelle permises par de nouveaux modèles de distribution, plus grande efficacité opérationnelle) ? Mais hausse des coûts IT…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0" dirty="0"/>
              <a:t>Amélioration des processus internes et de la maîtrise des risques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0" dirty="0"/>
              <a:t>Opportunités liées à un surcroît de concentration dans le secteur pour faire face à la concurrence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</p:spTree>
    <p:extLst>
      <p:ext uri="{BB962C8B-B14F-4D97-AF65-F5344CB8AC3E}">
        <p14:creationId xmlns:p14="http://schemas.microsoft.com/office/powerpoint/2010/main" val="3025124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122902"/>
            <a:ext cx="8072462" cy="785818"/>
          </a:xfrm>
        </p:spPr>
        <p:txBody>
          <a:bodyPr/>
          <a:lstStyle/>
          <a:p>
            <a:r>
              <a:rPr lang="fr-FR" dirty="0"/>
              <a:t>D’une stratégie défensive à une stratégie plus offensive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8965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None/>
              <a:defRPr/>
            </a:pPr>
            <a:endParaRPr lang="fr-FR" dirty="0"/>
          </a:p>
          <a:p>
            <a:r>
              <a:rPr lang="fr-FR" dirty="0"/>
              <a:t>Première réaction : la création d’une banque en ligne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0" dirty="0"/>
              <a:t>Développement de ces offres plus ou moins tardif selon les groupes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0" dirty="0"/>
              <a:t>Saturation du marché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0" dirty="0"/>
              <a:t>Concurrence forte sur ce segment. Rentabilité du modèle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0" dirty="0"/>
              <a:t>Mais un facteur d’attractivité d’un segment de la clientèle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0" dirty="0"/>
              <a:t>Un terrain d’expérimentations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0" dirty="0"/>
          </a:p>
          <a:p>
            <a:pPr marL="0" indent="0" algn="just">
              <a:buNone/>
            </a:pPr>
            <a:r>
              <a:rPr lang="fr-FR" sz="2000" b="0" dirty="0"/>
              <a:t>Au final, une nécessité d’aller au-delà pour répondre aux défis du numérique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</p:spTree>
    <p:extLst>
      <p:ext uri="{BB962C8B-B14F-4D97-AF65-F5344CB8AC3E}">
        <p14:creationId xmlns:p14="http://schemas.microsoft.com/office/powerpoint/2010/main" val="225284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122902"/>
            <a:ext cx="8072462" cy="785818"/>
          </a:xfrm>
        </p:spPr>
        <p:txBody>
          <a:bodyPr/>
          <a:lstStyle/>
          <a:p>
            <a:r>
              <a:rPr lang="fr-FR" dirty="0"/>
              <a:t>D’une stratégie défensive à une stratégie plus offensive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89654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ClrTx/>
              <a:buNone/>
              <a:defRPr/>
            </a:pPr>
            <a:endParaRPr lang="fr-FR" dirty="0"/>
          </a:p>
          <a:p>
            <a:r>
              <a:rPr lang="fr-FR" dirty="0"/>
              <a:t>Des actions complémentaires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0" dirty="0"/>
              <a:t>Une culture davantage orientée vers l’innovation </a:t>
            </a:r>
          </a:p>
          <a:p>
            <a:pPr marL="9207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Processus de décision à adapter </a:t>
            </a:r>
          </a:p>
          <a:p>
            <a:pPr marL="920750" lvl="1" indent="-285750">
              <a:buFont typeface="Arial" panose="020B0604020202020204" pitchFamily="34" charset="0"/>
              <a:buChar char="•"/>
            </a:pPr>
            <a:r>
              <a:rPr lang="fr-FR" sz="1600" b="0" dirty="0"/>
              <a:t>Foisonnement des expérimentations vs capacité à les transformer en production (agilité / stabilité et « reproductibilité »)</a:t>
            </a:r>
          </a:p>
          <a:p>
            <a:pPr marL="9207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Adaptation des RH : formation</a:t>
            </a:r>
            <a:endParaRPr lang="fr-FR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0" dirty="0"/>
              <a:t>Une politique d’innovation : partenariats/rachats </a:t>
            </a:r>
            <a:r>
              <a:rPr lang="fr-FR" sz="2000" b="0" dirty="0" err="1"/>
              <a:t>Fintechs</a:t>
            </a:r>
            <a:r>
              <a:rPr lang="fr-FR" sz="2000" b="0" dirty="0"/>
              <a:t> mais aussi </a:t>
            </a:r>
            <a:r>
              <a:rPr lang="fr-FR" sz="2000" b="0" dirty="0" err="1"/>
              <a:t>Labs</a:t>
            </a:r>
            <a:r>
              <a:rPr lang="fr-FR" sz="2000" b="0" dirty="0"/>
              <a:t> internes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0" dirty="0"/>
              <a:t>Une indispensable adaptation des SI (</a:t>
            </a:r>
            <a:r>
              <a:rPr lang="fr-FR" sz="2000" b="0" dirty="0" err="1"/>
              <a:t>legacy</a:t>
            </a:r>
            <a:r>
              <a:rPr lang="fr-FR" sz="2000" b="0" dirty="0"/>
              <a:t>)</a:t>
            </a:r>
          </a:p>
          <a:p>
            <a:pPr marL="920750" lvl="1" indent="-285750">
              <a:buFont typeface="Arial" panose="020B0604020202020204" pitchFamily="34" charset="0"/>
              <a:buChar char="•"/>
            </a:pPr>
            <a:r>
              <a:rPr lang="fr-FR" sz="1600" b="0" dirty="0"/>
              <a:t>Double mouvement : rénovation et ouverture (API)</a:t>
            </a:r>
          </a:p>
          <a:p>
            <a:pPr marL="9207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Problématique du cloud (questions de sécurité) : vers l’internalisation des </a:t>
            </a:r>
            <a:r>
              <a:rPr lang="fr-FR" sz="1600" dirty="0" err="1"/>
              <a:t>process</a:t>
            </a:r>
            <a:r>
              <a:rPr lang="fr-FR" sz="1600" dirty="0"/>
              <a:t> liés au cloud</a:t>
            </a:r>
            <a:endParaRPr lang="fr-FR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0" dirty="0"/>
              <a:t>Une refonte et une dématérialisation des parcours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</p:spTree>
    <p:extLst>
      <p:ext uri="{BB962C8B-B14F-4D97-AF65-F5344CB8AC3E}">
        <p14:creationId xmlns:p14="http://schemas.microsoft.com/office/powerpoint/2010/main" val="868652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85818"/>
          </a:xfrm>
        </p:spPr>
        <p:txBody>
          <a:bodyPr/>
          <a:lstStyle/>
          <a:p>
            <a:r>
              <a:rPr lang="fr-FR" dirty="0"/>
              <a:t>Les acteurs établis intègrent les </a:t>
            </a:r>
            <a:r>
              <a:rPr lang="fr-FR" dirty="0" err="1"/>
              <a:t>Fintechs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891960"/>
            <a:ext cx="7416824" cy="43453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024955"/>
            <a:ext cx="9144000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500 acteurs innovants dans le secteur financier français (2018)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9552" y="5589240"/>
            <a:ext cx="774086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/>
              <a:t>Coopétition</a:t>
            </a:r>
            <a:r>
              <a:rPr lang="fr-FR" sz="1800" dirty="0"/>
              <a:t> interne (</a:t>
            </a:r>
            <a:r>
              <a:rPr lang="fr-FR" sz="1800" dirty="0" err="1"/>
              <a:t>Lab</a:t>
            </a:r>
            <a:r>
              <a:rPr lang="fr-FR" sz="1800" dirty="0"/>
              <a:t>), structures d’innovation agiles, acquisitions de pépites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705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8072462" cy="785818"/>
          </a:xfrm>
        </p:spPr>
        <p:txBody>
          <a:bodyPr/>
          <a:lstStyle/>
          <a:p>
            <a:r>
              <a:rPr lang="fr-FR" sz="2800" dirty="0"/>
              <a:t>Les paramètres de l’expérience client réussie : l’offre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89654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 Une nouvelle interface banque-client avec comme leitmotiv la simplicité de « l’expérience client » dans un contexte complexe</a:t>
            </a:r>
          </a:p>
          <a:p>
            <a:pPr lvl="1"/>
            <a:r>
              <a:rPr lang="fr-FR" dirty="0"/>
              <a:t>Accélérer la mise sur le marché des produits dans le respect de la réglementation</a:t>
            </a:r>
          </a:p>
          <a:p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/>
              <a:t>La distribution de produits simples avant celle de produits complexes </a:t>
            </a:r>
          </a:p>
          <a:p>
            <a:pPr lvl="1"/>
            <a:r>
              <a:rPr lang="fr-FR" dirty="0"/>
              <a:t>Comptes et livrets</a:t>
            </a:r>
          </a:p>
          <a:p>
            <a:pPr lvl="1"/>
            <a:r>
              <a:rPr lang="fr-FR" dirty="0"/>
              <a:t>Crédits à la consommation</a:t>
            </a:r>
          </a:p>
          <a:p>
            <a:pPr lvl="1"/>
            <a:r>
              <a:rPr lang="fr-FR" dirty="0"/>
              <a:t>Épargne financière</a:t>
            </a:r>
          </a:p>
          <a:p>
            <a:r>
              <a:rPr lang="fr-FR" sz="2000" b="0" dirty="0"/>
              <a:t> </a:t>
            </a:r>
            <a:r>
              <a:rPr lang="fr-FR" dirty="0"/>
              <a:t>Une offre élargie</a:t>
            </a:r>
          </a:p>
          <a:p>
            <a:pPr lvl="1"/>
            <a:r>
              <a:rPr lang="fr-FR" sz="2100" dirty="0"/>
              <a:t>La monétisation de services de coaching et d’alerte</a:t>
            </a:r>
          </a:p>
          <a:p>
            <a:pPr lvl="1"/>
            <a:r>
              <a:rPr lang="fr-FR" sz="2100" dirty="0"/>
              <a:t>La fourniture de services non financiers : produits de téléphonie, de sécurité, de services comme la signature électronique, le cloud privatif…</a:t>
            </a:r>
          </a:p>
          <a:p>
            <a:r>
              <a:rPr lang="fr-FR" dirty="0"/>
              <a:t> Le développement de centres de relations à distance, en complément des agences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</p:spTree>
    <p:extLst>
      <p:ext uri="{BB962C8B-B14F-4D97-AF65-F5344CB8AC3E}">
        <p14:creationId xmlns:p14="http://schemas.microsoft.com/office/powerpoint/2010/main" val="2384707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8072462" cy="785818"/>
          </a:xfrm>
        </p:spPr>
        <p:txBody>
          <a:bodyPr>
            <a:normAutofit fontScale="90000"/>
          </a:bodyPr>
          <a:lstStyle/>
          <a:p>
            <a:r>
              <a:rPr lang="fr-FR" sz="2700" dirty="0"/>
              <a:t>L’adaptation du modèle organisationnel des banques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888" y="1052736"/>
            <a:ext cx="3744416" cy="518457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 Implantations géographiques : un rapport de la clientèle à la proximité qui évolue (baisse de 5 % entre 2009 et 2018 du nombre d’agences en France ; à relativiser au regard de la situation en zone euro)</a:t>
            </a:r>
          </a:p>
          <a:p>
            <a:pPr lvl="1"/>
            <a:r>
              <a:rPr lang="fr-FR" dirty="0"/>
              <a:t>Les sollicitations des conseillers peuvent rester importantes : courriels, appels et sur des plages étendues</a:t>
            </a:r>
          </a:p>
          <a:p>
            <a:endParaRPr lang="fr-FR" sz="1500" dirty="0"/>
          </a:p>
          <a:p>
            <a:pPr marL="0" indent="0">
              <a:buNone/>
            </a:pPr>
            <a:r>
              <a:rPr lang="fr-FR" sz="1400" dirty="0"/>
              <a:t>(source: BCE ; graphe: Les </a:t>
            </a:r>
            <a:r>
              <a:rPr lang="fr-FR" sz="1400" dirty="0" err="1"/>
              <a:t>Echos</a:t>
            </a:r>
            <a:r>
              <a:rPr lang="fr-FR" sz="1400" dirty="0"/>
              <a:t>)</a:t>
            </a:r>
          </a:p>
          <a:p>
            <a:endParaRPr lang="fr-FR" dirty="0"/>
          </a:p>
          <a:p>
            <a:endParaRPr lang="fr-FR" u="sng" dirty="0"/>
          </a:p>
          <a:p>
            <a:endParaRPr lang="fr-FR" i="1" dirty="0"/>
          </a:p>
          <a:p>
            <a:endParaRPr lang="fr-FR" dirty="0"/>
          </a:p>
          <a:p>
            <a:pPr lvl="2"/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pic>
        <p:nvPicPr>
          <p:cNvPr id="1026" name="Picture 2" descr="https://media.lesechos.com/api/v1/images/view/5c246df13e45465d2b28ae25/par_defaut/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10447" r="-100" b="2594"/>
          <a:stretch/>
        </p:blipFill>
        <p:spPr bwMode="auto">
          <a:xfrm>
            <a:off x="4211960" y="790786"/>
            <a:ext cx="4680520" cy="55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40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8072462" cy="785818"/>
          </a:xfrm>
        </p:spPr>
        <p:txBody>
          <a:bodyPr/>
          <a:lstStyle/>
          <a:p>
            <a:r>
              <a:rPr lang="fr-FR" sz="2800" dirty="0"/>
              <a:t>Les paramètres de l’expérience client réussie : le parcours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896544"/>
          </a:xfrm>
        </p:spPr>
        <p:txBody>
          <a:bodyPr>
            <a:normAutofit/>
          </a:bodyPr>
          <a:lstStyle/>
          <a:p>
            <a:r>
              <a:rPr lang="fr-FR" dirty="0"/>
              <a:t>Les 4 étapes fondamentales de la relation client</a:t>
            </a:r>
          </a:p>
          <a:p>
            <a:pPr lvl="1"/>
            <a:r>
              <a:rPr lang="fr-FR" dirty="0"/>
              <a:t>L’approche du client et l’entrée en relation </a:t>
            </a:r>
          </a:p>
          <a:p>
            <a:pPr lvl="1"/>
            <a:r>
              <a:rPr lang="fr-FR" dirty="0"/>
              <a:t>L’information précontractuelle </a:t>
            </a:r>
          </a:p>
          <a:p>
            <a:pPr lvl="1"/>
            <a:r>
              <a:rPr lang="fr-FR" dirty="0"/>
              <a:t>Le profilage et la collecte de données</a:t>
            </a:r>
          </a:p>
          <a:p>
            <a:pPr lvl="1"/>
            <a:r>
              <a:rPr lang="fr-FR" dirty="0"/>
              <a:t>La fourniture de services : le devoir de conseil</a:t>
            </a:r>
          </a:p>
          <a:p>
            <a:pPr lvl="1"/>
            <a:r>
              <a:rPr lang="fr-FR" dirty="0"/>
              <a:t>La signature : plus ou moins électronique selon les parcours</a:t>
            </a:r>
          </a:p>
          <a:p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dirty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</p:spTree>
    <p:extLst>
      <p:ext uri="{BB962C8B-B14F-4D97-AF65-F5344CB8AC3E}">
        <p14:creationId xmlns:p14="http://schemas.microsoft.com/office/powerpoint/2010/main" val="913442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-27384"/>
            <a:ext cx="8028384" cy="785818"/>
          </a:xfrm>
        </p:spPr>
        <p:txBody>
          <a:bodyPr>
            <a:noAutofit/>
          </a:bodyPr>
          <a:lstStyle/>
          <a:p>
            <a:r>
              <a:rPr lang="fr-FR" sz="2800" dirty="0"/>
              <a:t>Les paramètres de l’expérience client réussie : le parcours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458" y="1196752"/>
            <a:ext cx="8108974" cy="4703358"/>
          </a:xfrm>
        </p:spPr>
        <p:txBody>
          <a:bodyPr>
            <a:normAutofit/>
          </a:bodyPr>
          <a:lstStyle/>
          <a:p>
            <a:r>
              <a:rPr lang="fr-FR" dirty="0"/>
              <a:t>Facteur de  différenciation : éviter les abandons à mi parcours</a:t>
            </a:r>
          </a:p>
          <a:p>
            <a:pPr lvl="1"/>
            <a:r>
              <a:rPr lang="fr-FR" dirty="0"/>
              <a:t>Cibler non la vitesse du parcours mais sa qualité </a:t>
            </a:r>
          </a:p>
          <a:p>
            <a:pPr lvl="1"/>
            <a:r>
              <a:rPr lang="fr-FR" dirty="0"/>
              <a:t>Laisser le temps de la réflexion au client </a:t>
            </a:r>
          </a:p>
          <a:p>
            <a:pPr lvl="1"/>
            <a:r>
              <a:rPr lang="fr-FR" dirty="0"/>
              <a:t>Ergonomie des parcours </a:t>
            </a:r>
          </a:p>
          <a:p>
            <a:pPr lvl="2"/>
            <a:r>
              <a:rPr lang="fr-FR" dirty="0"/>
              <a:t>Pouvoir reprendre à tout moment le parcours</a:t>
            </a:r>
          </a:p>
          <a:p>
            <a:pPr lvl="2"/>
            <a:r>
              <a:rPr lang="fr-FR" dirty="0"/>
              <a:t>Accessibilité des services </a:t>
            </a:r>
          </a:p>
          <a:p>
            <a:pPr lvl="2"/>
            <a:r>
              <a:rPr lang="fr-FR" dirty="0"/>
              <a:t>Simplicité de l’offre, tout en respectant les règles de sécurité </a:t>
            </a:r>
          </a:p>
          <a:p>
            <a:pPr lvl="2"/>
            <a:r>
              <a:rPr lang="fr-FR" dirty="0"/>
              <a:t>Lisibilité de la documentation </a:t>
            </a:r>
          </a:p>
          <a:p>
            <a:pPr lvl="2"/>
            <a:r>
              <a:rPr lang="fr-FR" dirty="0"/>
              <a:t>Transparence des frais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endParaRPr lang="fr-FR" dirty="0"/>
          </a:p>
          <a:p>
            <a:pPr lvl="1"/>
            <a:endParaRPr lang="fr-FR" dirty="0"/>
          </a:p>
          <a:p>
            <a:pPr marL="534987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</p:spTree>
    <p:extLst>
      <p:ext uri="{BB962C8B-B14F-4D97-AF65-F5344CB8AC3E}">
        <p14:creationId xmlns:p14="http://schemas.microsoft.com/office/powerpoint/2010/main" val="1625769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179512" y="904181"/>
            <a:ext cx="8640960" cy="5560064"/>
          </a:xfrm>
        </p:spPr>
        <p:txBody>
          <a:bodyPr>
            <a:normAutofit/>
          </a:bodyPr>
          <a:lstStyle/>
          <a:p>
            <a:pPr algn="just"/>
            <a:endParaRPr lang="fr-FR" sz="2000" b="0"/>
          </a:p>
          <a:p>
            <a:pPr algn="just"/>
            <a:endParaRPr lang="fr-FR" sz="2000" b="0"/>
          </a:p>
        </p:txBody>
      </p:sp>
      <p:sp>
        <p:nvSpPr>
          <p:cNvPr id="27" name="Titre 26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682414" cy="78581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</a:pPr>
            <a:r>
              <a:rPr lang="fr-FR" sz="2800" dirty="0"/>
              <a:t>Les données dans la relation client : intelligence artificielle au début du parcours client digital</a:t>
            </a:r>
          </a:p>
        </p:txBody>
      </p:sp>
      <p:sp>
        <p:nvSpPr>
          <p:cNvPr id="30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396044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7602442" y="6309320"/>
            <a:ext cx="504056" cy="31892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42F0038-3C62-4898-A66A-C3035BA8066E}" type="slidenum">
              <a:rPr lang="fr-FR" sz="1200">
                <a:solidFill>
                  <a:srgbClr val="002060"/>
                </a:solidFill>
              </a:rPr>
              <a:pPr/>
              <a:t>28</a:t>
            </a:fld>
            <a:endParaRPr lang="fr-FR" sz="1200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74942"/>
              </p:ext>
            </p:extLst>
          </p:nvPr>
        </p:nvGraphicFramePr>
        <p:xfrm>
          <a:off x="179512" y="1628800"/>
          <a:ext cx="8784977" cy="3296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3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Cas d’usage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Objectif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Exemple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/>
                        <a:t>Chatbot</a:t>
                      </a:r>
                      <a:r>
                        <a:rPr lang="fr-FR" baseline="0" dirty="0"/>
                        <a:t> (robot conversationnel)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dirty="0"/>
                        <a:t>Comprendre les</a:t>
                      </a:r>
                      <a:r>
                        <a:rPr lang="fr-FR" baseline="0" dirty="0"/>
                        <a:t> besoins du client et les assister dans leur parcours digital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Traitement du langage naturel,</a:t>
                      </a:r>
                    </a:p>
                    <a:p>
                      <a:r>
                        <a:rPr lang="fr-FR" dirty="0"/>
                        <a:t>Machine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learning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Répondre à des questions simples</a:t>
                      </a:r>
                      <a:r>
                        <a:rPr lang="fr-FR" sz="1400" baseline="0" dirty="0"/>
                        <a:t> du client</a:t>
                      </a:r>
                    </a:p>
                    <a:p>
                      <a:r>
                        <a:rPr lang="fr-FR" sz="1400" baseline="0" dirty="0"/>
                        <a:t>Rediriger le client vers le service ad hoc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Détection</a:t>
                      </a:r>
                      <a:r>
                        <a:rPr lang="fr-FR" b="1" baseline="0" dirty="0"/>
                        <a:t> de la fraude/lutte contre le blanchiment et le financement du terrorisme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/>
                        <a:t>Détecter les fraudes et</a:t>
                      </a:r>
                      <a:r>
                        <a:rPr lang="fr-FR" baseline="0"/>
                        <a:t> comportements suspects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Machine</a:t>
                      </a:r>
                      <a:r>
                        <a:rPr lang="fr-FR" baseline="0"/>
                        <a:t> learning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Identifier</a:t>
                      </a:r>
                      <a:r>
                        <a:rPr lang="fr-FR" sz="1400" baseline="0" dirty="0"/>
                        <a:t> une transaction frauduleuse,</a:t>
                      </a:r>
                    </a:p>
                    <a:p>
                      <a:r>
                        <a:rPr lang="fr-FR" sz="1400" baseline="0" dirty="0"/>
                        <a:t>Identifier un comportement suspect,</a:t>
                      </a:r>
                    </a:p>
                    <a:p>
                      <a:r>
                        <a:rPr lang="fr-FR" sz="1400" baseline="0" dirty="0"/>
                        <a:t>Alerter et relayer à un compliance </a:t>
                      </a:r>
                      <a:r>
                        <a:rPr lang="fr-FR" sz="1400" baseline="0" dirty="0" err="1"/>
                        <a:t>officer</a:t>
                      </a:r>
                      <a:r>
                        <a:rPr lang="fr-FR" sz="1400" baseline="0" dirty="0"/>
                        <a:t> (humain)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365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560064"/>
          </a:xfrm>
        </p:spPr>
        <p:txBody>
          <a:bodyPr>
            <a:normAutofit/>
          </a:bodyPr>
          <a:lstStyle/>
          <a:p>
            <a:pPr algn="just"/>
            <a:endParaRPr lang="fr-FR" sz="2000" b="0" dirty="0"/>
          </a:p>
          <a:p>
            <a:pPr algn="just"/>
            <a:endParaRPr lang="fr-FR" sz="2000" b="0" dirty="0"/>
          </a:p>
        </p:txBody>
      </p:sp>
      <p:sp>
        <p:nvSpPr>
          <p:cNvPr id="27" name="Titre 26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682414" cy="78581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</a:pPr>
            <a:r>
              <a:rPr lang="fr-FR" sz="2800" dirty="0"/>
              <a:t>Les données dans la relation client  intelligence artificielle en fin de parcours client digital</a:t>
            </a:r>
          </a:p>
        </p:txBody>
      </p:sp>
      <p:sp>
        <p:nvSpPr>
          <p:cNvPr id="30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396044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7602442" y="6309320"/>
            <a:ext cx="504056" cy="31892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300" kern="1200">
                <a:solidFill>
                  <a:srgbClr val="8F436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42F0038-3C62-4898-A66A-C3035BA8066E}" type="slidenum">
              <a:rPr lang="fr-FR" sz="1200">
                <a:solidFill>
                  <a:srgbClr val="002060"/>
                </a:solidFill>
              </a:rPr>
              <a:pPr/>
              <a:t>29</a:t>
            </a:fld>
            <a:endParaRPr lang="fr-FR" sz="1200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88472"/>
              </p:ext>
            </p:extLst>
          </p:nvPr>
        </p:nvGraphicFramePr>
        <p:xfrm>
          <a:off x="179512" y="1484784"/>
          <a:ext cx="8784977" cy="274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3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Cas d’usage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Objectif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Exemple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Credit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scoring</a:t>
                      </a:r>
                      <a:r>
                        <a:rPr lang="fr-FR" dirty="0"/>
                        <a:t> pour accord de prêt automatique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dirty="0"/>
                        <a:t>Accorder un prêt</a:t>
                      </a:r>
                      <a:r>
                        <a:rPr lang="fr-FR" baseline="0" dirty="0"/>
                        <a:t> automatiquement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Machine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learning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Évaluer le</a:t>
                      </a:r>
                      <a:r>
                        <a:rPr lang="fr-FR" sz="1400" baseline="0" dirty="0"/>
                        <a:t> profil de risque du client et accorder un prêt le cas échéant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aseline="0" dirty="0"/>
                        <a:t>Robot-conseiller (</a:t>
                      </a:r>
                      <a:r>
                        <a:rPr lang="fr-FR" b="0" dirty="0" err="1"/>
                        <a:t>Robo-advisor</a:t>
                      </a:r>
                      <a:r>
                        <a:rPr lang="fr-FR" b="0" baseline="0" dirty="0"/>
                        <a:t>)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Recommander un investissement adapté au profil du client</a:t>
                      </a:r>
                    </a:p>
                    <a:p>
                      <a:pPr algn="just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Machine</a:t>
                      </a:r>
                      <a:r>
                        <a:rPr lang="fr-FR" baseline="0"/>
                        <a:t> learning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Détecter les incohérences</a:t>
                      </a:r>
                      <a:r>
                        <a:rPr lang="fr-FR" sz="1400" baseline="0" dirty="0"/>
                        <a:t> dans les réponses aux questionnaires de profilage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7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8072462" cy="785818"/>
          </a:xfrm>
        </p:spPr>
        <p:txBody>
          <a:bodyPr>
            <a:normAutofit/>
          </a:bodyPr>
          <a:lstStyle/>
          <a:p>
            <a:r>
              <a:rPr lang="fr-FR" dirty="0"/>
              <a:t>L’ACPR, des compétences étendues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683568" y="1124744"/>
            <a:ext cx="8066547" cy="3093757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Supervision  des banques, des assurances et des intermédiaires </a:t>
            </a:r>
          </a:p>
          <a:p>
            <a:pPr lvl="1"/>
            <a:endParaRPr lang="fr-FR" dirty="0"/>
          </a:p>
          <a:p>
            <a:r>
              <a:rPr lang="fr-FR" dirty="0">
                <a:solidFill>
                  <a:schemeClr val="tx2"/>
                </a:solidFill>
              </a:rPr>
              <a:t>Fonctions 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Agrément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Contrôle prudentiel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Contrôle des pratiques commerciales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Coopération européenne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Résolution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Accompagnement en avance de phase : le pôle </a:t>
            </a:r>
            <a:r>
              <a:rPr lang="fr-FR" dirty="0" err="1">
                <a:solidFill>
                  <a:schemeClr val="tx2"/>
                </a:solidFill>
              </a:rPr>
              <a:t>Fintech</a:t>
            </a:r>
            <a:endParaRPr lang="fr-FR" dirty="0">
              <a:solidFill>
                <a:schemeClr val="tx2"/>
              </a:solidFill>
            </a:endParaRPr>
          </a:p>
          <a:p>
            <a:endParaRPr lang="fr-FR" dirty="0"/>
          </a:p>
          <a:p>
            <a:r>
              <a:rPr lang="fr-FR" dirty="0"/>
              <a:t>Missions (art. L. 612-1, I du CMF) : </a:t>
            </a:r>
          </a:p>
        </p:txBody>
      </p:sp>
      <p:sp>
        <p:nvSpPr>
          <p:cNvPr id="15" name="Ellipse 14"/>
          <p:cNvSpPr/>
          <p:nvPr/>
        </p:nvSpPr>
        <p:spPr>
          <a:xfrm>
            <a:off x="2685199" y="4396742"/>
            <a:ext cx="720080" cy="64807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763688" y="5251273"/>
            <a:ext cx="2698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2060"/>
                </a:solidFill>
              </a:rPr>
              <a:t>Stabilité financière</a:t>
            </a:r>
          </a:p>
        </p:txBody>
      </p:sp>
      <p:sp>
        <p:nvSpPr>
          <p:cNvPr id="18" name="Ellipse 17"/>
          <p:cNvSpPr/>
          <p:nvPr/>
        </p:nvSpPr>
        <p:spPr>
          <a:xfrm>
            <a:off x="5529904" y="4396742"/>
            <a:ext cx="720080" cy="64807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964611" y="5232801"/>
            <a:ext cx="2069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2060"/>
                </a:solidFill>
              </a:rPr>
              <a:t>Protection de </a:t>
            </a:r>
          </a:p>
          <a:p>
            <a:r>
              <a:rPr lang="fr-FR" sz="2200" b="1" dirty="0">
                <a:solidFill>
                  <a:srgbClr val="002060"/>
                </a:solidFill>
              </a:rPr>
              <a:t>la clientèle</a:t>
            </a:r>
          </a:p>
        </p:txBody>
      </p:sp>
    </p:spTree>
    <p:extLst>
      <p:ext uri="{BB962C8B-B14F-4D97-AF65-F5344CB8AC3E}">
        <p14:creationId xmlns:p14="http://schemas.microsoft.com/office/powerpoint/2010/main" val="3322375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50894"/>
            <a:ext cx="8072462" cy="785818"/>
          </a:xfrm>
        </p:spPr>
        <p:txBody>
          <a:bodyPr/>
          <a:lstStyle/>
          <a:p>
            <a:r>
              <a:rPr lang="fr-FR" sz="2800" dirty="0"/>
              <a:t>Relation client : l’enjeu stratégique des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896544"/>
          </a:xfrm>
        </p:spPr>
        <p:txBody>
          <a:bodyPr>
            <a:normAutofit/>
          </a:bodyPr>
          <a:lstStyle/>
          <a:p>
            <a:r>
              <a:rPr lang="fr-FR" dirty="0"/>
              <a:t> Un cadre réglementaire favorable au partage des données (DSP2)</a:t>
            </a:r>
          </a:p>
          <a:p>
            <a:r>
              <a:rPr lang="fr-FR" dirty="0"/>
              <a:t> Amélioration des capacités d’analyse (</a:t>
            </a:r>
            <a:r>
              <a:rPr lang="fr-FR" dirty="0" err="1"/>
              <a:t>Big</a:t>
            </a:r>
            <a:r>
              <a:rPr lang="fr-FR" dirty="0"/>
              <a:t> Data)</a:t>
            </a:r>
          </a:p>
          <a:p>
            <a:pPr lvl="1"/>
            <a:r>
              <a:rPr lang="fr-FR" dirty="0"/>
              <a:t>Anticiper par exemple un projet immobilier</a:t>
            </a:r>
          </a:p>
          <a:p>
            <a:pPr lvl="1"/>
            <a:r>
              <a:rPr lang="fr-FR" dirty="0"/>
              <a:t>Détecter des difficultés budgétaires</a:t>
            </a:r>
          </a:p>
          <a:p>
            <a:r>
              <a:rPr lang="fr-FR" dirty="0"/>
              <a:t> Exploitation des données internes mais aussi externes (réseaux sociaux, données de géolocalisation)</a:t>
            </a:r>
          </a:p>
          <a:p>
            <a:pPr lvl="1"/>
            <a:r>
              <a:rPr lang="fr-FR" dirty="0"/>
              <a:t>Développement de projets de Data Lake mais maîtrise du modèle de données indispensable</a:t>
            </a:r>
          </a:p>
          <a:p>
            <a:r>
              <a:rPr lang="fr-FR" dirty="0"/>
              <a:t> Et attention à leur qualité des données pour une prise de décision pertinente (BCBS 239) </a:t>
            </a:r>
            <a:r>
              <a:rPr lang="fr-FR" sz="2000" b="0" dirty="0"/>
              <a:t>: 11 principes de gestion pour les banques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</p:spTree>
    <p:extLst>
      <p:ext uri="{BB962C8B-B14F-4D97-AF65-F5344CB8AC3E}">
        <p14:creationId xmlns:p14="http://schemas.microsoft.com/office/powerpoint/2010/main" val="145390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50894"/>
            <a:ext cx="8072462" cy="785818"/>
          </a:xfrm>
        </p:spPr>
        <p:txBody>
          <a:bodyPr/>
          <a:lstStyle/>
          <a:p>
            <a:r>
              <a:rPr lang="fr-FR" dirty="0"/>
              <a:t>Autres cas d’usage du </a:t>
            </a:r>
            <a:r>
              <a:rPr lang="fr-FR" dirty="0" err="1"/>
              <a:t>Big</a:t>
            </a:r>
            <a:r>
              <a:rPr lang="fr-FR" dirty="0"/>
              <a:t> Data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896544"/>
          </a:xfrm>
        </p:spPr>
        <p:txBody>
          <a:bodyPr>
            <a:normAutofit/>
          </a:bodyPr>
          <a:lstStyle/>
          <a:p>
            <a:r>
              <a:rPr lang="fr-FR" dirty="0"/>
              <a:t> Dispositifs de lutte contre le blanchiment des capitaux</a:t>
            </a:r>
          </a:p>
          <a:p>
            <a:r>
              <a:rPr lang="fr-FR" dirty="0"/>
              <a:t> Contrôle du risque opérationnel (fraude) </a:t>
            </a:r>
          </a:p>
          <a:p>
            <a:r>
              <a:rPr lang="fr-FR" dirty="0"/>
              <a:t> Conformité réglementaire</a:t>
            </a:r>
          </a:p>
          <a:p>
            <a:r>
              <a:rPr lang="fr-FR" dirty="0"/>
              <a:t> Analyse de contreparties (notation interne)</a:t>
            </a:r>
          </a:p>
          <a:p>
            <a:r>
              <a:rPr lang="fr-FR" dirty="0"/>
              <a:t> Sécurité informatique (analyse d’événements)</a:t>
            </a:r>
          </a:p>
          <a:p>
            <a:r>
              <a:rPr lang="fr-FR" dirty="0"/>
              <a:t> 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</p:spTree>
    <p:extLst>
      <p:ext uri="{BB962C8B-B14F-4D97-AF65-F5344CB8AC3E}">
        <p14:creationId xmlns:p14="http://schemas.microsoft.com/office/powerpoint/2010/main" val="2068445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39552" y="1285860"/>
            <a:ext cx="8280920" cy="4637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endParaRPr lang="fr-FR" dirty="0"/>
          </a:p>
          <a:p>
            <a:pPr marL="514350" indent="-514350">
              <a:buFont typeface="+mj-lt"/>
              <a:buAutoNum type="romanUcPeriod"/>
            </a:pPr>
            <a:endParaRPr lang="fr-FR" dirty="0"/>
          </a:p>
          <a:p>
            <a:pPr marL="514350" indent="-514350">
              <a:buFont typeface="+mj-lt"/>
              <a:buAutoNum type="romanUcPeriod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L’ACPR et les banques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La révolution numérique, un choc inévitable pour les banques 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Les stratégies adoptées en réponse par les banques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/>
              <a:t>Les risques liés au numérique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871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071538" y="50894"/>
            <a:ext cx="8036966" cy="785818"/>
          </a:xfrm>
        </p:spPr>
        <p:txBody>
          <a:bodyPr/>
          <a:lstStyle/>
          <a:p>
            <a:r>
              <a:rPr lang="fr-FR" dirty="0"/>
              <a:t>Approche par les risques de la relation client numérique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 Risques stratégiques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Baisse des revenus et viabilité des modèles d’affaires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Impact social au sein des groupes : adhésion des salariés, adaptation des structures…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Dépendance à certains fournisseurs (externalisation SI ; cloud </a:t>
            </a:r>
            <a:r>
              <a:rPr lang="fr-FR" b="0" dirty="0" err="1"/>
              <a:t>computing</a:t>
            </a:r>
            <a:r>
              <a:rPr lang="fr-FR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6991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071538" y="50894"/>
            <a:ext cx="8036966" cy="785818"/>
          </a:xfrm>
        </p:spPr>
        <p:txBody>
          <a:bodyPr/>
          <a:lstStyle/>
          <a:p>
            <a:r>
              <a:rPr lang="fr-FR" dirty="0"/>
              <a:t>Approche par les risques de la relation client numérique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1538" y="836712"/>
            <a:ext cx="6624638" cy="46370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Risques opérationnels</a:t>
            </a:r>
            <a:endParaRPr lang="fr-FR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err="1"/>
              <a:t>Cybersécurité</a:t>
            </a:r>
            <a:r>
              <a:rPr lang="fr-FR" b="0" dirty="0"/>
              <a:t> : la cybercriminalité un enjeu majeur pour les banques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Risque d’exécution lié à la transformation digitale, aux interactions avec les fournisseurs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Risque de réputation</a:t>
            </a:r>
          </a:p>
          <a:p>
            <a:pPr marL="285750" indent="-285750">
              <a:buFontTx/>
              <a:buChar char="-"/>
            </a:pPr>
            <a:endParaRPr lang="fr-FR" b="0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645807"/>
            <a:ext cx="24862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91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071538" y="50894"/>
            <a:ext cx="8036966" cy="785818"/>
          </a:xfrm>
        </p:spPr>
        <p:txBody>
          <a:bodyPr/>
          <a:lstStyle/>
          <a:p>
            <a:r>
              <a:rPr lang="fr-FR" dirty="0"/>
              <a:t>Approche par les risques de la relation client numérique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Risques de conformité liés à la vente à distance </a:t>
            </a:r>
          </a:p>
          <a:p>
            <a:pPr marL="920750" lvl="1" indent="-285750">
              <a:buFont typeface="Arial" panose="020B0604020202020204" pitchFamily="34" charset="0"/>
              <a:buChar char="•"/>
            </a:pPr>
            <a:r>
              <a:rPr lang="fr-FR" b="0" dirty="0"/>
              <a:t>Une vigilance à l’égard des enjeux de LCB-FT</a:t>
            </a:r>
          </a:p>
          <a:p>
            <a:pPr marL="920750" lvl="1" indent="-285750">
              <a:buFont typeface="Arial" panose="020B0604020202020204" pitchFamily="34" charset="0"/>
              <a:buChar char="•"/>
            </a:pPr>
            <a:r>
              <a:rPr lang="fr-FR" b="0" dirty="0"/>
              <a:t>Protection des données personnelles</a:t>
            </a:r>
          </a:p>
          <a:p>
            <a:pPr marL="920750" lvl="1" indent="-285750">
              <a:buFont typeface="Arial" panose="020B0604020202020204" pitchFamily="34" charset="0"/>
              <a:buChar char="•"/>
            </a:pPr>
            <a:r>
              <a:rPr lang="fr-FR" dirty="0"/>
              <a:t>Le consentement éclairé du client </a:t>
            </a:r>
          </a:p>
          <a:p>
            <a:pPr marL="1333500" lvl="2" indent="-342900">
              <a:buFont typeface="Wingdings" panose="05000000000000000000" pitchFamily="2" charset="2"/>
              <a:buChar char="ü"/>
            </a:pPr>
            <a:r>
              <a:rPr lang="fr-FR" dirty="0"/>
              <a:t>Pratiques publicitaires</a:t>
            </a:r>
          </a:p>
          <a:p>
            <a:pPr marL="1333500" lvl="2" indent="-342900">
              <a:buFont typeface="Wingdings" panose="05000000000000000000" pitchFamily="2" charset="2"/>
              <a:buChar char="ü"/>
            </a:pPr>
            <a:r>
              <a:rPr lang="fr-FR" b="0" dirty="0"/>
              <a:t>L’information précontractuelle</a:t>
            </a:r>
          </a:p>
          <a:p>
            <a:pPr marL="1333500" lvl="2" indent="-342900">
              <a:buFont typeface="Wingdings" panose="05000000000000000000" pitchFamily="2" charset="2"/>
              <a:buChar char="ü"/>
            </a:pPr>
            <a:r>
              <a:rPr lang="fr-FR" b="0" dirty="0"/>
              <a:t>Intelligence artificielle et biais algorithmiques : enjeux d’</a:t>
            </a:r>
            <a:r>
              <a:rPr lang="fr-FR" b="0" dirty="0" err="1"/>
              <a:t>auditabilité</a:t>
            </a:r>
            <a:r>
              <a:rPr lang="fr-FR" b="0" dirty="0"/>
              <a:t> et d’</a:t>
            </a:r>
            <a:r>
              <a:rPr lang="fr-FR" b="0" dirty="0" err="1"/>
              <a:t>explicabilité</a:t>
            </a:r>
            <a:endParaRPr lang="fr-FR" b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568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92654203"/>
              </p:ext>
            </p:extLst>
          </p:nvPr>
        </p:nvGraphicFramePr>
        <p:xfrm>
          <a:off x="1115616" y="1268760"/>
          <a:ext cx="6816080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892950" cy="785818"/>
          </a:xfrm>
        </p:spPr>
        <p:txBody>
          <a:bodyPr/>
          <a:lstStyle/>
          <a:p>
            <a:r>
              <a:rPr lang="fr-FR" dirty="0"/>
              <a:t>Une supervision stable, fiable et agile</a:t>
            </a:r>
          </a:p>
        </p:txBody>
      </p:sp>
    </p:spTree>
    <p:extLst>
      <p:ext uri="{BB962C8B-B14F-4D97-AF65-F5344CB8AC3E}">
        <p14:creationId xmlns:p14="http://schemas.microsoft.com/office/powerpoint/2010/main" val="206683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122902"/>
            <a:ext cx="8072462" cy="785818"/>
          </a:xfrm>
        </p:spPr>
        <p:txBody>
          <a:bodyPr>
            <a:normAutofit fontScale="90000"/>
          </a:bodyPr>
          <a:lstStyle/>
          <a:p>
            <a:r>
              <a:rPr lang="fr-FR" dirty="0"/>
              <a:t>Supervision des pratiques commerciales numériques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908720"/>
            <a:ext cx="7416824" cy="5167476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 Veiller à la loyauté numérique </a:t>
            </a:r>
          </a:p>
          <a:p>
            <a:pPr lvl="1"/>
            <a:r>
              <a:rPr lang="fr-FR" dirty="0"/>
              <a:t>Fourniture de la bonne information au bon moment et exploitation sans biais des algorithmes destinés à la personnalisation</a:t>
            </a:r>
          </a:p>
          <a:p>
            <a:pPr lvl="1"/>
            <a:r>
              <a:rPr lang="fr-FR" dirty="0"/>
              <a:t>Quel que soit le canal</a:t>
            </a:r>
          </a:p>
          <a:p>
            <a:r>
              <a:rPr lang="fr-FR" dirty="0"/>
              <a:t> Et à la qualité des outils  </a:t>
            </a:r>
          </a:p>
          <a:p>
            <a:pPr lvl="1"/>
            <a:r>
              <a:rPr lang="fr-FR" dirty="0"/>
              <a:t>Marketing digital sur les réseaux sociaux, modération des forums de discussion </a:t>
            </a:r>
          </a:p>
          <a:p>
            <a:pPr lvl="1"/>
            <a:r>
              <a:rPr lang="fr-FR" dirty="0"/>
              <a:t>Rigueur de la tenue des dossiers clients en CRM</a:t>
            </a:r>
          </a:p>
          <a:p>
            <a:pPr lvl="1"/>
            <a:r>
              <a:rPr lang="fr-FR" dirty="0"/>
              <a:t>Interventions conformes aux règles des conseillers sur les plates-formes…</a:t>
            </a:r>
          </a:p>
          <a:p>
            <a:endParaRPr lang="fr-FR" dirty="0"/>
          </a:p>
          <a:p>
            <a:pPr lvl="1"/>
            <a:endParaRPr lang="fr-FR" dirty="0"/>
          </a:p>
          <a:p>
            <a:pPr marL="266700" lvl="1" indent="-266700">
              <a:buFont typeface="Wingdings" pitchFamily="2" charset="2"/>
              <a:buChar char="q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</p:spTree>
    <p:extLst>
      <p:ext uri="{BB962C8B-B14F-4D97-AF65-F5344CB8AC3E}">
        <p14:creationId xmlns:p14="http://schemas.microsoft.com/office/powerpoint/2010/main" val="666091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!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11560" y="1628800"/>
            <a:ext cx="8136904" cy="144016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Olivier.delavis@acpr.banque-france.fr</a:t>
            </a: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11560" y="3717032"/>
            <a:ext cx="8136904" cy="1872208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informations et études sont disponibles sur le site de l’ACPR </a:t>
            </a:r>
          </a:p>
          <a:p>
            <a:pPr algn="ctr"/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6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8072462" cy="785819"/>
          </a:xfrm>
        </p:spPr>
        <p:txBody>
          <a:bodyPr/>
          <a:lstStyle/>
          <a:p>
            <a:r>
              <a:rPr lang="fr-FR" sz="2400" dirty="0"/>
              <a:t>Protection de la clientèle multifacette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607320" cy="401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89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39552" y="1285860"/>
            <a:ext cx="8280920" cy="4637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endParaRPr lang="fr-FR" dirty="0"/>
          </a:p>
          <a:p>
            <a:pPr marL="514350" indent="-514350">
              <a:buFont typeface="+mj-lt"/>
              <a:buAutoNum type="romanUcPeriod"/>
            </a:pPr>
            <a:endParaRPr lang="fr-FR" dirty="0"/>
          </a:p>
          <a:p>
            <a:pPr marL="514350" indent="-514350">
              <a:buFont typeface="+mj-lt"/>
              <a:buAutoNum type="romanUcPeriod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L’ACPR et les banques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/>
              <a:t>La révolution numérique, un choc inévitable pour les banques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Les stratégies adoptées en réponse par les banques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Les risques liés au numérique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72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122902"/>
            <a:ext cx="8072462" cy="785818"/>
          </a:xfrm>
        </p:spPr>
        <p:txBody>
          <a:bodyPr>
            <a:normAutofit/>
          </a:bodyPr>
          <a:lstStyle/>
          <a:p>
            <a:r>
              <a:rPr lang="fr-FR" sz="2700" dirty="0"/>
              <a:t>Une accélération des mutations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908720"/>
            <a:ext cx="7416824" cy="5167476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u="sng" dirty="0"/>
          </a:p>
          <a:p>
            <a:endParaRPr lang="fr-FR" i="1" dirty="0"/>
          </a:p>
          <a:p>
            <a:endParaRPr lang="fr-FR" dirty="0"/>
          </a:p>
          <a:p>
            <a:pPr lvl="2"/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08" y="908720"/>
            <a:ext cx="7462192" cy="563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6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122902"/>
            <a:ext cx="8072462" cy="785818"/>
          </a:xfrm>
        </p:spPr>
        <p:txBody>
          <a:bodyPr>
            <a:normAutofit fontScale="90000"/>
          </a:bodyPr>
          <a:lstStyle/>
          <a:p>
            <a:r>
              <a:rPr lang="fr-FR" sz="2700" dirty="0"/>
              <a:t>Le numérique, un facteur de transformation radical pour les banques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196752"/>
            <a:ext cx="7416824" cy="468052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 La révolution numérique : caractéristiques</a:t>
            </a:r>
          </a:p>
          <a:p>
            <a:pPr lvl="1"/>
            <a:r>
              <a:rPr lang="fr-FR" dirty="0"/>
              <a:t>Des innovations technologiques toujours plus nombreuses et impactant tous les secteurs d’activité </a:t>
            </a:r>
          </a:p>
          <a:p>
            <a:pPr lvl="1"/>
            <a:r>
              <a:rPr lang="fr-FR" dirty="0"/>
              <a:t>Les évolutions technologiques ayant le plus d’impact pour les banques et leur relation aux clients : la téléphonie mobile et la 4G</a:t>
            </a:r>
          </a:p>
          <a:p>
            <a:pPr marL="534987" lvl="1" indent="0">
              <a:buNone/>
            </a:pPr>
            <a:r>
              <a:rPr lang="fr-FR" dirty="0"/>
              <a:t>	(2007 : année charnière : iPhone et crise financière)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Les applications mobiles : fourniture d’informations, simulations, comparaison d’offres et souscriptions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Les réseaux sociaux : vecteur de communication ciblée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Le </a:t>
            </a:r>
            <a:r>
              <a:rPr lang="fr-FR" dirty="0" err="1">
                <a:sym typeface="Wingdings" panose="05000000000000000000" pitchFamily="2" charset="2"/>
              </a:rPr>
              <a:t>Big</a:t>
            </a:r>
            <a:r>
              <a:rPr lang="fr-FR" dirty="0">
                <a:sym typeface="Wingdings" panose="05000000000000000000" pitchFamily="2" charset="2"/>
              </a:rPr>
              <a:t> data et l’accroissement des capacités de calcul, porteur de vastes opportunités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 La </a:t>
            </a:r>
            <a:r>
              <a:rPr lang="fr-FR" dirty="0" err="1">
                <a:sym typeface="Wingdings" panose="05000000000000000000" pitchFamily="2" charset="2"/>
              </a:rPr>
              <a:t>blockchain</a:t>
            </a:r>
            <a:r>
              <a:rPr lang="fr-FR" dirty="0">
                <a:sym typeface="Wingdings" panose="05000000000000000000" pitchFamily="2" charset="2"/>
              </a:rPr>
              <a:t>, une transformation des relations d’échanges</a:t>
            </a:r>
            <a:endParaRPr lang="fr-FR" dirty="0"/>
          </a:p>
          <a:p>
            <a:endParaRPr lang="fr-FR" dirty="0"/>
          </a:p>
          <a:p>
            <a:endParaRPr lang="fr-FR" u="sng" dirty="0"/>
          </a:p>
          <a:p>
            <a:endParaRPr lang="fr-FR" i="1" dirty="0"/>
          </a:p>
          <a:p>
            <a:endParaRPr lang="fr-FR" dirty="0"/>
          </a:p>
          <a:p>
            <a:pPr lvl="2"/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pic>
        <p:nvPicPr>
          <p:cNvPr id="1026" name="Picture 2" descr="Clou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5445224"/>
            <a:ext cx="2125743" cy="141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85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nouvelles pratiques des clients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196752"/>
            <a:ext cx="9144000" cy="7920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L’appli bancaire sur mobile : le nouveau must derrière l’appli météo et les réseaux sociaux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149879"/>
            <a:ext cx="7115175" cy="40957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073752" y="5013176"/>
            <a:ext cx="1070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(Source: baromètre ARCEP 2017)</a:t>
            </a:r>
          </a:p>
        </p:txBody>
      </p:sp>
    </p:spTree>
    <p:extLst>
      <p:ext uri="{BB962C8B-B14F-4D97-AF65-F5344CB8AC3E}">
        <p14:creationId xmlns:p14="http://schemas.microsoft.com/office/powerpoint/2010/main" val="191333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122902"/>
            <a:ext cx="8072462" cy="785818"/>
          </a:xfrm>
        </p:spPr>
        <p:txBody>
          <a:bodyPr>
            <a:normAutofit fontScale="90000"/>
          </a:bodyPr>
          <a:lstStyle/>
          <a:p>
            <a:r>
              <a:rPr lang="fr-FR" sz="2700" dirty="0"/>
              <a:t>Le numérique, un facteur de transformation radical pour les banques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196752"/>
            <a:ext cx="7416824" cy="5040560"/>
          </a:xfrm>
        </p:spPr>
        <p:txBody>
          <a:bodyPr>
            <a:normAutofit/>
          </a:bodyPr>
          <a:lstStyle/>
          <a:p>
            <a:r>
              <a:rPr lang="fr-FR" dirty="0"/>
              <a:t> La révolution numérique comme vecteur d’attentes nouvelles des clients</a:t>
            </a:r>
          </a:p>
          <a:p>
            <a:pPr lvl="1"/>
            <a:r>
              <a:rPr lang="fr-FR" dirty="0"/>
              <a:t>Réactivité (par exemple à une demande de prêt) et développement d’une meilleure expérience client</a:t>
            </a:r>
          </a:p>
          <a:p>
            <a:pPr lvl="1"/>
            <a:r>
              <a:rPr lang="fr-FR" dirty="0"/>
              <a:t>Réflexe systématique de rechercher l’information et de comparer les offres avant de solliciter le conseil </a:t>
            </a:r>
          </a:p>
          <a:p>
            <a:pPr lvl="1"/>
            <a:r>
              <a:rPr lang="fr-FR" dirty="0"/>
              <a:t>Volonté d’autonomie dans les usages</a:t>
            </a:r>
          </a:p>
          <a:p>
            <a:pPr lvl="1"/>
            <a:r>
              <a:rPr lang="fr-FR" dirty="0"/>
              <a:t>Baisse des prix et amélioration des produits et des services</a:t>
            </a:r>
          </a:p>
          <a:p>
            <a:r>
              <a:rPr lang="fr-FR" dirty="0"/>
              <a:t> … attentes qui demeurent hétérogènes</a:t>
            </a:r>
          </a:p>
          <a:p>
            <a:pPr lvl="1"/>
            <a:r>
              <a:rPr lang="fr-FR" dirty="0"/>
              <a:t>En lien avec les milieux sociaux, les générations…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 comment capter de nouveaux clients sans perdre les anciens ? </a:t>
            </a:r>
          </a:p>
          <a:p>
            <a:endParaRPr lang="fr-FR" u="sng" dirty="0"/>
          </a:p>
          <a:p>
            <a:endParaRPr lang="fr-FR" i="1" dirty="0"/>
          </a:p>
          <a:p>
            <a:endParaRPr lang="fr-FR" dirty="0"/>
          </a:p>
          <a:p>
            <a:pPr lvl="2"/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29 janvier 2020</a:t>
            </a:r>
          </a:p>
        </p:txBody>
      </p:sp>
    </p:spTree>
    <p:extLst>
      <p:ext uri="{BB962C8B-B14F-4D97-AF65-F5344CB8AC3E}">
        <p14:creationId xmlns:p14="http://schemas.microsoft.com/office/powerpoint/2010/main" val="398538869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9_union xmlns="22085feb-75a3-45b1-a2f8-2290bb1c32d2">19</R_x00e9_union>
    <Type_x0020_de_x0020_document xmlns="22085feb-75a3-45b1-a2f8-2290bb1c32d2">CoCoSI - Support de présentation</Type_x0020_de_x0020_documen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B29EDB853E343B252A2D7C573AFF7" ma:contentTypeVersion="2" ma:contentTypeDescription="Crée un document." ma:contentTypeScope="" ma:versionID="57d3affe1a298fac38d11d44f5f84a6a">
  <xsd:schema xmlns:xsd="http://www.w3.org/2001/XMLSchema" xmlns:xs="http://www.w3.org/2001/XMLSchema" xmlns:p="http://schemas.microsoft.com/office/2006/metadata/properties" xmlns:ns2="22085feb-75a3-45b1-a2f8-2290bb1c32d2" targetNamespace="http://schemas.microsoft.com/office/2006/metadata/properties" ma:root="true" ma:fieldsID="0b8f0e8d45312c1be958cb2255beedba" ns2:_="">
    <xsd:import namespace="22085feb-75a3-45b1-a2f8-2290bb1c32d2"/>
    <xsd:element name="properties">
      <xsd:complexType>
        <xsd:sequence>
          <xsd:element name="documentManagement">
            <xsd:complexType>
              <xsd:all>
                <xsd:element ref="ns2:Type_x0020_de_x0020_document" minOccurs="0"/>
                <xsd:element ref="ns2:R_x00e9_un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085feb-75a3-45b1-a2f8-2290bb1c32d2" elementFormDefault="qualified">
    <xsd:import namespace="http://schemas.microsoft.com/office/2006/documentManagement/types"/>
    <xsd:import namespace="http://schemas.microsoft.com/office/infopath/2007/PartnerControls"/>
    <xsd:element name="Type_x0020_de_x0020_document" ma:index="8" nillable="true" ma:displayName="Type de document" ma:default="CoCoSI - Support de présentation" ma:description="Type de support" ma:format="Dropdown" ma:internalName="Type_x0020_de_x0020_document">
      <xsd:simpleType>
        <xsd:restriction base="dms:Choice">
          <xsd:enumeration value="CoCoSI - Support de présentation"/>
          <xsd:enumeration value="CoCoSI - Compte-rendu"/>
          <xsd:enumeration value="Document de référence"/>
        </xsd:restriction>
      </xsd:simpleType>
    </xsd:element>
    <xsd:element name="R_x00e9_union" ma:index="9" nillable="true" ma:displayName="Réunion" ma:decimals="0" ma:description="Réunion à laquelle se rapporte le document" ma:internalName="R_x00e9_union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8F2257-1518-47F1-83E2-9981232B51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C8F557-7E7B-4150-B162-2F26024E01E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2085feb-75a3-45b1-a2f8-2290bb1c32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95377E-B549-48FF-9C84-0924489BD8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085feb-75a3-45b1-a2f8-2290bb1c32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22244</TotalTime>
  <Words>2414</Words>
  <Application>Microsoft Office PowerPoint</Application>
  <PresentationFormat>Affichage à l'écran (4:3)</PresentationFormat>
  <Paragraphs>434</Paragraphs>
  <Slides>38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3" baseType="lpstr">
      <vt:lpstr>Arial</vt:lpstr>
      <vt:lpstr>Arial Rounded MT Bold</vt:lpstr>
      <vt:lpstr>Calibri</vt:lpstr>
      <vt:lpstr>Wingdings</vt:lpstr>
      <vt:lpstr>Presentation</vt:lpstr>
      <vt:lpstr>        </vt:lpstr>
      <vt:lpstr>Sommaire</vt:lpstr>
      <vt:lpstr>L’ACPR, des compétences étendues</vt:lpstr>
      <vt:lpstr>Protection de la clientèle multifacette</vt:lpstr>
      <vt:lpstr>Sommaire</vt:lpstr>
      <vt:lpstr>Une accélération des mutations</vt:lpstr>
      <vt:lpstr>Le numérique, un facteur de transformation radical pour les banques</vt:lpstr>
      <vt:lpstr>Les nouvelles pratiques des clients </vt:lpstr>
      <vt:lpstr>Le numérique, un facteur de transformation radical pour les banques</vt:lpstr>
      <vt:lpstr>Changements sociétaux et impacts technologiques</vt:lpstr>
      <vt:lpstr>Focus sur la relation à la proximité</vt:lpstr>
      <vt:lpstr>Évolutions possibles de l’environnement en lien avec le numérique</vt:lpstr>
      <vt:lpstr>La relation numérique multiforme</vt:lpstr>
      <vt:lpstr>Relation client directe ou éclatement ?</vt:lpstr>
      <vt:lpstr>Concurrence protéiforme ou coopétition ?</vt:lpstr>
      <vt:lpstr>Un impact plus marqué dans les pays émergents</vt:lpstr>
      <vt:lpstr>Sommaire</vt:lpstr>
      <vt:lpstr>Les enjeux intrinsèques pour les banques</vt:lpstr>
      <vt:lpstr> Les atouts des banques face à cette révolution </vt:lpstr>
      <vt:lpstr>Le numérique, vecteur d’opportunités</vt:lpstr>
      <vt:lpstr>D’une stratégie défensive à une stratégie plus offensive</vt:lpstr>
      <vt:lpstr>D’une stratégie défensive à une stratégie plus offensive</vt:lpstr>
      <vt:lpstr>Les acteurs établis intègrent les Fintechs</vt:lpstr>
      <vt:lpstr>Les paramètres de l’expérience client réussie : l’offre </vt:lpstr>
      <vt:lpstr>L’adaptation du modèle organisationnel des banques</vt:lpstr>
      <vt:lpstr>Les paramètres de l’expérience client réussie : le parcours</vt:lpstr>
      <vt:lpstr>Les paramètres de l’expérience client réussie : le parcours</vt:lpstr>
      <vt:lpstr>Les données dans la relation client : intelligence artificielle au début du parcours client digital</vt:lpstr>
      <vt:lpstr>Les données dans la relation client  intelligence artificielle en fin de parcours client digital</vt:lpstr>
      <vt:lpstr>Relation client : l’enjeu stratégique des données</vt:lpstr>
      <vt:lpstr>Autres cas d’usage du Big Data</vt:lpstr>
      <vt:lpstr>Sommaire</vt:lpstr>
      <vt:lpstr>Approche par les risques de la relation client numérique</vt:lpstr>
      <vt:lpstr>Approche par les risques de la relation client numérique</vt:lpstr>
      <vt:lpstr>Approche par les risques de la relation client numérique</vt:lpstr>
      <vt:lpstr>Une supervision stable, fiable et agile</vt:lpstr>
      <vt:lpstr>Supervision des pratiques commerciales numériques</vt:lpstr>
      <vt:lpstr>Merci !</vt:lpstr>
    </vt:vector>
  </TitlesOfParts>
  <Company>Banque de 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COCOSI 19.5.1 : Présentation du pôle ACPR FinTech-Innovation</dc:title>
  <dc:creator>x818682</dc:creator>
  <dc:description>Modèle : Presentation.potx (version 11/2011)</dc:description>
  <cp:lastModifiedBy>sylvie</cp:lastModifiedBy>
  <cp:revision>950</cp:revision>
  <cp:lastPrinted>2018-01-25T13:00:06Z</cp:lastPrinted>
  <dcterms:created xsi:type="dcterms:W3CDTF">2014-10-22T13:23:26Z</dcterms:created>
  <dcterms:modified xsi:type="dcterms:W3CDTF">2020-02-05T14:07:52Z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0x010100D48B29EDB853E343B252A2D7C573AFF7</vt:lpwstr>
  </property>
</Properties>
</file>