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87" r:id="rId6"/>
    <p:sldId id="260" r:id="rId7"/>
    <p:sldId id="262" r:id="rId8"/>
    <p:sldId id="261" r:id="rId9"/>
    <p:sldId id="280" r:id="rId10"/>
    <p:sldId id="281" r:id="rId11"/>
    <p:sldId id="264" r:id="rId12"/>
    <p:sldId id="282" r:id="rId13"/>
    <p:sldId id="283" r:id="rId14"/>
    <p:sldId id="265" r:id="rId15"/>
    <p:sldId id="284" r:id="rId16"/>
    <p:sldId id="285" r:id="rId17"/>
    <p:sldId id="266" r:id="rId18"/>
    <p:sldId id="267" r:id="rId19"/>
    <p:sldId id="268" r:id="rId20"/>
    <p:sldId id="269" r:id="rId21"/>
    <p:sldId id="286" r:id="rId22"/>
    <p:sldId id="270" r:id="rId23"/>
    <p:sldId id="271" r:id="rId24"/>
    <p:sldId id="288" r:id="rId25"/>
    <p:sldId id="272" r:id="rId26"/>
    <p:sldId id="273" r:id="rId27"/>
    <p:sldId id="274" r:id="rId28"/>
    <p:sldId id="289" r:id="rId29"/>
    <p:sldId id="275" r:id="rId30"/>
    <p:sldId id="276" r:id="rId31"/>
    <p:sldId id="277" r:id="rId32"/>
    <p:sldId id="290" r:id="rId33"/>
    <p:sldId id="278" r:id="rId34"/>
    <p:sldId id="27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2925" autoAdjust="0"/>
  </p:normalViewPr>
  <p:slideViewPr>
    <p:cSldViewPr snapToGrid="0">
      <p:cViewPr varScale="1">
        <p:scale>
          <a:sx n="67" d="100"/>
          <a:sy n="67" d="100"/>
        </p:scale>
        <p:origin x="81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2/5/2020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2/5/2020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effectLst>
            <a:outerShdw blurRad="177800" dist="38100" dir="2700000" algn="tl">
              <a:srgbClr val="000000">
                <a:alpha val="24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effectLst>
            <a:outerShdw blurRad="152400" dist="38100" dir="2700000" algn="tl">
              <a:srgbClr val="000000">
                <a:alpha val="36000"/>
              </a:srgbClr>
            </a:outerShdw>
          </a:effectLst>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effectLst>
            <a:outerShdw blurRad="152400" dist="38100" dir="2700000" algn="tl">
              <a:srgbClr val="000000">
                <a:alpha val="36000"/>
              </a:srgbClr>
            </a:outerShdw>
          </a:effectLst>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billetdebanque.panorabanques.com/banque/vous-allez-tout-savoir-sur-les-cartes-bancaires-prepayees/" TargetMode="External"/><Relationship Id="rId2" Type="http://schemas.openxmlformats.org/officeDocument/2006/relationships/hyperlink" Target="http://billetdebanque.panorabanques.com/banque/e-carte-bleue-explications-et-fonctionnement/"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fr.wikipedia.org/wiki/Banque_centrale_europ%C3%A9enne"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larousse.fr/dictionnaires/francais/acte/878"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www.imoney.com/" TargetMode="External"/><Relationship Id="rId2" Type="http://schemas.openxmlformats.org/officeDocument/2006/relationships/hyperlink" Target="https://www.amazon.fr/b?node=4600219031"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latribune.fr/journalistes/delphine-cuny-27"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IMG_20200128_0001.pdf"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hyperlink" Target="https://www.cairn.info/publications-de-Fran&#231;ois-Doligez--42020.htm" TargetMode="Externa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legifrance.gouv.fr/affichCodeArticle.do?cidTexte=LEGITEXT000006072026&amp;idArticle=LEGIARTI000020861441&amp;dateTexte=&amp;categorieLien=cid"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8"/>
            <a:ext cx="7947377" cy="2404533"/>
          </a:xfrm>
        </p:spPr>
        <p:txBody>
          <a:bodyPr/>
          <a:lstStyle/>
          <a:p>
            <a:r>
              <a:rPr lang="fr-FR" dirty="0"/>
              <a:t>B</a:t>
            </a:r>
            <a:r>
              <a:rPr lang="fr-FR" cap="none" dirty="0"/>
              <a:t>itcoin</a:t>
            </a:r>
            <a:r>
              <a:rPr lang="fr-FR" dirty="0"/>
              <a:t>, </a:t>
            </a:r>
            <a:r>
              <a:rPr lang="fr-FR" dirty="0" err="1"/>
              <a:t>L</a:t>
            </a:r>
            <a:r>
              <a:rPr lang="fr-FR" cap="none" dirty="0" err="1"/>
              <a:t>ibra</a:t>
            </a:r>
            <a:r>
              <a:rPr lang="fr-FR" dirty="0"/>
              <a:t>,… : </a:t>
            </a:r>
            <a:r>
              <a:rPr lang="fr-FR" cap="none" dirty="0"/>
              <a:t>les mots pour les dire </a:t>
            </a:r>
            <a:r>
              <a:rPr lang="fr-FR" dirty="0"/>
              <a:t>?</a:t>
            </a:r>
          </a:p>
        </p:txBody>
      </p:sp>
      <p:sp>
        <p:nvSpPr>
          <p:cNvPr id="5" name="Sous-titre 4"/>
          <p:cNvSpPr>
            <a:spLocks noGrp="1"/>
          </p:cNvSpPr>
          <p:nvPr>
            <p:ph type="subTitle" idx="1"/>
          </p:nvPr>
        </p:nvSpPr>
        <p:spPr>
          <a:xfrm>
            <a:off x="1876424" y="3262489"/>
            <a:ext cx="9954332" cy="3228622"/>
          </a:xfrm>
        </p:spPr>
        <p:txBody>
          <a:bodyPr>
            <a:noAutofit/>
          </a:bodyPr>
          <a:lstStyle/>
          <a:p>
            <a:endParaRPr lang="fr-FR" sz="2400" cap="none" dirty="0"/>
          </a:p>
        </p:txBody>
      </p:sp>
    </p:spTree>
    <p:extLst>
      <p:ext uri="{BB962C8B-B14F-4D97-AF65-F5344CB8AC3E}">
        <p14:creationId xmlns:p14="http://schemas.microsoft.com/office/powerpoint/2010/main" val="1091975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9"/>
            <a:ext cx="7947377" cy="1128888"/>
          </a:xfrm>
        </p:spPr>
        <p:txBody>
          <a:bodyPr>
            <a:normAutofit/>
          </a:bodyPr>
          <a:lstStyle/>
          <a:p>
            <a:r>
              <a:rPr lang="fr-FR" cap="none" dirty="0"/>
              <a:t>Monnaie électronique ?</a:t>
            </a:r>
          </a:p>
        </p:txBody>
      </p:sp>
      <p:sp>
        <p:nvSpPr>
          <p:cNvPr id="5" name="Sous-titre 4"/>
          <p:cNvSpPr>
            <a:spLocks noGrp="1"/>
          </p:cNvSpPr>
          <p:nvPr>
            <p:ph type="subTitle" idx="1"/>
          </p:nvPr>
        </p:nvSpPr>
        <p:spPr>
          <a:xfrm>
            <a:off x="2156178" y="1806222"/>
            <a:ext cx="9810044" cy="4775200"/>
          </a:xfrm>
        </p:spPr>
        <p:txBody>
          <a:bodyPr>
            <a:noAutofit/>
          </a:bodyPr>
          <a:lstStyle/>
          <a:p>
            <a:r>
              <a:rPr lang="fr-FR" sz="2400" cap="none" dirty="0">
                <a:effectLst/>
              </a:rPr>
              <a:t>Depuis, la monnaie électronique est devenue le cœur de métier des établissements de monnaie électronique (EME), désormais considérés comme des prestataires de services de paiement (PSP), au même titre que les banques et les établissements de crédit.</a:t>
            </a:r>
          </a:p>
          <a:p>
            <a:pPr>
              <a:lnSpc>
                <a:spcPct val="100000"/>
              </a:lnSpc>
              <a:spcBef>
                <a:spcPts val="0"/>
              </a:spcBef>
            </a:pPr>
            <a:r>
              <a:rPr lang="fr-FR" sz="2400" i="1" cap="none" dirty="0">
                <a:solidFill>
                  <a:srgbClr val="FFFF00"/>
                </a:solidFill>
                <a:effectLst/>
              </a:rPr>
              <a:t>La monnaie électronique dispose d’une gamme de supports physiques dédiés :</a:t>
            </a:r>
            <a:endParaRPr lang="fr-FR" sz="2400" cap="none" dirty="0">
              <a:solidFill>
                <a:srgbClr val="FFFF00"/>
              </a:solidFill>
              <a:effectLst/>
            </a:endParaRPr>
          </a:p>
          <a:p>
            <a:pPr lvl="0">
              <a:lnSpc>
                <a:spcPct val="100000"/>
              </a:lnSpc>
              <a:spcBef>
                <a:spcPts val="0"/>
              </a:spcBef>
            </a:pPr>
            <a:r>
              <a:rPr lang="fr-FR" sz="2400" i="1" cap="none" dirty="0">
                <a:solidFill>
                  <a:srgbClr val="FFFF00"/>
                </a:solidFill>
                <a:effectLst/>
              </a:rPr>
              <a:t>- Le portefeuille électronique (« e-</a:t>
            </a:r>
            <a:r>
              <a:rPr lang="fr-FR" sz="2400" i="1" cap="none" dirty="0" err="1">
                <a:solidFill>
                  <a:srgbClr val="FFFF00"/>
                </a:solidFill>
                <a:effectLst/>
              </a:rPr>
              <a:t>wallet</a:t>
            </a:r>
            <a:r>
              <a:rPr lang="fr-FR" sz="2400" i="1" cap="none" dirty="0">
                <a:solidFill>
                  <a:srgbClr val="FFFF00"/>
                </a:solidFill>
                <a:effectLst/>
              </a:rPr>
              <a:t> »)</a:t>
            </a:r>
          </a:p>
          <a:p>
            <a:pPr lvl="0">
              <a:lnSpc>
                <a:spcPct val="100000"/>
              </a:lnSpc>
              <a:spcBef>
                <a:spcPts val="0"/>
              </a:spcBef>
            </a:pPr>
            <a:r>
              <a:rPr lang="fr-FR" sz="2400" i="1" cap="none" dirty="0">
                <a:solidFill>
                  <a:srgbClr val="FFFF00"/>
                </a:solidFill>
                <a:effectLst/>
              </a:rPr>
              <a:t>- La </a:t>
            </a:r>
            <a:r>
              <a:rPr lang="fr-FR" sz="2400" b="1" i="1" cap="none" dirty="0">
                <a:solidFill>
                  <a:srgbClr val="FFFF00"/>
                </a:solidFill>
                <a:effectLst/>
                <a:hlinkClick r:id="rId2"/>
              </a:rPr>
              <a:t>carte bancaire dématérialisée, sans support concret, à usage unique, parfois qualifiée de « virtuelle</a:t>
            </a:r>
            <a:r>
              <a:rPr lang="fr-FR" sz="2400" b="1" i="1" cap="none" dirty="0">
                <a:solidFill>
                  <a:srgbClr val="FFFF00"/>
                </a:solidFill>
                <a:effectLst/>
              </a:rPr>
              <a:t> »,</a:t>
            </a:r>
          </a:p>
          <a:p>
            <a:pPr marL="342900" lvl="0" indent="-342900">
              <a:lnSpc>
                <a:spcPct val="100000"/>
              </a:lnSpc>
              <a:spcBef>
                <a:spcPts val="0"/>
              </a:spcBef>
              <a:buFontTx/>
              <a:buChar char="-"/>
            </a:pPr>
            <a:r>
              <a:rPr lang="fr-FR" sz="2400" i="1" cap="none" dirty="0">
                <a:solidFill>
                  <a:srgbClr val="FFFF00"/>
                </a:solidFill>
                <a:effectLst/>
              </a:rPr>
              <a:t>Des </a:t>
            </a:r>
            <a:r>
              <a:rPr lang="fr-FR" sz="2400" i="1" u="sng" cap="none" dirty="0">
                <a:solidFill>
                  <a:srgbClr val="FFFF00"/>
                </a:solidFill>
                <a:effectLst/>
                <a:hlinkClick r:id="rId3"/>
              </a:rPr>
              <a:t>cartes prépayées</a:t>
            </a:r>
            <a:r>
              <a:rPr lang="fr-FR" sz="2400" i="1" cap="none" dirty="0">
                <a:solidFill>
                  <a:srgbClr val="FFFF00"/>
                </a:solidFill>
                <a:effectLst/>
              </a:rPr>
              <a:t>,</a:t>
            </a:r>
          </a:p>
          <a:p>
            <a:pPr lvl="0"/>
            <a:r>
              <a:rPr lang="fr-FR" sz="2400" b="1" u="sng" cap="none" dirty="0">
                <a:effectLst/>
              </a:rPr>
              <a:t>Vous pouvez ensuite payer en ligne sans avoir à utiliser vos coordonnées bancaires</a:t>
            </a:r>
            <a:r>
              <a:rPr lang="fr-FR" sz="2400" b="1" dirty="0">
                <a:effectLst/>
              </a:rPr>
              <a:t>. </a:t>
            </a:r>
            <a:endParaRPr lang="fr-FR" sz="2400" cap="none" dirty="0">
              <a:effectLst/>
            </a:endParaRPr>
          </a:p>
          <a:p>
            <a:endParaRPr lang="fr-FR" sz="2400" dirty="0">
              <a:effectLst/>
            </a:endParaRPr>
          </a:p>
          <a:p>
            <a:r>
              <a:rPr lang="fr-FR" sz="2400" cap="none" dirty="0">
                <a:effectLst/>
              </a:rPr>
              <a:t>.</a:t>
            </a:r>
            <a:endParaRPr lang="fr-FR" dirty="0">
              <a:effectLst/>
            </a:endParaRPr>
          </a:p>
          <a:p>
            <a:endParaRPr lang="fr-FR" dirty="0">
              <a:effectLst/>
            </a:endParaRPr>
          </a:p>
        </p:txBody>
      </p:sp>
    </p:spTree>
    <p:extLst>
      <p:ext uri="{BB962C8B-B14F-4D97-AF65-F5344CB8AC3E}">
        <p14:creationId xmlns:p14="http://schemas.microsoft.com/office/powerpoint/2010/main" val="1484738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9"/>
            <a:ext cx="7947377" cy="1196621"/>
          </a:xfrm>
        </p:spPr>
        <p:txBody>
          <a:bodyPr>
            <a:normAutofit/>
          </a:bodyPr>
          <a:lstStyle/>
          <a:p>
            <a:r>
              <a:rPr lang="fr-FR" cap="none" dirty="0"/>
              <a:t>Monnaie virtuelle ?</a:t>
            </a:r>
          </a:p>
        </p:txBody>
      </p:sp>
      <p:sp>
        <p:nvSpPr>
          <p:cNvPr id="5" name="Sous-titre 4"/>
          <p:cNvSpPr>
            <a:spLocks noGrp="1"/>
          </p:cNvSpPr>
          <p:nvPr>
            <p:ph type="subTitle" idx="1"/>
          </p:nvPr>
        </p:nvSpPr>
        <p:spPr>
          <a:xfrm>
            <a:off x="2314221" y="1524000"/>
            <a:ext cx="9561689" cy="5057424"/>
          </a:xfrm>
        </p:spPr>
        <p:txBody>
          <a:bodyPr>
            <a:noAutofit/>
          </a:bodyPr>
          <a:lstStyle/>
          <a:p>
            <a:pPr>
              <a:spcBef>
                <a:spcPts val="0"/>
              </a:spcBef>
            </a:pPr>
            <a:r>
              <a:rPr lang="fr-FR" sz="2800" cap="none" dirty="0">
                <a:effectLst/>
              </a:rPr>
              <a:t>Ne pas confondre avec la monnaie électronique</a:t>
            </a:r>
          </a:p>
          <a:p>
            <a:pPr marL="342900" indent="-342900">
              <a:spcBef>
                <a:spcPts val="0"/>
              </a:spcBef>
              <a:buFontTx/>
              <a:buChar char="-"/>
            </a:pPr>
            <a:r>
              <a:rPr lang="fr-FR" sz="2800" cap="none" dirty="0">
                <a:effectLst/>
              </a:rPr>
              <a:t>elles n’entrent pas dans le même cadre légal et n’ont pas la même fonction</a:t>
            </a:r>
          </a:p>
          <a:p>
            <a:pPr marL="342900" indent="-342900">
              <a:spcBef>
                <a:spcPts val="0"/>
              </a:spcBef>
              <a:buFontTx/>
              <a:buChar char="-"/>
            </a:pPr>
            <a:r>
              <a:rPr lang="fr-FR" sz="2800" cap="none" dirty="0">
                <a:effectLst/>
              </a:rPr>
              <a:t>ne sont pas régulées par une Banque centrale,</a:t>
            </a:r>
          </a:p>
          <a:p>
            <a:pPr lvl="0">
              <a:spcBef>
                <a:spcPts val="0"/>
              </a:spcBef>
            </a:pPr>
            <a:r>
              <a:rPr lang="fr-FR" sz="2800" cap="none" dirty="0">
                <a:effectLst/>
              </a:rPr>
              <a:t>-   ne sont pas délivrées par des établissements financiers.</a:t>
            </a:r>
          </a:p>
          <a:p>
            <a:r>
              <a:rPr lang="fr-FR" sz="2800" cap="none" dirty="0">
                <a:effectLst/>
              </a:rPr>
              <a:t>2012, </a:t>
            </a:r>
            <a:r>
              <a:rPr lang="fr-FR" sz="2800" u="sng" cap="none" dirty="0">
                <a:effectLst/>
                <a:hlinkClick r:id="rId2" tooltip="Banque centrale européenne"/>
              </a:rPr>
              <a:t>Banque centrale européenne</a:t>
            </a:r>
            <a:r>
              <a:rPr lang="fr-FR" sz="2800" cap="none" dirty="0">
                <a:effectLst/>
              </a:rPr>
              <a:t> : monnaie virtuelle "</a:t>
            </a:r>
            <a:r>
              <a:rPr lang="fr-FR" sz="2800" i="1" cap="none" dirty="0">
                <a:effectLst/>
              </a:rPr>
              <a:t>un type de monnaie numérique non réglementée, émise et généralement contrôlée par ses développeurs, utilisée et acceptée par les membres d'une communauté virtuelle spécifique.</a:t>
            </a:r>
            <a:r>
              <a:rPr lang="fr-FR" sz="2800" cap="none" dirty="0">
                <a:effectLst/>
              </a:rPr>
              <a:t> »</a:t>
            </a:r>
          </a:p>
        </p:txBody>
      </p:sp>
    </p:spTree>
    <p:extLst>
      <p:ext uri="{BB962C8B-B14F-4D97-AF65-F5344CB8AC3E}">
        <p14:creationId xmlns:p14="http://schemas.microsoft.com/office/powerpoint/2010/main" val="414905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9"/>
            <a:ext cx="7947377" cy="1569154"/>
          </a:xfrm>
        </p:spPr>
        <p:txBody>
          <a:bodyPr>
            <a:normAutofit/>
          </a:bodyPr>
          <a:lstStyle/>
          <a:p>
            <a:r>
              <a:rPr lang="fr-FR" cap="none" dirty="0"/>
              <a:t>Monnaie </a:t>
            </a:r>
            <a:r>
              <a:rPr lang="fr-FR" sz="6000" u="sng" cap="none" dirty="0"/>
              <a:t>virtuelle</a:t>
            </a:r>
            <a:r>
              <a:rPr lang="fr-FR" cap="none" dirty="0"/>
              <a:t> ?</a:t>
            </a:r>
          </a:p>
        </p:txBody>
      </p:sp>
      <p:sp>
        <p:nvSpPr>
          <p:cNvPr id="5" name="Sous-titre 4"/>
          <p:cNvSpPr>
            <a:spLocks noGrp="1"/>
          </p:cNvSpPr>
          <p:nvPr>
            <p:ph type="subTitle" idx="1"/>
          </p:nvPr>
        </p:nvSpPr>
        <p:spPr>
          <a:xfrm>
            <a:off x="2314221" y="2810932"/>
            <a:ext cx="9561689" cy="3443111"/>
          </a:xfrm>
        </p:spPr>
        <p:txBody>
          <a:bodyPr>
            <a:noAutofit/>
          </a:bodyPr>
          <a:lstStyle/>
          <a:p>
            <a:r>
              <a:rPr lang="fr-FR" sz="2800" cap="none" dirty="0">
                <a:effectLst/>
              </a:rPr>
              <a:t>Larousse :</a:t>
            </a:r>
          </a:p>
          <a:p>
            <a:pPr lvl="0"/>
            <a:r>
              <a:rPr lang="fr-FR" sz="2800" i="1" cap="none" dirty="0">
                <a:effectLst/>
              </a:rPr>
              <a:t>Qui n'est qu'en puissance, qu'en état de simple possibilité (par opposition à ce qui est </a:t>
            </a:r>
            <a:r>
              <a:rPr lang="fr-FR" sz="2800" i="1" u="sng" cap="none" dirty="0">
                <a:effectLst/>
                <a:hlinkClick r:id="rId2"/>
              </a:rPr>
              <a:t>en acte</a:t>
            </a:r>
            <a:r>
              <a:rPr lang="fr-FR" sz="2800" i="1" cap="none" dirty="0">
                <a:effectLst/>
              </a:rPr>
              <a:t>)</a:t>
            </a:r>
            <a:endParaRPr lang="fr-FR" sz="2800" cap="none" dirty="0">
              <a:effectLst/>
            </a:endParaRPr>
          </a:p>
          <a:p>
            <a:pPr lvl="0"/>
            <a:r>
              <a:rPr lang="fr-FR" sz="2800" i="1" cap="none" dirty="0">
                <a:effectLst/>
              </a:rPr>
              <a:t>Qui comporte en soi-même les conditions de sa réalisation ; potentiel, possible.</a:t>
            </a:r>
            <a:endParaRPr lang="fr-FR" sz="2800" cap="none" dirty="0">
              <a:effectLst/>
            </a:endParaRPr>
          </a:p>
        </p:txBody>
      </p:sp>
    </p:spTree>
    <p:extLst>
      <p:ext uri="{BB962C8B-B14F-4D97-AF65-F5344CB8AC3E}">
        <p14:creationId xmlns:p14="http://schemas.microsoft.com/office/powerpoint/2010/main" val="2036362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80"/>
            <a:ext cx="7947377" cy="801510"/>
          </a:xfrm>
        </p:spPr>
        <p:txBody>
          <a:bodyPr>
            <a:normAutofit/>
          </a:bodyPr>
          <a:lstStyle/>
          <a:p>
            <a:r>
              <a:rPr lang="fr-FR" cap="none" dirty="0"/>
              <a:t>Monnaie virtuelle ?</a:t>
            </a:r>
          </a:p>
        </p:txBody>
      </p:sp>
      <p:sp>
        <p:nvSpPr>
          <p:cNvPr id="4" name="Sous-titre 4"/>
          <p:cNvSpPr txBox="1">
            <a:spLocks/>
          </p:cNvSpPr>
          <p:nvPr/>
        </p:nvSpPr>
        <p:spPr>
          <a:xfrm>
            <a:off x="2404534" y="1264355"/>
            <a:ext cx="9719733" cy="5384800"/>
          </a:xfrm>
          <a:prstGeom prst="rect">
            <a:avLst/>
          </a:prstGeom>
        </p:spPr>
        <p:txBody>
          <a:bodyPr vert="horz" lIns="91440" tIns="45720" rIns="91440" bIns="45720" rtlCol="0">
            <a:no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effectLst>
                  <a:outerShdw blurRad="152400" dist="38100" dir="2700000" algn="tl">
                    <a:srgbClr val="000000">
                      <a:alpha val="36000"/>
                    </a:srgbClr>
                  </a:outerShdw>
                </a:effectLst>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effectLst>
                  <a:outerShdw blurRad="152400" dist="38100" dir="2700000" algn="tl">
                    <a:srgbClr val="000000">
                      <a:alpha val="36000"/>
                    </a:srgbClr>
                  </a:outerShdw>
                </a:effectLst>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effectLst>
                  <a:outerShdw blurRad="152400" dist="38100" dir="2700000" algn="tl">
                    <a:srgbClr val="000000">
                      <a:alpha val="36000"/>
                    </a:srgbClr>
                  </a:outerShdw>
                </a:effectLst>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fr-FR" sz="2800" cap="none" dirty="0">
                <a:effectLst/>
              </a:rPr>
              <a:t>Elles sont utilisées dans trois types d’économies :</a:t>
            </a:r>
          </a:p>
          <a:p>
            <a:pPr lvl="0"/>
            <a:r>
              <a:rPr lang="fr-FR" sz="2800" cap="none" dirty="0">
                <a:effectLst/>
              </a:rPr>
              <a:t>- Monnaie virtuelle fermée, dédiée à l’achat de biens virtuels dans des économies virtuelles, par exemple dans le cadre des jeux vidéo.</a:t>
            </a:r>
          </a:p>
          <a:p>
            <a:pPr lvl="0"/>
            <a:r>
              <a:rPr lang="fr-FR" sz="2800" cap="none" dirty="0">
                <a:effectLst/>
              </a:rPr>
              <a:t>- Monnaie virtuelle à sens unique, permettant l’achat de biens virtuels ou réels via une devise officielle, mais pas la conversion en monnaie légale </a:t>
            </a:r>
            <a:r>
              <a:rPr lang="fr-FR" cap="none" dirty="0">
                <a:effectLst/>
              </a:rPr>
              <a:t>(par exemple </a:t>
            </a:r>
            <a:r>
              <a:rPr lang="fr-FR" u="sng" cap="none" dirty="0">
                <a:effectLst/>
                <a:hlinkClick r:id="rId2"/>
              </a:rPr>
              <a:t>Amazon Coins</a:t>
            </a:r>
            <a:r>
              <a:rPr lang="fr-FR" cap="none" dirty="0">
                <a:effectLst/>
              </a:rPr>
              <a:t>, </a:t>
            </a:r>
            <a:r>
              <a:rPr lang="fr-FR" u="sng" cap="none" dirty="0" err="1">
                <a:effectLst/>
                <a:hlinkClick r:id="rId3"/>
              </a:rPr>
              <a:t>iMoney</a:t>
            </a:r>
            <a:r>
              <a:rPr lang="fr-FR" cap="none" dirty="0">
                <a:effectLst/>
              </a:rPr>
              <a:t> ou </a:t>
            </a:r>
            <a:r>
              <a:rPr lang="fr-FR" cap="none" dirty="0" err="1">
                <a:effectLst/>
              </a:rPr>
              <a:t>NikeFuel</a:t>
            </a:r>
            <a:r>
              <a:rPr lang="fr-FR" cap="none" dirty="0">
                <a:effectLst/>
              </a:rPr>
              <a:t>)</a:t>
            </a:r>
          </a:p>
          <a:p>
            <a:r>
              <a:rPr lang="fr-FR" sz="2800" cap="none" dirty="0">
                <a:effectLst/>
              </a:rPr>
              <a:t>- Monnaie virtuelle bidirectionnelle, qui peut être convertie en monnaie légale selon un cours d’achat et de revente </a:t>
            </a:r>
            <a:r>
              <a:rPr lang="fr-FR" cap="none" dirty="0">
                <a:effectLst/>
              </a:rPr>
              <a:t>(comme Bitcoin, </a:t>
            </a:r>
            <a:r>
              <a:rPr lang="fr-FR" cap="none" dirty="0" err="1">
                <a:effectLst/>
              </a:rPr>
              <a:t>Reddcoin</a:t>
            </a:r>
            <a:r>
              <a:rPr lang="fr-FR" cap="none" dirty="0">
                <a:effectLst/>
              </a:rPr>
              <a:t> ou </a:t>
            </a:r>
            <a:r>
              <a:rPr lang="fr-FR" cap="none" dirty="0" err="1">
                <a:effectLst/>
              </a:rPr>
              <a:t>Litecoin</a:t>
            </a:r>
            <a:r>
              <a:rPr lang="fr-FR" cap="none" dirty="0">
                <a:effectLst/>
              </a:rPr>
              <a:t>).</a:t>
            </a:r>
          </a:p>
        </p:txBody>
      </p:sp>
    </p:spTree>
    <p:extLst>
      <p:ext uri="{BB962C8B-B14F-4D97-AF65-F5344CB8AC3E}">
        <p14:creationId xmlns:p14="http://schemas.microsoft.com/office/powerpoint/2010/main" val="296410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6089" y="1478845"/>
            <a:ext cx="4549422" cy="1399821"/>
          </a:xfrm>
        </p:spPr>
        <p:txBody>
          <a:bodyPr>
            <a:normAutofit/>
          </a:bodyPr>
          <a:lstStyle/>
          <a:p>
            <a:r>
              <a:rPr lang="fr-FR" cap="none" dirty="0"/>
              <a:t>Crypto-monnaie ?</a:t>
            </a:r>
          </a:p>
        </p:txBody>
      </p:sp>
      <p:sp>
        <p:nvSpPr>
          <p:cNvPr id="5" name="Sous-titre 4"/>
          <p:cNvSpPr>
            <a:spLocks noGrp="1"/>
          </p:cNvSpPr>
          <p:nvPr>
            <p:ph type="subTitle" idx="1"/>
          </p:nvPr>
        </p:nvSpPr>
        <p:spPr>
          <a:xfrm>
            <a:off x="5779912" y="3730980"/>
            <a:ext cx="6175021" cy="2839154"/>
          </a:xfrm>
        </p:spPr>
        <p:txBody>
          <a:bodyPr>
            <a:noAutofit/>
          </a:bodyPr>
          <a:lstStyle/>
          <a:p>
            <a:r>
              <a:rPr lang="fr-FR" sz="3200" cap="none" dirty="0"/>
              <a:t>Crypto monnaie</a:t>
            </a:r>
          </a:p>
          <a:p>
            <a:r>
              <a:rPr lang="fr-FR" sz="3200" cap="none" dirty="0"/>
              <a:t>           =</a:t>
            </a:r>
          </a:p>
          <a:p>
            <a:r>
              <a:rPr lang="fr-FR" sz="3200" cap="none" dirty="0"/>
              <a:t>             monnaie cachée ?</a:t>
            </a:r>
          </a:p>
        </p:txBody>
      </p:sp>
    </p:spTree>
    <p:extLst>
      <p:ext uri="{BB962C8B-B14F-4D97-AF65-F5344CB8AC3E}">
        <p14:creationId xmlns:p14="http://schemas.microsoft.com/office/powerpoint/2010/main" val="2804649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4" y="327379"/>
            <a:ext cx="4549422" cy="1399821"/>
          </a:xfrm>
        </p:spPr>
        <p:txBody>
          <a:bodyPr>
            <a:normAutofit/>
          </a:bodyPr>
          <a:lstStyle/>
          <a:p>
            <a:r>
              <a:rPr lang="fr-FR" cap="none" dirty="0"/>
              <a:t>Crypto monnaie ?</a:t>
            </a:r>
          </a:p>
        </p:txBody>
      </p:sp>
      <p:sp>
        <p:nvSpPr>
          <p:cNvPr id="5" name="Sous-titre 4"/>
          <p:cNvSpPr>
            <a:spLocks noGrp="1"/>
          </p:cNvSpPr>
          <p:nvPr>
            <p:ph type="subTitle" idx="1"/>
          </p:nvPr>
        </p:nvSpPr>
        <p:spPr>
          <a:xfrm>
            <a:off x="2585156" y="3228623"/>
            <a:ext cx="3759200" cy="2190044"/>
          </a:xfrm>
        </p:spPr>
        <p:txBody>
          <a:bodyPr>
            <a:noAutofit/>
          </a:bodyPr>
          <a:lstStyle/>
          <a:p>
            <a:r>
              <a:rPr lang="fr-FR" sz="2800" cap="none" dirty="0"/>
              <a:t>Crypto monnaie</a:t>
            </a:r>
          </a:p>
          <a:p>
            <a:r>
              <a:rPr lang="fr-FR" sz="2800" cap="none" dirty="0"/>
              <a:t>           =</a:t>
            </a:r>
          </a:p>
          <a:p>
            <a:r>
              <a:rPr lang="fr-FR" sz="2800" cap="none" dirty="0"/>
              <a:t>             monnaie cachée ?</a:t>
            </a:r>
          </a:p>
        </p:txBody>
      </p:sp>
      <p:pic>
        <p:nvPicPr>
          <p:cNvPr id="4" name="Image 3" descr="Crypto"/>
          <p:cNvPicPr/>
          <p:nvPr/>
        </p:nvPicPr>
        <p:blipFill>
          <a:blip r:embed="rId2">
            <a:extLst>
              <a:ext uri="{28A0092B-C50C-407E-A947-70E740481C1C}">
                <a14:useLocalDpi xmlns:a14="http://schemas.microsoft.com/office/drawing/2010/main" val="0"/>
              </a:ext>
            </a:extLst>
          </a:blip>
          <a:srcRect/>
          <a:stretch>
            <a:fillRect/>
          </a:stretch>
        </p:blipFill>
        <p:spPr bwMode="auto">
          <a:xfrm>
            <a:off x="6841067" y="575732"/>
            <a:ext cx="5215466" cy="5904087"/>
          </a:xfrm>
          <a:prstGeom prst="rect">
            <a:avLst/>
          </a:prstGeom>
          <a:noFill/>
          <a:ln>
            <a:noFill/>
          </a:ln>
        </p:spPr>
      </p:pic>
    </p:spTree>
    <p:extLst>
      <p:ext uri="{BB962C8B-B14F-4D97-AF65-F5344CB8AC3E}">
        <p14:creationId xmlns:p14="http://schemas.microsoft.com/office/powerpoint/2010/main" val="1625268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4" y="327379"/>
            <a:ext cx="4549422" cy="1399821"/>
          </a:xfrm>
        </p:spPr>
        <p:txBody>
          <a:bodyPr>
            <a:normAutofit/>
          </a:bodyPr>
          <a:lstStyle/>
          <a:p>
            <a:r>
              <a:rPr lang="fr-FR" cap="none" dirty="0"/>
              <a:t>Crypto monnaie ?</a:t>
            </a:r>
          </a:p>
        </p:txBody>
      </p:sp>
      <p:sp>
        <p:nvSpPr>
          <p:cNvPr id="5" name="Sous-titre 4"/>
          <p:cNvSpPr>
            <a:spLocks noGrp="1"/>
          </p:cNvSpPr>
          <p:nvPr>
            <p:ph type="subTitle" idx="1"/>
          </p:nvPr>
        </p:nvSpPr>
        <p:spPr>
          <a:xfrm>
            <a:off x="2935111" y="2365248"/>
            <a:ext cx="8963377" cy="4181856"/>
          </a:xfrm>
        </p:spPr>
        <p:txBody>
          <a:bodyPr>
            <a:noAutofit/>
          </a:bodyPr>
          <a:lstStyle/>
          <a:p>
            <a:r>
              <a:rPr lang="fr-FR" sz="3200" cap="none" dirty="0">
                <a:effectLst/>
              </a:rPr>
              <a:t>Etat français : « crypto-monnaie » ou « crypto-actif » fait référence à « </a:t>
            </a:r>
            <a:r>
              <a:rPr lang="fr-FR" sz="3200" i="1" cap="none" dirty="0">
                <a:effectLst/>
              </a:rPr>
              <a:t>des actifs virtuels stockés sur un support électronique permettant à une communauté d’utilisateurs les acceptant en paiement de réaliser des transactions sans avoir à recourir à la monnaie légale</a:t>
            </a:r>
            <a:r>
              <a:rPr lang="fr-FR" sz="3200" cap="none" dirty="0">
                <a:effectLst/>
              </a:rPr>
              <a:t>. »</a:t>
            </a:r>
          </a:p>
          <a:p>
            <a:r>
              <a:rPr lang="fr-FR" i="1" cap="none" dirty="0">
                <a:effectLst/>
              </a:rPr>
              <a:t>https://www.economie.gouv.fr/particuliers/cryptomonnaies-cryptoactifs</a:t>
            </a:r>
            <a:endParaRPr lang="fr-FR" cap="none" dirty="0">
              <a:effectLst/>
            </a:endParaRPr>
          </a:p>
          <a:p>
            <a:endParaRPr lang="fr-FR" sz="2800" cap="none" dirty="0"/>
          </a:p>
        </p:txBody>
      </p:sp>
    </p:spTree>
    <p:extLst>
      <p:ext uri="{BB962C8B-B14F-4D97-AF65-F5344CB8AC3E}">
        <p14:creationId xmlns:p14="http://schemas.microsoft.com/office/powerpoint/2010/main" val="1136806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4" y="327379"/>
            <a:ext cx="4549422" cy="1399821"/>
          </a:xfrm>
        </p:spPr>
        <p:txBody>
          <a:bodyPr>
            <a:normAutofit/>
          </a:bodyPr>
          <a:lstStyle/>
          <a:p>
            <a:r>
              <a:rPr lang="fr-FR" cap="none" dirty="0"/>
              <a:t>Crypto monnaie ?</a:t>
            </a:r>
          </a:p>
        </p:txBody>
      </p:sp>
      <p:sp>
        <p:nvSpPr>
          <p:cNvPr id="5" name="Sous-titre 4"/>
          <p:cNvSpPr>
            <a:spLocks noGrp="1"/>
          </p:cNvSpPr>
          <p:nvPr>
            <p:ph type="subTitle" idx="1"/>
          </p:nvPr>
        </p:nvSpPr>
        <p:spPr>
          <a:xfrm>
            <a:off x="2404533" y="1862668"/>
            <a:ext cx="8963377" cy="1625600"/>
          </a:xfrm>
        </p:spPr>
        <p:txBody>
          <a:bodyPr>
            <a:noAutofit/>
          </a:bodyPr>
          <a:lstStyle/>
          <a:p>
            <a:r>
              <a:rPr lang="fr-FR" sz="2800" cap="none" dirty="0">
                <a:effectLst/>
              </a:rPr>
              <a:t>La Banque de France différencie les </a:t>
            </a:r>
            <a:r>
              <a:rPr lang="fr-FR" sz="2800" cap="none" dirty="0" err="1">
                <a:effectLst/>
              </a:rPr>
              <a:t>cryptomonnaies</a:t>
            </a:r>
            <a:r>
              <a:rPr lang="fr-FR" sz="2800" cap="none" dirty="0">
                <a:effectLst/>
              </a:rPr>
              <a:t> des titres de reconnaissance de dette et les distingue d'une monnaie.</a:t>
            </a:r>
          </a:p>
          <a:p>
            <a:r>
              <a:rPr lang="fr-FR" sz="2800" cap="none" dirty="0">
                <a:effectLst/>
              </a:rPr>
              <a:t>« </a:t>
            </a:r>
            <a:r>
              <a:rPr lang="fr-FR" sz="2800" i="1" cap="none" dirty="0">
                <a:effectLst/>
              </a:rPr>
              <a:t>tout instrument contenant sous forme numérique des unités de valeur non monétaire pouvant être conservées ou être transférées dans le but d’acquérir un bien ou un service, mais ne représentant pas de créance sur l’émetteur </a:t>
            </a:r>
            <a:r>
              <a:rPr lang="fr-FR" sz="2800" cap="none" dirty="0">
                <a:effectLst/>
              </a:rPr>
              <a:t>»</a:t>
            </a:r>
          </a:p>
          <a:p>
            <a:r>
              <a:rPr lang="fr-FR" cap="none" dirty="0">
                <a:effectLst/>
              </a:rPr>
              <a:t>https://</a:t>
            </a:r>
          </a:p>
          <a:p>
            <a:endParaRPr lang="fr-FR" sz="2800" cap="none" dirty="0"/>
          </a:p>
        </p:txBody>
      </p:sp>
    </p:spTree>
    <p:extLst>
      <p:ext uri="{BB962C8B-B14F-4D97-AF65-F5344CB8AC3E}">
        <p14:creationId xmlns:p14="http://schemas.microsoft.com/office/powerpoint/2010/main" val="39069759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652888" y="451556"/>
            <a:ext cx="4549422" cy="1399821"/>
          </a:xfrm>
        </p:spPr>
        <p:txBody>
          <a:bodyPr>
            <a:normAutofit/>
          </a:bodyPr>
          <a:lstStyle/>
          <a:p>
            <a:r>
              <a:rPr lang="fr-FR" cap="none" dirty="0"/>
              <a:t>Crypto monnaie ?</a:t>
            </a:r>
          </a:p>
        </p:txBody>
      </p:sp>
      <p:sp>
        <p:nvSpPr>
          <p:cNvPr id="5" name="Sous-titre 4"/>
          <p:cNvSpPr>
            <a:spLocks noGrp="1"/>
          </p:cNvSpPr>
          <p:nvPr>
            <p:ph type="subTitle" idx="1"/>
          </p:nvPr>
        </p:nvSpPr>
        <p:spPr>
          <a:xfrm>
            <a:off x="2720622" y="2156178"/>
            <a:ext cx="8963377" cy="4301066"/>
          </a:xfrm>
        </p:spPr>
        <p:txBody>
          <a:bodyPr>
            <a:noAutofit/>
          </a:bodyPr>
          <a:lstStyle/>
          <a:p>
            <a:r>
              <a:rPr lang="fr-FR" sz="3200" cap="none" dirty="0"/>
              <a:t>Crypto pour « recours à la cryptographie »</a:t>
            </a:r>
          </a:p>
          <a:p>
            <a:r>
              <a:rPr lang="fr-FR" sz="3200" cap="none" dirty="0" err="1">
                <a:effectLst/>
              </a:rPr>
              <a:t>Wikipedia</a:t>
            </a:r>
            <a:endParaRPr lang="fr-FR" sz="3200" cap="none" dirty="0">
              <a:effectLst/>
            </a:endParaRPr>
          </a:p>
          <a:p>
            <a:r>
              <a:rPr lang="fr-FR" sz="3200" cap="none" dirty="0">
                <a:effectLst/>
              </a:rPr>
              <a:t>« </a:t>
            </a:r>
            <a:r>
              <a:rPr lang="fr-FR" sz="3200" i="1" cap="none" dirty="0">
                <a:effectLst/>
              </a:rPr>
              <a:t>une monnaie de pair à pair, sans nécessité de banque centrale, utilisable au moyen d'un réseau informatique décentralisé. Elle utilise les principes de la </a:t>
            </a:r>
            <a:r>
              <a:rPr lang="fr-FR" sz="3200" b="1" i="1" cap="none" dirty="0">
                <a:effectLst/>
              </a:rPr>
              <a:t>cryptographie</a:t>
            </a:r>
            <a:r>
              <a:rPr lang="fr-FR" sz="3200" i="1" cap="none" dirty="0">
                <a:effectLst/>
              </a:rPr>
              <a:t> et associe l'utilisateur aux processus d'émission et de règlement des transactions ».</a:t>
            </a:r>
            <a:endParaRPr lang="fr-FR" sz="3200" cap="none" dirty="0"/>
          </a:p>
        </p:txBody>
      </p:sp>
    </p:spTree>
    <p:extLst>
      <p:ext uri="{BB962C8B-B14F-4D97-AF65-F5344CB8AC3E}">
        <p14:creationId xmlns:p14="http://schemas.microsoft.com/office/powerpoint/2010/main" val="1813577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4" y="327379"/>
            <a:ext cx="4549422" cy="1399821"/>
          </a:xfrm>
        </p:spPr>
        <p:txBody>
          <a:bodyPr>
            <a:normAutofit/>
          </a:bodyPr>
          <a:lstStyle/>
          <a:p>
            <a:r>
              <a:rPr lang="fr-FR" cap="none" dirty="0"/>
              <a:t>Crypto monnaie ?</a:t>
            </a:r>
          </a:p>
        </p:txBody>
      </p:sp>
      <p:sp>
        <p:nvSpPr>
          <p:cNvPr id="5" name="Sous-titre 4"/>
          <p:cNvSpPr>
            <a:spLocks noGrp="1"/>
          </p:cNvSpPr>
          <p:nvPr>
            <p:ph type="subTitle" idx="1"/>
          </p:nvPr>
        </p:nvSpPr>
        <p:spPr>
          <a:xfrm>
            <a:off x="2404533" y="2122311"/>
            <a:ext cx="8963377" cy="3375377"/>
          </a:xfrm>
        </p:spPr>
        <p:txBody>
          <a:bodyPr>
            <a:noAutofit/>
          </a:bodyPr>
          <a:lstStyle/>
          <a:p>
            <a:r>
              <a:rPr lang="fr-FR" sz="2800" cap="none" dirty="0"/>
              <a:t>Que faut il cacher ?... ou  protéger ?</a:t>
            </a:r>
          </a:p>
          <a:p>
            <a:r>
              <a:rPr lang="fr-FR" sz="2800" cap="none" dirty="0"/>
              <a:t> 	Pourquoi ?</a:t>
            </a:r>
          </a:p>
          <a:p>
            <a:r>
              <a:rPr lang="fr-FR" sz="2800" cap="none" dirty="0"/>
              <a:t>		Le problème de « la double dépense »</a:t>
            </a:r>
          </a:p>
          <a:p>
            <a:endParaRPr lang="fr-FR" sz="2800" cap="none" dirty="0"/>
          </a:p>
          <a:p>
            <a:r>
              <a:rPr lang="fr-FR" sz="2800" cap="none" dirty="0"/>
              <a:t>Comment le protéger ?</a:t>
            </a:r>
          </a:p>
        </p:txBody>
      </p:sp>
    </p:spTree>
    <p:extLst>
      <p:ext uri="{BB962C8B-B14F-4D97-AF65-F5344CB8AC3E}">
        <p14:creationId xmlns:p14="http://schemas.microsoft.com/office/powerpoint/2010/main" val="2269158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9022" y="1354667"/>
            <a:ext cx="5215467" cy="2985018"/>
          </a:xfrm>
          <a:prstGeom prst="rect">
            <a:avLst/>
          </a:prstGeom>
        </p:spPr>
      </p:pic>
      <p:sp>
        <p:nvSpPr>
          <p:cNvPr id="5" name="Rectangle 4"/>
          <p:cNvSpPr/>
          <p:nvPr/>
        </p:nvSpPr>
        <p:spPr>
          <a:xfrm>
            <a:off x="2302933" y="400272"/>
            <a:ext cx="8071556" cy="800219"/>
          </a:xfrm>
          <a:prstGeom prst="rect">
            <a:avLst/>
          </a:prstGeom>
        </p:spPr>
        <p:txBody>
          <a:bodyPr wrap="square">
            <a:spAutoFit/>
          </a:bodyPr>
          <a:lstStyle/>
          <a:p>
            <a:r>
              <a:rPr lang="fr-FR" sz="2800" b="1" dirty="0"/>
              <a:t>« Le bitcoin est une pure bulle », selon Jean </a:t>
            </a:r>
            <a:r>
              <a:rPr lang="fr-FR" sz="2800" b="1" dirty="0" err="1"/>
              <a:t>Tirole</a:t>
            </a:r>
            <a:endParaRPr lang="fr-FR" sz="2800" b="1" dirty="0"/>
          </a:p>
          <a:p>
            <a:r>
              <a:rPr lang="fr-FR" dirty="0"/>
              <a:t>Par </a:t>
            </a:r>
            <a:r>
              <a:rPr lang="fr-FR" dirty="0">
                <a:hlinkClick r:id="rId3"/>
              </a:rPr>
              <a:t>Delphine Cuny </a:t>
            </a:r>
            <a:r>
              <a:rPr lang="fr-FR" dirty="0"/>
              <a:t> |  30/11/2017, 16:00  |  582  mots </a:t>
            </a:r>
          </a:p>
        </p:txBody>
      </p:sp>
      <p:sp>
        <p:nvSpPr>
          <p:cNvPr id="7" name="Sous-titre 6"/>
          <p:cNvSpPr>
            <a:spLocks noGrp="1"/>
          </p:cNvSpPr>
          <p:nvPr>
            <p:ph type="subTitle" idx="1"/>
          </p:nvPr>
        </p:nvSpPr>
        <p:spPr>
          <a:xfrm>
            <a:off x="2302933" y="4339685"/>
            <a:ext cx="9514065" cy="2298720"/>
          </a:xfrm>
        </p:spPr>
        <p:txBody>
          <a:bodyPr>
            <a:normAutofit/>
          </a:bodyPr>
          <a:lstStyle/>
          <a:p>
            <a:r>
              <a:rPr lang="fr-FR" cap="none" dirty="0"/>
              <a:t>Le prix Nobel d'Economie explique qu'il y a "bien des raisons d'être prudent à propos du bitcoin" qui vient de dépasser les 11.000 dollars. </a:t>
            </a:r>
            <a:r>
              <a:rPr lang="fr-FR" sz="1500" i="1" cap="none" dirty="0"/>
              <a:t>(Crédits : Ecole polytechnique Université Paris-Saclay / Flickr)</a:t>
            </a:r>
          </a:p>
          <a:p>
            <a:r>
              <a:rPr lang="fr-FR" cap="none" dirty="0"/>
              <a:t>Alors que la crypto-monnaie a dépassé les 11.000 dollars mercredi, le prix Nobel d'économie français a pris la plume dans le "Financial Times" pour exprimer ses craintes au sujet de l'engouement "sans limite" pour les </a:t>
            </a:r>
            <a:r>
              <a:rPr lang="fr-FR" cap="none" dirty="0" err="1"/>
              <a:t>cryptomonnaies</a:t>
            </a:r>
            <a:r>
              <a:rPr lang="fr-FR" dirty="0"/>
              <a:t>. </a:t>
            </a:r>
          </a:p>
        </p:txBody>
      </p:sp>
    </p:spTree>
    <p:extLst>
      <p:ext uri="{BB962C8B-B14F-4D97-AF65-F5344CB8AC3E}">
        <p14:creationId xmlns:p14="http://schemas.microsoft.com/office/powerpoint/2010/main" val="772547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99645" y="0"/>
            <a:ext cx="4549422" cy="1399821"/>
          </a:xfrm>
        </p:spPr>
        <p:txBody>
          <a:bodyPr>
            <a:normAutofit/>
          </a:bodyPr>
          <a:lstStyle/>
          <a:p>
            <a:r>
              <a:rPr lang="fr-FR" cap="none" dirty="0"/>
              <a:t>Crypto monnaie ?</a:t>
            </a:r>
          </a:p>
        </p:txBody>
      </p:sp>
      <p:sp>
        <p:nvSpPr>
          <p:cNvPr id="5" name="Sous-titre 4"/>
          <p:cNvSpPr>
            <a:spLocks noGrp="1"/>
          </p:cNvSpPr>
          <p:nvPr>
            <p:ph type="subTitle" idx="1"/>
          </p:nvPr>
        </p:nvSpPr>
        <p:spPr>
          <a:xfrm>
            <a:off x="2404533" y="1625601"/>
            <a:ext cx="9629423" cy="5068710"/>
          </a:xfrm>
        </p:spPr>
        <p:txBody>
          <a:bodyPr>
            <a:noAutofit/>
          </a:bodyPr>
          <a:lstStyle/>
          <a:p>
            <a:r>
              <a:rPr lang="fr-FR" sz="2800" cap="none" dirty="0"/>
              <a:t>Comment protéger ?</a:t>
            </a:r>
          </a:p>
          <a:p>
            <a:pPr lvl="0"/>
            <a:r>
              <a:rPr lang="fr-FR" sz="2800" cap="none" dirty="0">
                <a:effectLst/>
              </a:rPr>
              <a:t>- soit système bancaire classique avec des organismes de types GIE créés par les réseaux bancaires, supervisés par la BDF, qui authentifie les auteurs de la transaction,  veille à son enregistrement dans tous les registres et les livres de comptes des différents acteurs et garantie leur sécurisation, leur pérennité.</a:t>
            </a:r>
          </a:p>
          <a:p>
            <a:pPr lvl="0"/>
            <a:r>
              <a:rPr lang="fr-FR" sz="2800" cap="none" dirty="0">
                <a:effectLst/>
              </a:rPr>
              <a:t>- La cryptographie de haut niveau avec la technologie « </a:t>
            </a:r>
            <a:r>
              <a:rPr lang="fr-FR" sz="2800" cap="none" dirty="0" err="1">
                <a:effectLst/>
              </a:rPr>
              <a:t>blockchain</a:t>
            </a:r>
            <a:r>
              <a:rPr lang="fr-FR" sz="2800" cap="none" dirty="0">
                <a:effectLst/>
              </a:rPr>
              <a:t> » </a:t>
            </a:r>
            <a:r>
              <a:rPr lang="fr-FR" cap="none" dirty="0">
                <a:effectLst/>
              </a:rPr>
              <a:t>!</a:t>
            </a:r>
          </a:p>
          <a:p>
            <a:endParaRPr lang="fr-FR" sz="2800" cap="none" dirty="0"/>
          </a:p>
        </p:txBody>
      </p:sp>
    </p:spTree>
    <p:extLst>
      <p:ext uri="{BB962C8B-B14F-4D97-AF65-F5344CB8AC3E}">
        <p14:creationId xmlns:p14="http://schemas.microsoft.com/office/powerpoint/2010/main" val="1074421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99645" y="0"/>
            <a:ext cx="4549422" cy="1399821"/>
          </a:xfrm>
        </p:spPr>
        <p:txBody>
          <a:bodyPr>
            <a:normAutofit/>
          </a:bodyPr>
          <a:lstStyle/>
          <a:p>
            <a:r>
              <a:rPr lang="fr-FR" cap="none" dirty="0"/>
              <a:t>Crypto monnaie ?</a:t>
            </a:r>
          </a:p>
        </p:txBody>
      </p:sp>
      <p:sp>
        <p:nvSpPr>
          <p:cNvPr id="5" name="Sous-titre 4"/>
          <p:cNvSpPr>
            <a:spLocks noGrp="1"/>
          </p:cNvSpPr>
          <p:nvPr>
            <p:ph type="subTitle" idx="1"/>
          </p:nvPr>
        </p:nvSpPr>
        <p:spPr>
          <a:xfrm>
            <a:off x="2404533" y="1625601"/>
            <a:ext cx="9629423" cy="5068710"/>
          </a:xfrm>
        </p:spPr>
        <p:txBody>
          <a:bodyPr>
            <a:noAutofit/>
          </a:bodyPr>
          <a:lstStyle/>
          <a:p>
            <a:r>
              <a:rPr lang="fr-FR" sz="2800" cap="none" dirty="0">
                <a:solidFill>
                  <a:srgbClr val="C00000"/>
                </a:solidFill>
              </a:rPr>
              <a:t>Comment protéger ?</a:t>
            </a:r>
          </a:p>
          <a:p>
            <a:pPr lvl="0"/>
            <a:r>
              <a:rPr lang="fr-FR" sz="2800" cap="none" dirty="0">
                <a:solidFill>
                  <a:srgbClr val="C00000"/>
                </a:solidFill>
                <a:effectLst/>
              </a:rPr>
              <a:t>- soit système bancaire classique avec des organismes de types GIE créés par les réseaux bancaires, supervisés par la BDF, qui authentifie les auteurs de la transaction,  veille à son enregistrement dans tous les registres et les livres de comptes des différents acteurs et garantie leur sécurisation, leur pérennité.</a:t>
            </a:r>
          </a:p>
          <a:p>
            <a:pPr lvl="0"/>
            <a:r>
              <a:rPr lang="fr-FR" sz="2800" cap="none" dirty="0">
                <a:solidFill>
                  <a:srgbClr val="C00000"/>
                </a:solidFill>
                <a:effectLst/>
              </a:rPr>
              <a:t>- La cryptographie de haut niveau avec la technologie « </a:t>
            </a:r>
            <a:r>
              <a:rPr lang="fr-FR" sz="2800" cap="none" dirty="0" err="1">
                <a:solidFill>
                  <a:srgbClr val="C00000"/>
                </a:solidFill>
                <a:effectLst/>
              </a:rPr>
              <a:t>blockchain</a:t>
            </a:r>
            <a:r>
              <a:rPr lang="fr-FR" sz="2800" cap="none" dirty="0">
                <a:solidFill>
                  <a:srgbClr val="C00000"/>
                </a:solidFill>
                <a:effectLst/>
              </a:rPr>
              <a:t> » </a:t>
            </a:r>
            <a:r>
              <a:rPr lang="fr-FR" cap="none" dirty="0">
                <a:solidFill>
                  <a:srgbClr val="C00000"/>
                </a:solidFill>
                <a:effectLst/>
              </a:rPr>
              <a:t>!</a:t>
            </a:r>
          </a:p>
          <a:p>
            <a:endParaRPr lang="fr-FR" sz="2800" cap="none" dirty="0"/>
          </a:p>
        </p:txBody>
      </p:sp>
    </p:spTree>
    <p:extLst>
      <p:ext uri="{BB962C8B-B14F-4D97-AF65-F5344CB8AC3E}">
        <p14:creationId xmlns:p14="http://schemas.microsoft.com/office/powerpoint/2010/main" val="68388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5">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27379"/>
            <a:ext cx="7010399" cy="1546577"/>
          </a:xfrm>
        </p:spPr>
        <p:txBody>
          <a:bodyPr>
            <a:normAutofit/>
          </a:bodyPr>
          <a:lstStyle/>
          <a:p>
            <a:r>
              <a:rPr lang="fr-FR" cap="none" dirty="0" err="1"/>
              <a:t>Blockchain</a:t>
            </a:r>
            <a:r>
              <a:rPr lang="fr-FR" cap="none" dirty="0"/>
              <a:t> ?</a:t>
            </a:r>
          </a:p>
        </p:txBody>
      </p:sp>
      <p:sp>
        <p:nvSpPr>
          <p:cNvPr id="5" name="Sous-titre 4"/>
          <p:cNvSpPr>
            <a:spLocks noGrp="1"/>
          </p:cNvSpPr>
          <p:nvPr>
            <p:ph type="subTitle" idx="1"/>
          </p:nvPr>
        </p:nvSpPr>
        <p:spPr>
          <a:xfrm>
            <a:off x="3115734" y="2556932"/>
            <a:ext cx="8963377" cy="4222045"/>
          </a:xfrm>
        </p:spPr>
        <p:txBody>
          <a:bodyPr>
            <a:noAutofit/>
          </a:bodyPr>
          <a:lstStyle/>
          <a:p>
            <a:endParaRPr lang="fr-FR" b="1" dirty="0">
              <a:effectLst/>
            </a:endParaRPr>
          </a:p>
          <a:p>
            <a:r>
              <a:rPr lang="fr-FR" sz="2400" b="1" dirty="0">
                <a:effectLst/>
              </a:rPr>
              <a:t>Une </a:t>
            </a:r>
            <a:r>
              <a:rPr lang="fr-FR" sz="2400" b="1" i="1" dirty="0" err="1">
                <a:effectLst/>
              </a:rPr>
              <a:t>blockchain</a:t>
            </a:r>
            <a:r>
              <a:rPr lang="fr-FR" sz="2400" b="1" dirty="0">
                <a:effectLst/>
              </a:rPr>
              <a:t> (« chaine de blocs ») est une forme de registre distribué dans laquelle l’information est répartie en blocs reliés les uns aux autres au moyen de signatures cryptographiques et de hash (empreinte unique d’un ensemble de données). Cette information est stockée et gérée via un réseau de pair à pair…</a:t>
            </a:r>
          </a:p>
          <a:p>
            <a:r>
              <a:rPr lang="fr-FR" dirty="0">
                <a:effectLst/>
              </a:rPr>
              <a:t>Au cœur de la </a:t>
            </a:r>
            <a:r>
              <a:rPr lang="fr-FR" dirty="0" err="1">
                <a:effectLst/>
              </a:rPr>
              <a:t>blockchain</a:t>
            </a:r>
            <a:r>
              <a:rPr lang="fr-FR" dirty="0">
                <a:effectLst/>
              </a:rPr>
              <a:t>, Pearson, 2019, M. </a:t>
            </a:r>
            <a:r>
              <a:rPr lang="fr-FR" dirty="0" err="1">
                <a:effectLst/>
              </a:rPr>
              <a:t>Lewrick</a:t>
            </a:r>
            <a:r>
              <a:rPr lang="fr-FR" dirty="0">
                <a:effectLst/>
              </a:rPr>
              <a:t> et C. Di Giorgio</a:t>
            </a:r>
            <a:endParaRPr lang="fr-FR" sz="2400" b="1" dirty="0">
              <a:effectLst/>
            </a:endParaRPr>
          </a:p>
        </p:txBody>
      </p:sp>
    </p:spTree>
    <p:extLst>
      <p:ext uri="{BB962C8B-B14F-4D97-AF65-F5344CB8AC3E}">
        <p14:creationId xmlns:p14="http://schemas.microsoft.com/office/powerpoint/2010/main" val="1555612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27380"/>
            <a:ext cx="7010399" cy="925688"/>
          </a:xfrm>
        </p:spPr>
        <p:txBody>
          <a:bodyPr>
            <a:normAutofit/>
          </a:bodyPr>
          <a:lstStyle/>
          <a:p>
            <a:r>
              <a:rPr lang="fr-FR" cap="none" dirty="0" err="1"/>
              <a:t>Blockchain</a:t>
            </a:r>
            <a:r>
              <a:rPr lang="fr-FR" cap="none" dirty="0"/>
              <a:t> ?</a:t>
            </a:r>
          </a:p>
        </p:txBody>
      </p:sp>
      <p:sp>
        <p:nvSpPr>
          <p:cNvPr id="5" name="Sous-titre 4"/>
          <p:cNvSpPr>
            <a:spLocks noGrp="1"/>
          </p:cNvSpPr>
          <p:nvPr>
            <p:ph type="subTitle" idx="1"/>
          </p:nvPr>
        </p:nvSpPr>
        <p:spPr>
          <a:xfrm>
            <a:off x="2935111" y="1501422"/>
            <a:ext cx="9110133" cy="4944533"/>
          </a:xfrm>
        </p:spPr>
        <p:txBody>
          <a:bodyPr>
            <a:noAutofit/>
          </a:bodyPr>
          <a:lstStyle/>
          <a:p>
            <a:r>
              <a:rPr lang="fr-FR" sz="2800" b="1" cap="none" dirty="0">
                <a:effectLst/>
              </a:rPr>
              <a:t>Les caractéristiques technico organisationnelles</a:t>
            </a:r>
          </a:p>
          <a:p>
            <a:pPr lvl="0">
              <a:spcBef>
                <a:spcPts val="0"/>
              </a:spcBef>
            </a:pPr>
            <a:r>
              <a:rPr lang="fr-FR" sz="2800" cap="none" dirty="0">
                <a:effectLst/>
              </a:rPr>
              <a:t>- l’information est acceptée par </a:t>
            </a:r>
            <a:r>
              <a:rPr lang="fr-FR" sz="2800" cap="none" dirty="0">
                <a:solidFill>
                  <a:srgbClr val="FF0000"/>
                </a:solidFill>
                <a:effectLst/>
              </a:rPr>
              <a:t>consensus</a:t>
            </a:r>
            <a:r>
              <a:rPr lang="fr-FR" sz="2800" cap="none" dirty="0">
                <a:effectLst/>
              </a:rPr>
              <a:t>,</a:t>
            </a:r>
          </a:p>
          <a:p>
            <a:pPr lvl="0">
              <a:spcBef>
                <a:spcPts val="0"/>
              </a:spcBef>
            </a:pPr>
            <a:r>
              <a:rPr lang="fr-FR" sz="2800" cap="none" dirty="0">
                <a:effectLst/>
              </a:rPr>
              <a:t>- tous les participants du système ont une vue partagée et constante (</a:t>
            </a:r>
            <a:r>
              <a:rPr lang="fr-FR" sz="2800" cap="none" dirty="0">
                <a:solidFill>
                  <a:srgbClr val="FF0000"/>
                </a:solidFill>
                <a:effectLst/>
              </a:rPr>
              <a:t>permanence</a:t>
            </a:r>
            <a:r>
              <a:rPr lang="fr-FR" sz="2800" cap="none" dirty="0">
                <a:effectLst/>
              </a:rPr>
              <a:t>) de l’information,</a:t>
            </a:r>
          </a:p>
          <a:p>
            <a:pPr lvl="0">
              <a:spcBef>
                <a:spcPts val="0"/>
              </a:spcBef>
            </a:pPr>
            <a:r>
              <a:rPr lang="fr-FR" sz="2800" cap="none" dirty="0">
                <a:effectLst/>
              </a:rPr>
              <a:t>- l’information peut être vérifiée (</a:t>
            </a:r>
            <a:r>
              <a:rPr lang="fr-FR" sz="2800" cap="none" dirty="0">
                <a:solidFill>
                  <a:srgbClr val="FF0000"/>
                </a:solidFill>
                <a:effectLst/>
              </a:rPr>
              <a:t>traçabilité</a:t>
            </a:r>
            <a:r>
              <a:rPr lang="fr-FR" sz="2800" cap="none" dirty="0">
                <a:effectLst/>
              </a:rPr>
              <a:t>) par toutes les parties prenantes</a:t>
            </a:r>
          </a:p>
          <a:p>
            <a:pPr lvl="0">
              <a:spcBef>
                <a:spcPts val="0"/>
              </a:spcBef>
            </a:pPr>
            <a:r>
              <a:rPr lang="fr-FR" sz="2800" cap="none" dirty="0">
                <a:effectLst/>
              </a:rPr>
              <a:t>- les transactions sont sécurisées (</a:t>
            </a:r>
            <a:r>
              <a:rPr lang="fr-FR" sz="2800" cap="none" dirty="0">
                <a:solidFill>
                  <a:srgbClr val="FF0000"/>
                </a:solidFill>
                <a:effectLst/>
              </a:rPr>
              <a:t>immutabilité</a:t>
            </a:r>
            <a:r>
              <a:rPr lang="fr-FR" sz="2800" cap="none" dirty="0">
                <a:effectLst/>
              </a:rPr>
              <a:t>) contre toute manipulation et modification,</a:t>
            </a:r>
          </a:p>
          <a:p>
            <a:pPr lvl="0">
              <a:spcBef>
                <a:spcPts val="0"/>
              </a:spcBef>
            </a:pPr>
            <a:r>
              <a:rPr lang="fr-FR" sz="2800" cap="none" dirty="0">
                <a:effectLst/>
              </a:rPr>
              <a:t>- les transactions peuvent être programmées pour exécuter de manière autonome un ensemble défini de règles,</a:t>
            </a:r>
          </a:p>
          <a:p>
            <a:pPr lvl="0"/>
            <a:endParaRPr lang="fr-FR" cap="none" dirty="0">
              <a:effectLst/>
            </a:endParaRPr>
          </a:p>
        </p:txBody>
      </p:sp>
    </p:spTree>
    <p:extLst>
      <p:ext uri="{BB962C8B-B14F-4D97-AF65-F5344CB8AC3E}">
        <p14:creationId xmlns:p14="http://schemas.microsoft.com/office/powerpoint/2010/main" val="63067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27380"/>
            <a:ext cx="7010399" cy="925688"/>
          </a:xfrm>
        </p:spPr>
        <p:txBody>
          <a:bodyPr>
            <a:normAutofit/>
          </a:bodyPr>
          <a:lstStyle/>
          <a:p>
            <a:r>
              <a:rPr lang="fr-FR" cap="none" dirty="0" err="1"/>
              <a:t>Blockchain</a:t>
            </a:r>
            <a:r>
              <a:rPr lang="fr-FR" cap="none" dirty="0"/>
              <a:t> ?</a:t>
            </a:r>
          </a:p>
        </p:txBody>
      </p:sp>
      <p:sp>
        <p:nvSpPr>
          <p:cNvPr id="5" name="Sous-titre 4"/>
          <p:cNvSpPr>
            <a:spLocks noGrp="1"/>
          </p:cNvSpPr>
          <p:nvPr>
            <p:ph type="subTitle" idx="1"/>
          </p:nvPr>
        </p:nvSpPr>
        <p:spPr>
          <a:xfrm>
            <a:off x="2325511" y="1501422"/>
            <a:ext cx="10137421" cy="4944533"/>
          </a:xfrm>
        </p:spPr>
        <p:txBody>
          <a:bodyPr>
            <a:noAutofit/>
          </a:bodyPr>
          <a:lstStyle/>
          <a:p>
            <a:r>
              <a:rPr lang="fr-FR" sz="2800" b="1" cap="none" dirty="0">
                <a:effectLst/>
              </a:rPr>
              <a:t>Les applications de la </a:t>
            </a:r>
            <a:r>
              <a:rPr lang="fr-FR" sz="2800" b="1" cap="none" dirty="0" err="1">
                <a:effectLst/>
              </a:rPr>
              <a:t>blockchain</a:t>
            </a:r>
            <a:endParaRPr lang="fr-FR" sz="2800" b="1" cap="none" dirty="0">
              <a:effectLst/>
            </a:endParaRPr>
          </a:p>
          <a:p>
            <a:pPr>
              <a:spcBef>
                <a:spcPts val="0"/>
              </a:spcBef>
            </a:pPr>
            <a:r>
              <a:rPr lang="fr-FR" sz="2800" cap="none" dirty="0">
                <a:effectLst/>
              </a:rPr>
              <a:t>Toutes les applications où se pose le problème de la « double dépense  ». Par exemple :</a:t>
            </a:r>
          </a:p>
          <a:p>
            <a:pPr lvl="0">
              <a:spcBef>
                <a:spcPts val="0"/>
              </a:spcBef>
            </a:pPr>
            <a:r>
              <a:rPr lang="fr-FR" sz="2800" cap="none" dirty="0">
                <a:effectLst/>
              </a:rPr>
              <a:t>- immatriculation de véhicules et de ventes de véhicules,</a:t>
            </a:r>
          </a:p>
          <a:p>
            <a:pPr lvl="0">
              <a:spcBef>
                <a:spcPts val="0"/>
              </a:spcBef>
            </a:pPr>
            <a:r>
              <a:rPr lang="fr-FR" sz="2800" cap="none" dirty="0">
                <a:effectLst/>
              </a:rPr>
              <a:t>- enregistrement de biens immobiliers et de ventes de ces biens,</a:t>
            </a:r>
          </a:p>
          <a:p>
            <a:pPr lvl="0">
              <a:spcBef>
                <a:spcPts val="0"/>
              </a:spcBef>
            </a:pPr>
            <a:r>
              <a:rPr lang="fr-FR" sz="2800" cap="none" dirty="0">
                <a:effectLst/>
              </a:rPr>
              <a:t>- enregistrement de titres et de cession de titres,</a:t>
            </a:r>
          </a:p>
          <a:p>
            <a:pPr lvl="0">
              <a:spcBef>
                <a:spcPts val="0"/>
              </a:spcBef>
            </a:pPr>
            <a:r>
              <a:rPr lang="fr-FR" sz="2800" cap="none" dirty="0">
                <a:effectLst/>
              </a:rPr>
              <a:t>- délivrance de diplômes universitaires,</a:t>
            </a:r>
          </a:p>
          <a:p>
            <a:pPr lvl="0">
              <a:spcBef>
                <a:spcPts val="0"/>
              </a:spcBef>
            </a:pPr>
            <a:r>
              <a:rPr lang="fr-FR" sz="2800" cap="none" dirty="0">
                <a:effectLst/>
              </a:rPr>
              <a:t>- vente de diamants,</a:t>
            </a:r>
          </a:p>
          <a:p>
            <a:pPr lvl="0">
              <a:spcBef>
                <a:spcPts val="0"/>
              </a:spcBef>
            </a:pPr>
            <a:r>
              <a:rPr lang="fr-FR" sz="2800" cap="none" dirty="0">
                <a:effectLst/>
              </a:rPr>
              <a:t>- … l’enregistrement de « </a:t>
            </a:r>
            <a:r>
              <a:rPr lang="fr-FR" sz="2800" i="1" cap="none" dirty="0">
                <a:effectLst/>
              </a:rPr>
              <a:t>smart </a:t>
            </a:r>
            <a:r>
              <a:rPr lang="fr-FR" sz="2800" i="1" cap="none" dirty="0" err="1">
                <a:effectLst/>
              </a:rPr>
              <a:t>contracts</a:t>
            </a:r>
            <a:r>
              <a:rPr lang="fr-FR" sz="2800" cap="none" dirty="0">
                <a:effectLst/>
              </a:rPr>
              <a:t> » ou « micro transactions »</a:t>
            </a:r>
          </a:p>
        </p:txBody>
      </p:sp>
    </p:spTree>
    <p:extLst>
      <p:ext uri="{BB962C8B-B14F-4D97-AF65-F5344CB8AC3E}">
        <p14:creationId xmlns:p14="http://schemas.microsoft.com/office/powerpoint/2010/main" val="19490195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27379"/>
            <a:ext cx="7010399" cy="1546577"/>
          </a:xfrm>
        </p:spPr>
        <p:txBody>
          <a:bodyPr>
            <a:normAutofit/>
          </a:bodyPr>
          <a:lstStyle/>
          <a:p>
            <a:r>
              <a:rPr lang="fr-FR" cap="none" dirty="0" err="1"/>
              <a:t>Blockchain</a:t>
            </a:r>
            <a:r>
              <a:rPr lang="fr-FR" cap="none" dirty="0"/>
              <a:t> ?</a:t>
            </a:r>
          </a:p>
        </p:txBody>
      </p:sp>
      <p:sp>
        <p:nvSpPr>
          <p:cNvPr id="5" name="Sous-titre 4"/>
          <p:cNvSpPr>
            <a:spLocks noGrp="1"/>
          </p:cNvSpPr>
          <p:nvPr>
            <p:ph type="subTitle" idx="1"/>
          </p:nvPr>
        </p:nvSpPr>
        <p:spPr>
          <a:xfrm>
            <a:off x="2404533" y="2122311"/>
            <a:ext cx="8963377" cy="3375377"/>
          </a:xfrm>
        </p:spPr>
        <p:txBody>
          <a:bodyPr>
            <a:noAutofit/>
          </a:bodyPr>
          <a:lstStyle/>
          <a:p>
            <a:r>
              <a:rPr lang="fr-FR" b="1" cap="none" dirty="0">
                <a:effectLst/>
              </a:rPr>
              <a:t>Les smart </a:t>
            </a:r>
            <a:r>
              <a:rPr lang="fr-FR" b="1" cap="none" dirty="0" err="1">
                <a:effectLst/>
              </a:rPr>
              <a:t>contracts</a:t>
            </a:r>
            <a:endParaRPr lang="fr-FR" b="1" cap="none" dirty="0">
              <a:effectLst/>
            </a:endParaRPr>
          </a:p>
          <a:p>
            <a:r>
              <a:rPr lang="fr-FR" b="1" cap="none" dirty="0">
                <a:effectLst/>
                <a:hlinkClick r:id="rId2" action="ppaction://hlinkfile"/>
              </a:rPr>
              <a:t>IMG_20200128_0001.pdf</a:t>
            </a:r>
            <a:endParaRPr lang="fr-FR" b="1" cap="none" dirty="0">
              <a:effectLst/>
            </a:endParaRPr>
          </a:p>
          <a:p>
            <a:endParaRPr lang="fr-FR" b="1" cap="none" dirty="0">
              <a:effectLst/>
            </a:endParaRPr>
          </a:p>
          <a:p>
            <a:r>
              <a:rPr lang="fr-FR" b="1" cap="none" dirty="0">
                <a:effectLst/>
              </a:rPr>
              <a:t> </a:t>
            </a:r>
          </a:p>
        </p:txBody>
      </p:sp>
    </p:spTree>
    <p:extLst>
      <p:ext uri="{BB962C8B-B14F-4D97-AF65-F5344CB8AC3E}">
        <p14:creationId xmlns:p14="http://schemas.microsoft.com/office/powerpoint/2010/main" val="3654823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27379"/>
            <a:ext cx="7010399" cy="1546577"/>
          </a:xfrm>
        </p:spPr>
        <p:txBody>
          <a:bodyPr>
            <a:normAutofit/>
          </a:bodyPr>
          <a:lstStyle/>
          <a:p>
            <a:r>
              <a:rPr lang="fr-FR" cap="none" dirty="0" err="1"/>
              <a:t>Blockchain</a:t>
            </a:r>
            <a:r>
              <a:rPr lang="fr-FR" cap="none" dirty="0"/>
              <a:t> ?</a:t>
            </a:r>
          </a:p>
        </p:txBody>
      </p:sp>
      <p:sp>
        <p:nvSpPr>
          <p:cNvPr id="5" name="Sous-titre 4"/>
          <p:cNvSpPr>
            <a:spLocks noGrp="1"/>
          </p:cNvSpPr>
          <p:nvPr>
            <p:ph type="subTitle" idx="1"/>
          </p:nvPr>
        </p:nvSpPr>
        <p:spPr>
          <a:xfrm>
            <a:off x="2844800" y="3036711"/>
            <a:ext cx="8963377" cy="3375377"/>
          </a:xfrm>
        </p:spPr>
        <p:txBody>
          <a:bodyPr>
            <a:noAutofit/>
          </a:bodyPr>
          <a:lstStyle/>
          <a:p>
            <a:r>
              <a:rPr lang="fr-FR" sz="2400" b="1" dirty="0">
                <a:effectLst/>
              </a:rPr>
              <a:t>Conséquences de la mise en </a:t>
            </a:r>
            <a:r>
              <a:rPr lang="fr-FR" sz="2400" b="1" dirty="0" err="1">
                <a:effectLst/>
              </a:rPr>
              <a:t>oeuvre</a:t>
            </a:r>
            <a:r>
              <a:rPr lang="fr-FR" sz="2400" b="1" dirty="0">
                <a:effectLst/>
              </a:rPr>
              <a:t> de systèmes </a:t>
            </a:r>
            <a:r>
              <a:rPr lang="fr-FR" sz="2400" b="1" dirty="0" err="1">
                <a:effectLst/>
              </a:rPr>
              <a:t>blockchain</a:t>
            </a:r>
            <a:r>
              <a:rPr lang="fr-FR" sz="2400" b="1" dirty="0">
                <a:effectLst/>
              </a:rPr>
              <a:t> :</a:t>
            </a:r>
          </a:p>
          <a:p>
            <a:pPr lvl="0"/>
            <a:r>
              <a:rPr lang="fr-FR" sz="2400" dirty="0">
                <a:effectLst/>
              </a:rPr>
              <a:t>- remise en cause de l’existence des intermédiaires et autres autorités de contrôle : organismes de contrôle des banques, notaires, avocats, comptables, etc.</a:t>
            </a:r>
          </a:p>
          <a:p>
            <a:pPr lvl="0"/>
            <a:r>
              <a:rPr lang="fr-FR" sz="2400" dirty="0">
                <a:effectLst/>
              </a:rPr>
              <a:t>- baisse des coûts de transaction.</a:t>
            </a:r>
          </a:p>
          <a:p>
            <a:endParaRPr lang="fr-FR" sz="2800" cap="none" dirty="0"/>
          </a:p>
          <a:p>
            <a:endParaRPr lang="fr-FR" sz="2800" cap="none" dirty="0"/>
          </a:p>
        </p:txBody>
      </p:sp>
    </p:spTree>
    <p:extLst>
      <p:ext uri="{BB962C8B-B14F-4D97-AF65-F5344CB8AC3E}">
        <p14:creationId xmlns:p14="http://schemas.microsoft.com/office/powerpoint/2010/main" val="14585478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27379"/>
            <a:ext cx="9132711" cy="1840088"/>
          </a:xfrm>
        </p:spPr>
        <p:txBody>
          <a:bodyPr>
            <a:normAutofit/>
          </a:bodyPr>
          <a:lstStyle/>
          <a:p>
            <a:r>
              <a:rPr lang="fr-FR" sz="3600" cap="none" dirty="0"/>
              <a:t>Conclusion 1</a:t>
            </a:r>
            <a:br>
              <a:rPr lang="fr-FR" sz="3600" cap="none" dirty="0"/>
            </a:br>
            <a:r>
              <a:rPr lang="fr-FR" sz="3600" cap="none" dirty="0"/>
              <a:t>« Crypto monnaie » : la dernière fausse piste</a:t>
            </a:r>
          </a:p>
        </p:txBody>
      </p:sp>
      <p:sp>
        <p:nvSpPr>
          <p:cNvPr id="5" name="Sous-titre 4"/>
          <p:cNvSpPr>
            <a:spLocks noGrp="1"/>
          </p:cNvSpPr>
          <p:nvPr>
            <p:ph type="subTitle" idx="1"/>
          </p:nvPr>
        </p:nvSpPr>
        <p:spPr>
          <a:xfrm>
            <a:off x="2404533" y="2833511"/>
            <a:ext cx="8963377" cy="2664177"/>
          </a:xfrm>
        </p:spPr>
        <p:txBody>
          <a:bodyPr>
            <a:noAutofit/>
          </a:bodyPr>
          <a:lstStyle/>
          <a:p>
            <a:pPr algn="r"/>
            <a:endParaRPr lang="fr-FR" sz="2800" cap="none" dirty="0">
              <a:effectLst/>
            </a:endParaRPr>
          </a:p>
          <a:p>
            <a:pPr algn="r"/>
            <a:r>
              <a:rPr lang="fr-FR" sz="3200" cap="none" dirty="0">
                <a:effectLst/>
              </a:rPr>
              <a:t>Une fascination pour le « numérique », dans toutes ses dimensions, alors que les vrais problèmes sont ailleurs…</a:t>
            </a:r>
          </a:p>
        </p:txBody>
      </p:sp>
    </p:spTree>
    <p:extLst>
      <p:ext uri="{BB962C8B-B14F-4D97-AF65-F5344CB8AC3E}">
        <p14:creationId xmlns:p14="http://schemas.microsoft.com/office/powerpoint/2010/main" val="1601865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688621"/>
            <a:ext cx="9132711" cy="1478845"/>
          </a:xfrm>
        </p:spPr>
        <p:txBody>
          <a:bodyPr>
            <a:normAutofit/>
          </a:bodyPr>
          <a:lstStyle/>
          <a:p>
            <a:r>
              <a:rPr lang="fr-FR" sz="3600" cap="none" dirty="0"/>
              <a:t>Conclusion 2 : les vrais problèmes</a:t>
            </a:r>
            <a:br>
              <a:rPr lang="fr-FR" sz="3600" cap="none" dirty="0"/>
            </a:br>
            <a:endParaRPr lang="fr-FR" sz="3600" cap="none" dirty="0"/>
          </a:p>
        </p:txBody>
      </p:sp>
      <p:sp>
        <p:nvSpPr>
          <p:cNvPr id="5" name="Sous-titre 4"/>
          <p:cNvSpPr>
            <a:spLocks noGrp="1"/>
          </p:cNvSpPr>
          <p:nvPr>
            <p:ph type="subTitle" idx="1"/>
          </p:nvPr>
        </p:nvSpPr>
        <p:spPr>
          <a:xfrm>
            <a:off x="2573867" y="2404533"/>
            <a:ext cx="9460089" cy="4018845"/>
          </a:xfrm>
        </p:spPr>
        <p:txBody>
          <a:bodyPr>
            <a:noAutofit/>
          </a:bodyPr>
          <a:lstStyle/>
          <a:p>
            <a:r>
              <a:rPr lang="fr-FR" sz="2800" cap="none" dirty="0">
                <a:effectLst/>
              </a:rPr>
              <a:t>La mobilisation d’une technologie cryptographique nouvelle rend possible le développement, à une échelle jamais atteinte, de quasi-monnaies, non contrôlées par les Etats et entraine à la fois une menace sur les intermédiaires en place et la remise en cause d’un de ses rôles clés de l’Etat.</a:t>
            </a:r>
          </a:p>
          <a:p>
            <a:r>
              <a:rPr lang="fr-FR" sz="2800" cap="none" dirty="0">
                <a:effectLst/>
              </a:rPr>
              <a:t>La question est donc </a:t>
            </a:r>
            <a:r>
              <a:rPr lang="fr-FR" sz="3200" cap="none" dirty="0">
                <a:solidFill>
                  <a:srgbClr val="FF0000"/>
                </a:solidFill>
                <a:effectLst/>
              </a:rPr>
              <a:t>monnaie légale (publique)/monnaie privée</a:t>
            </a:r>
          </a:p>
        </p:txBody>
      </p:sp>
    </p:spTree>
    <p:extLst>
      <p:ext uri="{BB962C8B-B14F-4D97-AF65-F5344CB8AC3E}">
        <p14:creationId xmlns:p14="http://schemas.microsoft.com/office/powerpoint/2010/main" val="4135390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112890"/>
            <a:ext cx="9132711" cy="2302932"/>
          </a:xfrm>
        </p:spPr>
        <p:txBody>
          <a:bodyPr>
            <a:normAutofit/>
          </a:bodyPr>
          <a:lstStyle/>
          <a:p>
            <a:r>
              <a:rPr lang="fr-FR" sz="3600" cap="none" dirty="0"/>
              <a:t>Conclusion 3 : mettre la focale sur l’intermédiation bancaire dans le système monétaire</a:t>
            </a:r>
            <a:br>
              <a:rPr lang="fr-FR" sz="3600" cap="none" dirty="0"/>
            </a:br>
            <a:endParaRPr lang="fr-FR" sz="3600" cap="none" dirty="0"/>
          </a:p>
        </p:txBody>
      </p:sp>
      <p:sp>
        <p:nvSpPr>
          <p:cNvPr id="5" name="Sous-titre 4"/>
          <p:cNvSpPr>
            <a:spLocks noGrp="1"/>
          </p:cNvSpPr>
          <p:nvPr>
            <p:ph type="subTitle" idx="1"/>
          </p:nvPr>
        </p:nvSpPr>
        <p:spPr>
          <a:xfrm>
            <a:off x="2539999" y="2032001"/>
            <a:ext cx="9629423" cy="4825999"/>
          </a:xfrm>
        </p:spPr>
        <p:txBody>
          <a:bodyPr>
            <a:noAutofit/>
          </a:bodyPr>
          <a:lstStyle/>
          <a:p>
            <a:r>
              <a:rPr lang="fr-FR" dirty="0">
                <a:effectLst/>
              </a:rPr>
              <a:t>« </a:t>
            </a:r>
            <a:r>
              <a:rPr lang="fr-FR" i="1" dirty="0">
                <a:effectLst/>
              </a:rPr>
              <a:t>tout instrument contenant sous forme numérique des unités de valeur non monétaire pouvant être conservées ou être transférées dans le but d’acquérir un bien ou un service, mais ne représentant pas de créance sur l’émetteur </a:t>
            </a:r>
            <a:r>
              <a:rPr lang="fr-FR" dirty="0">
                <a:effectLst/>
              </a:rPr>
              <a:t>»</a:t>
            </a:r>
          </a:p>
          <a:p>
            <a:pPr>
              <a:lnSpc>
                <a:spcPct val="100000"/>
              </a:lnSpc>
              <a:spcBef>
                <a:spcPts val="0"/>
              </a:spcBef>
            </a:pPr>
            <a:r>
              <a:rPr lang="fr-FR" sz="2800" b="1" cap="none" dirty="0">
                <a:effectLst/>
              </a:rPr>
              <a:t>Revenir sur les fondamentaux de l’économie monétaire :</a:t>
            </a:r>
          </a:p>
          <a:p>
            <a:pPr lvl="0">
              <a:lnSpc>
                <a:spcPct val="100000"/>
              </a:lnSpc>
              <a:spcBef>
                <a:spcPts val="0"/>
              </a:spcBef>
            </a:pPr>
            <a:r>
              <a:rPr lang="fr-FR" sz="2800" cap="none" dirty="0">
                <a:effectLst/>
              </a:rPr>
              <a:t>- les fonctions de la monnaie,</a:t>
            </a:r>
          </a:p>
          <a:p>
            <a:pPr lvl="0">
              <a:lnSpc>
                <a:spcPct val="100000"/>
              </a:lnSpc>
              <a:spcBef>
                <a:spcPts val="0"/>
              </a:spcBef>
            </a:pPr>
            <a:r>
              <a:rPr lang="fr-FR" sz="2800" cap="none" dirty="0">
                <a:effectLst/>
              </a:rPr>
              <a:t>- le rôle de la banque centrale.</a:t>
            </a:r>
          </a:p>
          <a:p>
            <a:pPr>
              <a:lnSpc>
                <a:spcPct val="100000"/>
              </a:lnSpc>
              <a:spcBef>
                <a:spcPts val="0"/>
              </a:spcBef>
            </a:pPr>
            <a:r>
              <a:rPr lang="fr-FR" sz="2800" cap="none" dirty="0">
                <a:effectLst/>
              </a:rPr>
              <a:t>Et besoin de savoir quels sont les procédures de contrôle, de sécurisation des transactions. De façon à comprendre en quoi des solutions autres sont pertinentes.</a:t>
            </a:r>
          </a:p>
        </p:txBody>
      </p:sp>
    </p:spTree>
    <p:extLst>
      <p:ext uri="{BB962C8B-B14F-4D97-AF65-F5344CB8AC3E}">
        <p14:creationId xmlns:p14="http://schemas.microsoft.com/office/powerpoint/2010/main" val="4149881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Zuckerberg"/>
          <p:cNvPicPr/>
          <p:nvPr/>
        </p:nvPicPr>
        <p:blipFill>
          <a:blip r:embed="rId2">
            <a:extLst>
              <a:ext uri="{28A0092B-C50C-407E-A947-70E740481C1C}">
                <a14:useLocalDpi xmlns:a14="http://schemas.microsoft.com/office/drawing/2010/main" val="0"/>
              </a:ext>
            </a:extLst>
          </a:blip>
          <a:srcRect/>
          <a:stretch>
            <a:fillRect/>
          </a:stretch>
        </p:blipFill>
        <p:spPr bwMode="auto">
          <a:xfrm>
            <a:off x="2543175" y="3298350"/>
            <a:ext cx="4057650" cy="2857500"/>
          </a:xfrm>
          <a:prstGeom prst="rect">
            <a:avLst/>
          </a:prstGeom>
          <a:noFill/>
          <a:ln>
            <a:noFill/>
          </a:ln>
        </p:spPr>
      </p:pic>
      <p:sp>
        <p:nvSpPr>
          <p:cNvPr id="5" name="Rectangle 4"/>
          <p:cNvSpPr/>
          <p:nvPr/>
        </p:nvSpPr>
        <p:spPr>
          <a:xfrm>
            <a:off x="1569155" y="2000250"/>
            <a:ext cx="9798755" cy="2862322"/>
          </a:xfrm>
          <a:prstGeom prst="rect">
            <a:avLst/>
          </a:prstGeom>
        </p:spPr>
        <p:txBody>
          <a:bodyPr wrap="square">
            <a:spAutoFit/>
          </a:bodyPr>
          <a:lstStyle/>
          <a:p>
            <a:r>
              <a:rPr lang="fr-FR" dirty="0"/>
              <a:t> </a:t>
            </a:r>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r>
              <a:rPr lang="fr-FR" dirty="0"/>
              <a:t>. </a:t>
            </a:r>
          </a:p>
        </p:txBody>
      </p:sp>
      <p:sp>
        <p:nvSpPr>
          <p:cNvPr id="9" name="Rectangle 8"/>
          <p:cNvSpPr/>
          <p:nvPr/>
        </p:nvSpPr>
        <p:spPr>
          <a:xfrm>
            <a:off x="2432754" y="558316"/>
            <a:ext cx="8071556" cy="2339102"/>
          </a:xfrm>
          <a:prstGeom prst="rect">
            <a:avLst/>
          </a:prstGeom>
        </p:spPr>
        <p:txBody>
          <a:bodyPr wrap="square">
            <a:spAutoFit/>
          </a:bodyPr>
          <a:lstStyle/>
          <a:p>
            <a:r>
              <a:rPr lang="fr-FR" sz="2400" b="1" dirty="0"/>
              <a:t>Pourquoi les banques centrales ont peur de </a:t>
            </a:r>
            <a:r>
              <a:rPr lang="fr-FR" sz="2400" b="1" dirty="0" err="1"/>
              <a:t>Libra</a:t>
            </a:r>
            <a:r>
              <a:rPr lang="fr-FR" sz="2400" b="1" dirty="0"/>
              <a:t>, la monnaie de Facebook</a:t>
            </a:r>
          </a:p>
          <a:p>
            <a:r>
              <a:rPr lang="fr-FR" i="1" dirty="0"/>
              <a:t>Par Paul </a:t>
            </a:r>
            <a:r>
              <a:rPr lang="fr-FR" i="1" dirty="0" err="1"/>
              <a:t>Loubière</a:t>
            </a:r>
            <a:r>
              <a:rPr lang="fr-FR" i="1" dirty="0"/>
              <a:t> le 17.06.2019 à 18h13 Abonnés </a:t>
            </a:r>
          </a:p>
          <a:p>
            <a:r>
              <a:rPr lang="fr-FR" sz="2000" dirty="0"/>
              <a:t>Mark Zuckerberg, P-DG fondateur de Facebook, veut lancer </a:t>
            </a:r>
            <a:r>
              <a:rPr lang="fr-FR" sz="2000" dirty="0" err="1"/>
              <a:t>Libra</a:t>
            </a:r>
            <a:r>
              <a:rPr lang="fr-FR" sz="2000" dirty="0"/>
              <a:t>, monnaie virtuelle dès l’an prochain. Il veut s’imposer comme alternative crédible aux monnaies traditionnelles. Les banques centrales restent toutefois sceptiques devant l'arrivée de cette nouvelle </a:t>
            </a:r>
            <a:r>
              <a:rPr lang="fr-FR" sz="2000" dirty="0" err="1"/>
              <a:t>cryptomonnaie</a:t>
            </a:r>
            <a:r>
              <a:rPr lang="fr-FR" sz="2000" dirty="0"/>
              <a:t>.</a:t>
            </a:r>
          </a:p>
        </p:txBody>
      </p:sp>
      <p:sp>
        <p:nvSpPr>
          <p:cNvPr id="11" name="Rectangle 10"/>
          <p:cNvSpPr/>
          <p:nvPr/>
        </p:nvSpPr>
        <p:spPr>
          <a:xfrm>
            <a:off x="6683024" y="3893076"/>
            <a:ext cx="3646311" cy="1938992"/>
          </a:xfrm>
          <a:prstGeom prst="rect">
            <a:avLst/>
          </a:prstGeom>
        </p:spPr>
        <p:txBody>
          <a:bodyPr wrap="square">
            <a:spAutoFit/>
          </a:bodyPr>
          <a:lstStyle/>
          <a:p>
            <a:pPr algn="r"/>
            <a:r>
              <a:rPr lang="fr-FR" sz="2400" dirty="0"/>
              <a:t>la </a:t>
            </a:r>
            <a:r>
              <a:rPr lang="fr-FR" sz="2400" dirty="0" err="1"/>
              <a:t>Libra</a:t>
            </a:r>
            <a:r>
              <a:rPr lang="fr-FR" sz="2400" dirty="0"/>
              <a:t>, la </a:t>
            </a:r>
            <a:r>
              <a:rPr lang="fr-FR" sz="2400" dirty="0" err="1"/>
              <a:t>cryptomonnaie</a:t>
            </a:r>
            <a:r>
              <a:rPr lang="fr-FR" sz="2400" dirty="0"/>
              <a:t> lancée par Marc Zuckerberg, le patron de Facebook inquiète les banques centrales</a:t>
            </a:r>
          </a:p>
        </p:txBody>
      </p:sp>
    </p:spTree>
    <p:extLst>
      <p:ext uri="{BB962C8B-B14F-4D97-AF65-F5344CB8AC3E}">
        <p14:creationId xmlns:p14="http://schemas.microsoft.com/office/powerpoint/2010/main" val="30042885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49956"/>
            <a:ext cx="9132711" cy="2280354"/>
          </a:xfrm>
        </p:spPr>
        <p:txBody>
          <a:bodyPr>
            <a:noAutofit/>
          </a:bodyPr>
          <a:lstStyle/>
          <a:p>
            <a:r>
              <a:rPr lang="fr-FR" sz="4000" cap="none" dirty="0"/>
              <a:t>Conclusion 4</a:t>
            </a:r>
            <a:br>
              <a:rPr lang="fr-FR" sz="4000" cap="none" dirty="0"/>
            </a:br>
            <a:r>
              <a:rPr lang="fr-FR" sz="4000" cap="none" dirty="0"/>
              <a:t>Bitcoin et </a:t>
            </a:r>
            <a:r>
              <a:rPr lang="fr-FR" sz="4000" cap="none" dirty="0" err="1"/>
              <a:t>Libra</a:t>
            </a:r>
            <a:r>
              <a:rPr lang="fr-FR" sz="4000" cap="none" dirty="0"/>
              <a:t> : une alternative à la monnaie d’Etat… pour se passer d’Etat ?</a:t>
            </a:r>
            <a:br>
              <a:rPr lang="fr-FR" sz="4000" cap="none" dirty="0"/>
            </a:br>
            <a:endParaRPr lang="fr-FR" sz="4000" cap="none" dirty="0"/>
          </a:p>
        </p:txBody>
      </p:sp>
      <p:sp>
        <p:nvSpPr>
          <p:cNvPr id="5" name="Sous-titre 4"/>
          <p:cNvSpPr>
            <a:spLocks noGrp="1"/>
          </p:cNvSpPr>
          <p:nvPr>
            <p:ph type="subTitle" idx="1"/>
          </p:nvPr>
        </p:nvSpPr>
        <p:spPr>
          <a:xfrm>
            <a:off x="2404533" y="2833511"/>
            <a:ext cx="8963377" cy="2664177"/>
          </a:xfrm>
        </p:spPr>
        <p:txBody>
          <a:bodyPr>
            <a:noAutofit/>
          </a:bodyPr>
          <a:lstStyle/>
          <a:p>
            <a:r>
              <a:rPr lang="fr-FR" sz="2800" cap="none" dirty="0">
                <a:effectLst/>
              </a:rPr>
              <a:t>Retour sur la définition du ministère de l’économie :</a:t>
            </a:r>
          </a:p>
          <a:p>
            <a:r>
              <a:rPr lang="fr-FR" sz="2800" cap="none" dirty="0">
                <a:effectLst/>
              </a:rPr>
              <a:t>« </a:t>
            </a:r>
            <a:r>
              <a:rPr lang="fr-FR" sz="2800" i="1" cap="none" dirty="0">
                <a:effectLst/>
              </a:rPr>
              <a:t>des actifs virtuels stockés sur un support électronique permettant à une communauté d’utilisateurs les acceptant en paiement de réaliser des transactions </a:t>
            </a:r>
            <a:r>
              <a:rPr lang="fr-FR" sz="2800" b="1" i="1" cap="none" dirty="0">
                <a:solidFill>
                  <a:srgbClr val="FF0000"/>
                </a:solidFill>
                <a:effectLst/>
              </a:rPr>
              <a:t>sans avoir à recourir à la monnaie légale</a:t>
            </a:r>
            <a:r>
              <a:rPr lang="fr-FR" sz="2800" cap="none" dirty="0">
                <a:solidFill>
                  <a:srgbClr val="FF0000"/>
                </a:solidFill>
                <a:effectLst/>
              </a:rPr>
              <a:t>.</a:t>
            </a:r>
            <a:r>
              <a:rPr lang="fr-FR" sz="2800" cap="none" dirty="0">
                <a:effectLst/>
              </a:rPr>
              <a:t> »</a:t>
            </a:r>
          </a:p>
          <a:p>
            <a:endParaRPr lang="fr-FR" sz="2800" cap="none" dirty="0"/>
          </a:p>
        </p:txBody>
      </p:sp>
    </p:spTree>
    <p:extLst>
      <p:ext uri="{BB962C8B-B14F-4D97-AF65-F5344CB8AC3E}">
        <p14:creationId xmlns:p14="http://schemas.microsoft.com/office/powerpoint/2010/main" val="29939697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83821"/>
            <a:ext cx="9132711" cy="2449689"/>
          </a:xfrm>
        </p:spPr>
        <p:txBody>
          <a:bodyPr>
            <a:normAutofit fontScale="90000"/>
          </a:bodyPr>
          <a:lstStyle/>
          <a:p>
            <a:r>
              <a:rPr lang="fr-FR" cap="none" dirty="0"/>
              <a:t>Conclusion 5</a:t>
            </a:r>
            <a:br>
              <a:rPr lang="fr-FR" cap="none" dirty="0"/>
            </a:br>
            <a:r>
              <a:rPr lang="fr-FR" cap="none" dirty="0"/>
              <a:t>Bitcoin : une monnaie « communautaire » ou « alternative » ?</a:t>
            </a:r>
            <a:br>
              <a:rPr lang="fr-FR" cap="none" dirty="0"/>
            </a:br>
            <a:endParaRPr lang="fr-FR" cap="none" dirty="0"/>
          </a:p>
        </p:txBody>
      </p:sp>
      <p:sp>
        <p:nvSpPr>
          <p:cNvPr id="5" name="Sous-titre 4"/>
          <p:cNvSpPr>
            <a:spLocks noGrp="1"/>
          </p:cNvSpPr>
          <p:nvPr>
            <p:ph type="subTitle" idx="1"/>
          </p:nvPr>
        </p:nvSpPr>
        <p:spPr>
          <a:xfrm>
            <a:off x="2404533" y="2833511"/>
            <a:ext cx="8963377" cy="2664177"/>
          </a:xfrm>
        </p:spPr>
        <p:txBody>
          <a:bodyPr>
            <a:noAutofit/>
          </a:bodyPr>
          <a:lstStyle/>
          <a:p>
            <a:r>
              <a:rPr lang="fr-FR" sz="2800" cap="none" dirty="0">
                <a:effectLst/>
              </a:rPr>
              <a:t>« </a:t>
            </a:r>
            <a:r>
              <a:rPr lang="fr-FR" sz="2800" i="1" cap="none" dirty="0">
                <a:effectLst/>
              </a:rPr>
              <a:t>des actifs virtuels stockés sur un support électronique permettant à </a:t>
            </a:r>
            <a:r>
              <a:rPr lang="fr-FR" sz="2800" i="1" cap="none" dirty="0">
                <a:solidFill>
                  <a:srgbClr val="C00000"/>
                </a:solidFill>
                <a:effectLst/>
              </a:rPr>
              <a:t>une communauté d’utilisateurs </a:t>
            </a:r>
            <a:r>
              <a:rPr lang="fr-FR" sz="2800" i="1" cap="none" dirty="0">
                <a:effectLst/>
              </a:rPr>
              <a:t>les acceptant en paiement de réaliser des transactions </a:t>
            </a:r>
            <a:r>
              <a:rPr lang="fr-FR" sz="2800" b="1" i="1" cap="none" dirty="0">
                <a:solidFill>
                  <a:srgbClr val="FFFF00"/>
                </a:solidFill>
                <a:effectLst/>
              </a:rPr>
              <a:t>sans avoir à recourir à la monnaie légale</a:t>
            </a:r>
            <a:r>
              <a:rPr lang="fr-FR" sz="2800" cap="none" dirty="0">
                <a:solidFill>
                  <a:srgbClr val="FFFF00"/>
                </a:solidFill>
                <a:effectLst/>
              </a:rPr>
              <a:t>. </a:t>
            </a:r>
            <a:r>
              <a:rPr lang="fr-FR" sz="2800" cap="none" dirty="0">
                <a:effectLst/>
              </a:rPr>
              <a:t>»</a:t>
            </a:r>
          </a:p>
          <a:p>
            <a:endParaRPr lang="fr-FR" sz="2800" cap="none" dirty="0"/>
          </a:p>
        </p:txBody>
      </p:sp>
    </p:spTree>
    <p:extLst>
      <p:ext uri="{BB962C8B-B14F-4D97-AF65-F5344CB8AC3E}">
        <p14:creationId xmlns:p14="http://schemas.microsoft.com/office/powerpoint/2010/main" val="34271114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83821"/>
            <a:ext cx="9132711" cy="2449689"/>
          </a:xfrm>
        </p:spPr>
        <p:txBody>
          <a:bodyPr>
            <a:normAutofit fontScale="90000"/>
          </a:bodyPr>
          <a:lstStyle/>
          <a:p>
            <a:r>
              <a:rPr lang="fr-FR" cap="none" dirty="0"/>
              <a:t>Conclusion 5</a:t>
            </a:r>
            <a:br>
              <a:rPr lang="fr-FR" cap="none" dirty="0"/>
            </a:br>
            <a:r>
              <a:rPr lang="fr-FR" cap="none" dirty="0"/>
              <a:t>Bitcoin : une monnaie « communautaire » ou « alternative » ?</a:t>
            </a:r>
            <a:br>
              <a:rPr lang="fr-FR" cap="none" dirty="0"/>
            </a:br>
            <a:endParaRPr lang="fr-FR" cap="none" dirty="0"/>
          </a:p>
        </p:txBody>
      </p:sp>
      <p:sp>
        <p:nvSpPr>
          <p:cNvPr id="5" name="Sous-titre 4"/>
          <p:cNvSpPr>
            <a:spLocks noGrp="1"/>
          </p:cNvSpPr>
          <p:nvPr>
            <p:ph type="subTitle" idx="1"/>
          </p:nvPr>
        </p:nvSpPr>
        <p:spPr>
          <a:xfrm>
            <a:off x="2404533" y="2562579"/>
            <a:ext cx="9674578" cy="4120444"/>
          </a:xfrm>
        </p:spPr>
        <p:txBody>
          <a:bodyPr>
            <a:noAutofit/>
          </a:bodyPr>
          <a:lstStyle/>
          <a:p>
            <a:pPr lvl="0"/>
            <a:r>
              <a:rPr lang="fr-FR" sz="3200" cap="none" dirty="0">
                <a:effectLst/>
              </a:rPr>
              <a:t>Les monnaies alternatives :</a:t>
            </a:r>
          </a:p>
          <a:p>
            <a:r>
              <a:rPr lang="fr-FR" sz="2400" b="1" i="1" cap="none" dirty="0">
                <a:effectLst/>
              </a:rPr>
              <a:t>	- Les Monnaies alternatives,</a:t>
            </a:r>
            <a:r>
              <a:rPr lang="fr-FR" sz="2400" b="1" cap="none" dirty="0">
                <a:effectLst/>
              </a:rPr>
              <a:t> Jérôme Blanc, La Découverte, 2018, 127 	pages, </a:t>
            </a:r>
            <a:r>
              <a:rPr lang="fr-FR" sz="2400" u="sng" cap="none" dirty="0">
                <a:effectLst/>
                <a:hlinkClick r:id="rId2"/>
              </a:rPr>
              <a:t>François </a:t>
            </a:r>
            <a:r>
              <a:rPr lang="fr-FR" sz="2400" u="sng" cap="none" dirty="0" err="1">
                <a:effectLst/>
                <a:hlinkClick r:id="rId2"/>
              </a:rPr>
              <a:t>Doligez</a:t>
            </a:r>
            <a:endParaRPr lang="fr-FR" sz="2400" cap="none" dirty="0">
              <a:effectLst/>
            </a:endParaRPr>
          </a:p>
          <a:p>
            <a:pPr lvl="0"/>
            <a:r>
              <a:rPr lang="fr-FR" sz="3200" cap="none" dirty="0">
                <a:effectLst/>
              </a:rPr>
              <a:t>Les SEL ou systèmes d’économie solidaire</a:t>
            </a:r>
          </a:p>
          <a:p>
            <a:r>
              <a:rPr lang="fr-FR" sz="2400" cap="none" dirty="0">
                <a:effectLst/>
              </a:rPr>
              <a:t>	- </a:t>
            </a:r>
            <a:r>
              <a:rPr lang="fr-FR" sz="2400" b="1" i="1" cap="none" dirty="0">
                <a:effectLst/>
              </a:rPr>
              <a:t>Les systèmes d’échange local</a:t>
            </a:r>
          </a:p>
          <a:p>
            <a:r>
              <a:rPr lang="fr-FR" sz="2400" cap="none" dirty="0">
                <a:effectLst/>
              </a:rPr>
              <a:t>	Jérôme Blanc, Cyrille </a:t>
            </a:r>
            <a:r>
              <a:rPr lang="fr-FR" sz="2400" cap="none" dirty="0" err="1">
                <a:effectLst/>
              </a:rPr>
              <a:t>Ferraton</a:t>
            </a:r>
            <a:r>
              <a:rPr lang="fr-FR" sz="2400" cap="none" dirty="0">
                <a:effectLst/>
              </a:rPr>
              <a:t> et Gilles Malandrin, C.N.R.S. Editions 	Hermès, La Revue</a:t>
            </a:r>
          </a:p>
        </p:txBody>
      </p:sp>
    </p:spTree>
    <p:extLst>
      <p:ext uri="{BB962C8B-B14F-4D97-AF65-F5344CB8AC3E}">
        <p14:creationId xmlns:p14="http://schemas.microsoft.com/office/powerpoint/2010/main" val="21944772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83821"/>
            <a:ext cx="9132711" cy="2449689"/>
          </a:xfrm>
        </p:spPr>
        <p:txBody>
          <a:bodyPr>
            <a:normAutofit fontScale="90000"/>
          </a:bodyPr>
          <a:lstStyle/>
          <a:p>
            <a:r>
              <a:rPr lang="fr-FR" cap="none" dirty="0"/>
              <a:t>Conclusion 6</a:t>
            </a:r>
            <a:br>
              <a:rPr lang="fr-FR" cap="none" dirty="0"/>
            </a:br>
            <a:r>
              <a:rPr lang="fr-FR" cap="none" dirty="0" err="1"/>
              <a:t>Libra</a:t>
            </a:r>
            <a:r>
              <a:rPr lang="fr-FR" cap="none" dirty="0"/>
              <a:t> : une alternative à la monnaie d’Etat… qui vise quels Etats ?</a:t>
            </a:r>
            <a:br>
              <a:rPr lang="fr-FR" cap="none" dirty="0"/>
            </a:br>
            <a:endParaRPr lang="fr-FR" cap="none" dirty="0"/>
          </a:p>
        </p:txBody>
      </p:sp>
      <p:sp>
        <p:nvSpPr>
          <p:cNvPr id="5" name="Sous-titre 4"/>
          <p:cNvSpPr>
            <a:spLocks noGrp="1"/>
          </p:cNvSpPr>
          <p:nvPr>
            <p:ph type="subTitle" idx="1"/>
          </p:nvPr>
        </p:nvSpPr>
        <p:spPr>
          <a:xfrm>
            <a:off x="2404533" y="3860800"/>
            <a:ext cx="8963377" cy="1636888"/>
          </a:xfrm>
        </p:spPr>
        <p:txBody>
          <a:bodyPr>
            <a:noAutofit/>
          </a:bodyPr>
          <a:lstStyle/>
          <a:p>
            <a:r>
              <a:rPr lang="fr-FR" sz="3200" cap="none" dirty="0"/>
              <a:t>Objectif : les pays dans lesquelles l’Etat et le système bancaire sont faibles voire défaillants ?</a:t>
            </a:r>
          </a:p>
        </p:txBody>
      </p:sp>
    </p:spTree>
    <p:extLst>
      <p:ext uri="{BB962C8B-B14F-4D97-AF65-F5344CB8AC3E}">
        <p14:creationId xmlns:p14="http://schemas.microsoft.com/office/powerpoint/2010/main" val="3216792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04533" y="383821"/>
            <a:ext cx="9132711" cy="2449689"/>
          </a:xfrm>
        </p:spPr>
        <p:txBody>
          <a:bodyPr>
            <a:normAutofit fontScale="90000"/>
          </a:bodyPr>
          <a:lstStyle/>
          <a:p>
            <a:r>
              <a:rPr lang="fr-FR" cap="none" dirty="0"/>
              <a:t>Conclusion 7 (et finale)</a:t>
            </a:r>
            <a:br>
              <a:rPr lang="fr-FR" cap="none" dirty="0"/>
            </a:br>
            <a:r>
              <a:rPr lang="fr-FR" cap="none" dirty="0"/>
              <a:t>projet de monnaie digitale de banque centrale (MDBC)</a:t>
            </a:r>
            <a:br>
              <a:rPr lang="fr-FR" cap="none" dirty="0"/>
            </a:br>
            <a:endParaRPr lang="fr-FR" cap="none" dirty="0"/>
          </a:p>
        </p:txBody>
      </p:sp>
      <p:sp>
        <p:nvSpPr>
          <p:cNvPr id="5" name="Sous-titre 4"/>
          <p:cNvSpPr>
            <a:spLocks noGrp="1"/>
          </p:cNvSpPr>
          <p:nvPr>
            <p:ph type="subTitle" idx="1"/>
          </p:nvPr>
        </p:nvSpPr>
        <p:spPr>
          <a:xfrm>
            <a:off x="2404533" y="2833511"/>
            <a:ext cx="8963377" cy="2664177"/>
          </a:xfrm>
        </p:spPr>
        <p:txBody>
          <a:bodyPr>
            <a:noAutofit/>
          </a:bodyPr>
          <a:lstStyle/>
          <a:p>
            <a:endParaRPr lang="fr-FR" sz="2800" cap="none" dirty="0"/>
          </a:p>
        </p:txBody>
      </p:sp>
    </p:spTree>
    <p:extLst>
      <p:ext uri="{BB962C8B-B14F-4D97-AF65-F5344CB8AC3E}">
        <p14:creationId xmlns:p14="http://schemas.microsoft.com/office/powerpoint/2010/main" val="2753414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idx="1"/>
          </p:nvPr>
        </p:nvSpPr>
        <p:spPr/>
        <p:txBody>
          <a:bodyPr/>
          <a:lstStyle/>
          <a:p>
            <a:endParaRPr lang="fr-FR"/>
          </a:p>
        </p:txBody>
      </p:sp>
      <p:pic>
        <p:nvPicPr>
          <p:cNvPr id="4" name="Image 3" descr="Couverture du magazine"/>
          <p:cNvPicPr/>
          <p:nvPr/>
        </p:nvPicPr>
        <p:blipFill>
          <a:blip r:embed="rId2">
            <a:extLst>
              <a:ext uri="{28A0092B-C50C-407E-A947-70E740481C1C}">
                <a14:useLocalDpi xmlns:a14="http://schemas.microsoft.com/office/drawing/2010/main" val="0"/>
              </a:ext>
            </a:extLst>
          </a:blip>
          <a:srcRect/>
          <a:stretch>
            <a:fillRect/>
          </a:stretch>
        </p:blipFill>
        <p:spPr bwMode="auto">
          <a:xfrm>
            <a:off x="3420533" y="293512"/>
            <a:ext cx="4583289" cy="6287912"/>
          </a:xfrm>
          <a:prstGeom prst="rect">
            <a:avLst/>
          </a:prstGeom>
          <a:noFill/>
          <a:ln>
            <a:noFill/>
          </a:ln>
        </p:spPr>
      </p:pic>
    </p:spTree>
    <p:extLst>
      <p:ext uri="{BB962C8B-B14F-4D97-AF65-F5344CB8AC3E}">
        <p14:creationId xmlns:p14="http://schemas.microsoft.com/office/powerpoint/2010/main" val="1308524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9"/>
            <a:ext cx="7947377" cy="1682044"/>
          </a:xfrm>
        </p:spPr>
        <p:txBody>
          <a:bodyPr/>
          <a:lstStyle/>
          <a:p>
            <a:r>
              <a:rPr lang="fr-FR" dirty="0"/>
              <a:t>B</a:t>
            </a:r>
            <a:r>
              <a:rPr lang="fr-FR" cap="none" dirty="0"/>
              <a:t>itcoin</a:t>
            </a:r>
            <a:r>
              <a:rPr lang="fr-FR" dirty="0"/>
              <a:t>, </a:t>
            </a:r>
            <a:r>
              <a:rPr lang="fr-FR" dirty="0" err="1"/>
              <a:t>L</a:t>
            </a:r>
            <a:r>
              <a:rPr lang="fr-FR" cap="none" dirty="0" err="1"/>
              <a:t>ibra</a:t>
            </a:r>
            <a:r>
              <a:rPr lang="fr-FR" dirty="0"/>
              <a:t>,… : </a:t>
            </a:r>
            <a:r>
              <a:rPr lang="fr-FR" cap="none" dirty="0"/>
              <a:t>les mots pour les dire </a:t>
            </a:r>
            <a:r>
              <a:rPr lang="fr-FR" dirty="0"/>
              <a:t>?</a:t>
            </a:r>
          </a:p>
        </p:txBody>
      </p:sp>
      <p:sp>
        <p:nvSpPr>
          <p:cNvPr id="5" name="Sous-titre 4"/>
          <p:cNvSpPr>
            <a:spLocks noGrp="1"/>
          </p:cNvSpPr>
          <p:nvPr>
            <p:ph type="subTitle" idx="1"/>
          </p:nvPr>
        </p:nvSpPr>
        <p:spPr>
          <a:xfrm>
            <a:off x="1876424" y="2009423"/>
            <a:ext cx="9954332" cy="4481688"/>
          </a:xfrm>
        </p:spPr>
        <p:txBody>
          <a:bodyPr>
            <a:noAutofit/>
          </a:bodyPr>
          <a:lstStyle/>
          <a:p>
            <a:r>
              <a:rPr lang="fr-FR" sz="2800" cap="none" dirty="0"/>
              <a:t>Les nouvelles monnaies ont fait l’objet, en 2019, de très nombreuses publications dans lesquelles elles sont nommées de diverses façons. La confusion sur les termes révèle peut être la confusion sur les concepts.</a:t>
            </a:r>
          </a:p>
          <a:p>
            <a:r>
              <a:rPr lang="fr-FR" sz="2800" cap="none" dirty="0"/>
              <a:t>Nous allons examiner tous les qualificatifs utilisés, tenter de faire le tri et de dégager ce qui est important de ce qui l’est moins. En conclusion nous tenterons de repérer l’essentiel et de donner de nouvelles pistes de recherches sur ce thème.</a:t>
            </a:r>
          </a:p>
        </p:txBody>
      </p:sp>
    </p:spTree>
    <p:extLst>
      <p:ext uri="{BB962C8B-B14F-4D97-AF65-F5344CB8AC3E}">
        <p14:creationId xmlns:p14="http://schemas.microsoft.com/office/powerpoint/2010/main" val="2906215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8"/>
            <a:ext cx="7947377" cy="2404533"/>
          </a:xfrm>
        </p:spPr>
        <p:txBody>
          <a:bodyPr>
            <a:normAutofit/>
          </a:bodyPr>
          <a:lstStyle/>
          <a:p>
            <a:r>
              <a:rPr lang="fr-FR" cap="none" dirty="0"/>
              <a:t>Les divers qualificatifs utilisés</a:t>
            </a:r>
          </a:p>
        </p:txBody>
      </p:sp>
      <p:sp>
        <p:nvSpPr>
          <p:cNvPr id="5" name="Sous-titre 4"/>
          <p:cNvSpPr>
            <a:spLocks noGrp="1"/>
          </p:cNvSpPr>
          <p:nvPr>
            <p:ph type="subTitle" idx="1"/>
          </p:nvPr>
        </p:nvSpPr>
        <p:spPr>
          <a:xfrm>
            <a:off x="1921579" y="3578578"/>
            <a:ext cx="9954332" cy="2641600"/>
          </a:xfrm>
        </p:spPr>
        <p:txBody>
          <a:bodyPr>
            <a:noAutofit/>
          </a:bodyPr>
          <a:lstStyle/>
          <a:p>
            <a:r>
              <a:rPr lang="fr-FR" sz="2800" cap="none" dirty="0"/>
              <a:t>Monnaie numérique, monnaie électronique, monnaie virtuelle, crypto-monnaie, </a:t>
            </a:r>
            <a:r>
              <a:rPr lang="fr-FR" sz="2800" cap="none" dirty="0" err="1"/>
              <a:t>blockchain</a:t>
            </a:r>
            <a:r>
              <a:rPr lang="fr-FR" sz="2800" cap="none" dirty="0"/>
              <a:t>,…</a:t>
            </a:r>
          </a:p>
          <a:p>
            <a:endParaRPr lang="fr-FR" sz="2800" cap="none" dirty="0"/>
          </a:p>
          <a:p>
            <a:pPr algn="r"/>
            <a:r>
              <a:rPr lang="fr-FR" sz="2800" cap="none" dirty="0"/>
              <a:t>…la collection est riche mais est elle éclairante ?</a:t>
            </a:r>
          </a:p>
        </p:txBody>
      </p:sp>
    </p:spTree>
    <p:extLst>
      <p:ext uri="{BB962C8B-B14F-4D97-AF65-F5344CB8AC3E}">
        <p14:creationId xmlns:p14="http://schemas.microsoft.com/office/powerpoint/2010/main" val="2379853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9"/>
            <a:ext cx="7947377" cy="2257778"/>
          </a:xfrm>
        </p:spPr>
        <p:txBody>
          <a:bodyPr>
            <a:normAutofit/>
          </a:bodyPr>
          <a:lstStyle/>
          <a:p>
            <a:r>
              <a:rPr lang="fr-FR" cap="none" dirty="0"/>
              <a:t>Monnaie numérique ?</a:t>
            </a:r>
          </a:p>
        </p:txBody>
      </p:sp>
      <p:sp>
        <p:nvSpPr>
          <p:cNvPr id="5" name="Sous-titre 4"/>
          <p:cNvSpPr>
            <a:spLocks noGrp="1"/>
          </p:cNvSpPr>
          <p:nvPr>
            <p:ph type="subTitle" idx="1"/>
          </p:nvPr>
        </p:nvSpPr>
        <p:spPr>
          <a:xfrm>
            <a:off x="2065867" y="3217333"/>
            <a:ext cx="9810044" cy="3138311"/>
          </a:xfrm>
        </p:spPr>
        <p:txBody>
          <a:bodyPr>
            <a:noAutofit/>
          </a:bodyPr>
          <a:lstStyle/>
          <a:p>
            <a:r>
              <a:rPr lang="fr-FR" sz="2400" cap="none" dirty="0">
                <a:effectLst/>
              </a:rPr>
              <a:t>Le recours courant au qualificatif « numérique » renvoie à la nature du codage des données sur les supports de la monnaie et/ou dans les échanges liés aux paiements. </a:t>
            </a:r>
          </a:p>
          <a:p>
            <a:r>
              <a:rPr lang="fr-FR" sz="2400" cap="none" dirty="0">
                <a:effectLst/>
              </a:rPr>
              <a:t>Le recours à cette numérisation des données est-il caractéristique et spécifique de ces nouvelles monnaies ?</a:t>
            </a:r>
          </a:p>
          <a:p>
            <a:pPr algn="r"/>
            <a:r>
              <a:rPr lang="fr-FR" sz="2800" cap="none" dirty="0"/>
              <a:t>?</a:t>
            </a:r>
          </a:p>
        </p:txBody>
      </p:sp>
    </p:spTree>
    <p:extLst>
      <p:ext uri="{BB962C8B-B14F-4D97-AF65-F5344CB8AC3E}">
        <p14:creationId xmlns:p14="http://schemas.microsoft.com/office/powerpoint/2010/main" val="22361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9"/>
            <a:ext cx="7947377" cy="1569154"/>
          </a:xfrm>
        </p:spPr>
        <p:txBody>
          <a:bodyPr>
            <a:normAutofit/>
          </a:bodyPr>
          <a:lstStyle/>
          <a:p>
            <a:r>
              <a:rPr lang="fr-FR" cap="none" dirty="0"/>
              <a:t>Monnaie électronique ?</a:t>
            </a:r>
          </a:p>
        </p:txBody>
      </p:sp>
      <p:sp>
        <p:nvSpPr>
          <p:cNvPr id="5" name="Sous-titre 4"/>
          <p:cNvSpPr>
            <a:spLocks noGrp="1"/>
          </p:cNvSpPr>
          <p:nvPr>
            <p:ph type="subTitle" idx="1"/>
          </p:nvPr>
        </p:nvSpPr>
        <p:spPr>
          <a:xfrm>
            <a:off x="2065867" y="3115733"/>
            <a:ext cx="9810044" cy="3239911"/>
          </a:xfrm>
        </p:spPr>
        <p:txBody>
          <a:bodyPr>
            <a:noAutofit/>
          </a:bodyPr>
          <a:lstStyle/>
          <a:p>
            <a:r>
              <a:rPr lang="fr-FR" sz="2800" cap="none" dirty="0">
                <a:effectLst/>
              </a:rPr>
              <a:t>«  Electronique » renvoie au domaine des sciences physiques étudiant les propriétés électriques des particules élémentaires de la matière. C’est le domaine scientifique à l’origine des ordinateurs, de l’internet.</a:t>
            </a:r>
          </a:p>
          <a:p>
            <a:r>
              <a:rPr lang="fr-FR" sz="2800" cap="none" dirty="0">
                <a:effectLst/>
              </a:rPr>
              <a:t>Est-il équivalent à celui de « monnaie numérique » dont on vient de voir le côté très général ? </a:t>
            </a:r>
            <a:endParaRPr lang="fr-FR" sz="2800" cap="none" dirty="0"/>
          </a:p>
        </p:txBody>
      </p:sp>
    </p:spTree>
    <p:extLst>
      <p:ext uri="{BB962C8B-B14F-4D97-AF65-F5344CB8AC3E}">
        <p14:creationId xmlns:p14="http://schemas.microsoft.com/office/powerpoint/2010/main" val="2159988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720622" y="327379"/>
            <a:ext cx="7947377" cy="1128888"/>
          </a:xfrm>
        </p:spPr>
        <p:txBody>
          <a:bodyPr>
            <a:normAutofit/>
          </a:bodyPr>
          <a:lstStyle/>
          <a:p>
            <a:r>
              <a:rPr lang="fr-FR" cap="none" dirty="0"/>
              <a:t>Monnaie électronique ?</a:t>
            </a:r>
          </a:p>
        </p:txBody>
      </p:sp>
      <p:sp>
        <p:nvSpPr>
          <p:cNvPr id="5" name="Sous-titre 4"/>
          <p:cNvSpPr>
            <a:spLocks noGrp="1"/>
          </p:cNvSpPr>
          <p:nvPr>
            <p:ph type="subTitle" idx="1"/>
          </p:nvPr>
        </p:nvSpPr>
        <p:spPr>
          <a:xfrm>
            <a:off x="2156178" y="1806222"/>
            <a:ext cx="9810044" cy="4775200"/>
          </a:xfrm>
        </p:spPr>
        <p:txBody>
          <a:bodyPr>
            <a:noAutofit/>
          </a:bodyPr>
          <a:lstStyle/>
          <a:p>
            <a:r>
              <a:rPr lang="fr-FR" sz="2400" cap="none" dirty="0">
                <a:effectLst/>
              </a:rPr>
              <a:t>« électronique » : une notion clairement définie en droit monétaire.</a:t>
            </a:r>
          </a:p>
          <a:p>
            <a:r>
              <a:rPr lang="fr-FR" sz="2400" cap="none" dirty="0">
                <a:effectLst/>
              </a:rPr>
              <a:t>Directive 2009/110/CE pour favoriser le développement de la « monnaie électronique », dite "directive monnaie électronique" ou DME.</a:t>
            </a:r>
          </a:p>
          <a:p>
            <a:r>
              <a:rPr lang="fr-FR" sz="2400" cap="none" dirty="0">
                <a:effectLst/>
              </a:rPr>
              <a:t>Droit français, 2013, </a:t>
            </a:r>
            <a:r>
              <a:rPr lang="fr-FR" sz="2400" u="sng" cap="none" dirty="0">
                <a:effectLst/>
                <a:hlinkClick r:id="rId2"/>
              </a:rPr>
              <a:t>article L315-1 du code monétaire et financier</a:t>
            </a:r>
            <a:r>
              <a:rPr lang="fr-FR" sz="2400" cap="none" dirty="0">
                <a:effectLst/>
              </a:rPr>
              <a:t> : </a:t>
            </a:r>
            <a:r>
              <a:rPr lang="fr-FR" sz="2400" i="1" cap="none" dirty="0">
                <a:effectLst/>
              </a:rPr>
              <a:t>« La monnaie électronique est une valeur monétaire qui est stockée sous une forme électronique, y compris magnétique […] émise contre la remise de fonds aux fins d’opérations de paiement »</a:t>
            </a:r>
            <a:r>
              <a:rPr lang="fr-FR" sz="2400" cap="none" dirty="0">
                <a:effectLst/>
              </a:rPr>
              <a:t>.</a:t>
            </a:r>
          </a:p>
          <a:p>
            <a:r>
              <a:rPr lang="fr-FR" sz="2400" cap="none" dirty="0">
                <a:effectLst/>
              </a:rPr>
              <a:t>La monnaie électronique est l’équivalent numérique de l’argent liquide, stockée sur un support électronique matériel ou un serveur distant.</a:t>
            </a:r>
            <a:endParaRPr lang="fr-FR" dirty="0">
              <a:effectLst/>
            </a:endParaRPr>
          </a:p>
          <a:p>
            <a:endParaRPr lang="fr-FR" dirty="0">
              <a:effectLst/>
            </a:endParaRPr>
          </a:p>
        </p:txBody>
      </p:sp>
    </p:spTree>
    <p:extLst>
      <p:ext uri="{BB962C8B-B14F-4D97-AF65-F5344CB8AC3E}">
        <p14:creationId xmlns:p14="http://schemas.microsoft.com/office/powerpoint/2010/main" val="149563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B5F27"/>
      </a:dk2>
      <a:lt2>
        <a:srgbClr val="D8FC68"/>
      </a:lt2>
      <a:accent1>
        <a:srgbClr val="DDC855"/>
      </a:accent1>
      <a:accent2>
        <a:srgbClr val="FCA03D"/>
      </a:accent2>
      <a:accent3>
        <a:srgbClr val="E36439"/>
      </a:accent3>
      <a:accent4>
        <a:srgbClr val="C2935B"/>
      </a:accent4>
      <a:accent5>
        <a:srgbClr val="88C25C"/>
      </a:accent5>
      <a:accent6>
        <a:srgbClr val="BFCC86"/>
      </a:accent6>
      <a:hlink>
        <a:srgbClr val="FFCE23"/>
      </a:hlink>
      <a:folHlink>
        <a:srgbClr val="FDEB86"/>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82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97ECCC31-8429-4523-BE8D-8F09B7A4D46D}"/>
    </a:ext>
  </a:extLst>
</a:theme>
</file>

<file path=docProps/app.xml><?xml version="1.0" encoding="utf-8"?>
<Properties xmlns="http://schemas.openxmlformats.org/officeDocument/2006/extended-properties" xmlns:vt="http://schemas.openxmlformats.org/officeDocument/2006/docPropsVTypes">
  <Template>TM04033919[[fn=Circuit]]</Template>
  <TotalTime>308</TotalTime>
  <Words>1944</Words>
  <Application>Microsoft Office PowerPoint</Application>
  <PresentationFormat>Grand écran</PresentationFormat>
  <Paragraphs>150</Paragraphs>
  <Slides>34</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34</vt:i4>
      </vt:variant>
    </vt:vector>
  </HeadingPairs>
  <TitlesOfParts>
    <vt:vector size="37" baseType="lpstr">
      <vt:lpstr>Arial</vt:lpstr>
      <vt:lpstr>Tw Cen MT</vt:lpstr>
      <vt:lpstr>Circuit</vt:lpstr>
      <vt:lpstr>Bitcoin, Libra,… : les mots pour les dire ?</vt:lpstr>
      <vt:lpstr>Présentation PowerPoint</vt:lpstr>
      <vt:lpstr>Présentation PowerPoint</vt:lpstr>
      <vt:lpstr>Présentation PowerPoint</vt:lpstr>
      <vt:lpstr>Bitcoin, Libra,… : les mots pour les dire ?</vt:lpstr>
      <vt:lpstr>Les divers qualificatifs utilisés</vt:lpstr>
      <vt:lpstr>Monnaie numérique ?</vt:lpstr>
      <vt:lpstr>Monnaie électronique ?</vt:lpstr>
      <vt:lpstr>Monnaie électronique ?</vt:lpstr>
      <vt:lpstr>Monnaie électronique ?</vt:lpstr>
      <vt:lpstr>Monnaie virtuelle ?</vt:lpstr>
      <vt:lpstr>Monnaie virtuelle ?</vt:lpstr>
      <vt:lpstr>Monnaie virtuelle ?</vt:lpstr>
      <vt:lpstr>Crypto-monnaie ?</vt:lpstr>
      <vt:lpstr>Crypto monnaie ?</vt:lpstr>
      <vt:lpstr>Crypto monnaie ?</vt:lpstr>
      <vt:lpstr>Crypto monnaie ?</vt:lpstr>
      <vt:lpstr>Crypto monnaie ?</vt:lpstr>
      <vt:lpstr>Crypto monnaie ?</vt:lpstr>
      <vt:lpstr>Crypto monnaie ?</vt:lpstr>
      <vt:lpstr>Crypto monnaie ?</vt:lpstr>
      <vt:lpstr>Blockchain ?</vt:lpstr>
      <vt:lpstr>Blockchain ?</vt:lpstr>
      <vt:lpstr>Blockchain ?</vt:lpstr>
      <vt:lpstr>Blockchain ?</vt:lpstr>
      <vt:lpstr>Blockchain ?</vt:lpstr>
      <vt:lpstr>Conclusion 1 « Crypto monnaie » : la dernière fausse piste</vt:lpstr>
      <vt:lpstr>Conclusion 2 : les vrais problèmes </vt:lpstr>
      <vt:lpstr>Conclusion 3 : mettre la focale sur l’intermédiation bancaire dans le système monétaire </vt:lpstr>
      <vt:lpstr>Conclusion 4 Bitcoin et Libra : une alternative à la monnaie d’Etat… pour se passer d’Etat ? </vt:lpstr>
      <vt:lpstr>Conclusion 5 Bitcoin : une monnaie « communautaire » ou « alternative » ? </vt:lpstr>
      <vt:lpstr>Conclusion 5 Bitcoin : une monnaie « communautaire » ou « alternative » ? </vt:lpstr>
      <vt:lpstr>Conclusion 6 Libra : une alternative à la monnaie d’Etat… qui vise quels Etats ? </vt:lpstr>
      <vt:lpstr>Conclusion 7 (et finale) projet de monnaie digitale de banque centrale (MDBC)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Bitcoin, Libra,… : les mots pour les dire ?</dc:title>
  <dc:creator>Philippe Louchet</dc:creator>
  <cp:lastModifiedBy>sylvie</cp:lastModifiedBy>
  <cp:revision>48</cp:revision>
  <dcterms:created xsi:type="dcterms:W3CDTF">2020-01-26T17:10:07Z</dcterms:created>
  <dcterms:modified xsi:type="dcterms:W3CDTF">2020-02-05T14:03:35Z</dcterms:modified>
</cp:coreProperties>
</file>