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43"/>
  </p:notesMasterIdLst>
  <p:handoutMasterIdLst>
    <p:handoutMasterId r:id="rId44"/>
  </p:handoutMasterIdLst>
  <p:sldIdLst>
    <p:sldId id="262" r:id="rId2"/>
    <p:sldId id="259" r:id="rId3"/>
    <p:sldId id="263" r:id="rId4"/>
    <p:sldId id="261" r:id="rId5"/>
    <p:sldId id="267" r:id="rId6"/>
    <p:sldId id="287" r:id="rId7"/>
    <p:sldId id="285" r:id="rId8"/>
    <p:sldId id="276" r:id="rId9"/>
    <p:sldId id="288" r:id="rId10"/>
    <p:sldId id="289" r:id="rId11"/>
    <p:sldId id="290" r:id="rId12"/>
    <p:sldId id="291" r:id="rId13"/>
    <p:sldId id="292" r:id="rId14"/>
    <p:sldId id="293" r:id="rId15"/>
    <p:sldId id="294" r:id="rId16"/>
    <p:sldId id="295" r:id="rId17"/>
    <p:sldId id="296" r:id="rId18"/>
    <p:sldId id="297" r:id="rId19"/>
    <p:sldId id="286" r:id="rId20"/>
    <p:sldId id="315" r:id="rId21"/>
    <p:sldId id="268" r:id="rId22"/>
    <p:sldId id="300" r:id="rId23"/>
    <p:sldId id="299" r:id="rId24"/>
    <p:sldId id="284" r:id="rId25"/>
    <p:sldId id="279" r:id="rId26"/>
    <p:sldId id="281" r:id="rId27"/>
    <p:sldId id="272" r:id="rId28"/>
    <p:sldId id="273" r:id="rId29"/>
    <p:sldId id="275" r:id="rId30"/>
    <p:sldId id="302" r:id="rId31"/>
    <p:sldId id="303" r:id="rId32"/>
    <p:sldId id="304" r:id="rId33"/>
    <p:sldId id="305" r:id="rId34"/>
    <p:sldId id="306" r:id="rId35"/>
    <p:sldId id="307" r:id="rId36"/>
    <p:sldId id="308" r:id="rId37"/>
    <p:sldId id="309" r:id="rId38"/>
    <p:sldId id="310" r:id="rId39"/>
    <p:sldId id="311" r:id="rId40"/>
    <p:sldId id="312" r:id="rId41"/>
    <p:sldId id="283" r:id="rId42"/>
  </p:sldIdLst>
  <p:sldSz cx="9144000" cy="6858000" type="screen4x3"/>
  <p:notesSz cx="6797675" cy="9872663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10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24D1"/>
    <a:srgbClr val="DB0F58"/>
    <a:srgbClr val="DA107A"/>
    <a:srgbClr val="D317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972" autoAdjust="0"/>
    <p:restoredTop sz="86418" autoAdjust="0"/>
  </p:normalViewPr>
  <p:slideViewPr>
    <p:cSldViewPr>
      <p:cViewPr>
        <p:scale>
          <a:sx n="80" d="100"/>
          <a:sy n="80" d="100"/>
        </p:scale>
        <p:origin x="-1260" y="6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58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584"/>
    </p:cViewPr>
  </p:sorterViewPr>
  <p:notesViewPr>
    <p:cSldViewPr>
      <p:cViewPr varScale="1">
        <p:scale>
          <a:sx n="45" d="100"/>
          <a:sy n="45" d="100"/>
        </p:scale>
        <p:origin x="-2622" y="-108"/>
      </p:cViewPr>
      <p:guideLst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30DE609-BE31-4AEC-AEE1-5BCBEE1F57FB}" type="datetimeFigureOut">
              <a:rPr lang="fr-FR"/>
              <a:pPr>
                <a:defRPr/>
              </a:pPr>
              <a:t>31/01/2020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377363"/>
            <a:ext cx="29464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8" y="9377363"/>
            <a:ext cx="29464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D0F05492-F85A-4EF8-9835-16B7F9D869F5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0621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CE978E3-2FE0-4C8B-A076-BAA7729FB631}" type="datetimeFigureOut">
              <a:rPr lang="fr-FR"/>
              <a:pPr>
                <a:defRPr/>
              </a:pPr>
              <a:t>31/01/2020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689475"/>
            <a:ext cx="5438775" cy="44434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77363"/>
            <a:ext cx="29464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377363"/>
            <a:ext cx="29464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1B43E652-9335-4255-805F-E36D904AFB9E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813068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1133475" y="750888"/>
            <a:ext cx="4530725" cy="3702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4408" tIns="42204" rIns="84408" bIns="42204" anchor="ctr"/>
          <a:lstStyle/>
          <a:p>
            <a:endParaRPr lang="fr-FR" altLang="fr-FR" sz="1200">
              <a:latin typeface="Calibri" pitchFamily="34" charset="0"/>
              <a:ea typeface="MS PGothic" pitchFamily="34" charset="-128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679450" y="4689475"/>
            <a:ext cx="5437188" cy="4443413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altLang="fr-FR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Espace réservé de l'image des diapositive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/>
          </a:p>
        </p:txBody>
      </p:sp>
      <p:sp>
        <p:nvSpPr>
          <p:cNvPr id="32771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36B1CE4-779F-45E8-BC57-E16828222E75}" type="slidenum">
              <a:rPr lang="fr-FR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26</a:t>
            </a:fld>
            <a:endParaRPr lang="fr-FR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Espace réservé de l'image des diapositive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8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/>
          </a:p>
        </p:txBody>
      </p:sp>
      <p:sp>
        <p:nvSpPr>
          <p:cNvPr id="14339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DA8DF05-E552-48EE-9C88-149431130704}" type="slidenum">
              <a:rPr lang="fr-FR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fr-FR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Espace réservé de l'image des diapositive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b="1" dirty="0" smtClean="0"/>
          </a:p>
          <a:p>
            <a:pPr>
              <a:spcBef>
                <a:spcPct val="0"/>
              </a:spcBef>
            </a:pPr>
            <a:endParaRPr lang="fr-FR" b="1" dirty="0"/>
          </a:p>
        </p:txBody>
      </p:sp>
      <p:sp>
        <p:nvSpPr>
          <p:cNvPr id="18435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ECA1BFA-CFEB-43DD-8565-FAACD1D16508}" type="slidenum">
              <a:rPr lang="fr-FR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fr-FR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43E652-9335-4255-805F-E36D904AFB9E}" type="slidenum">
              <a:rPr lang="fr-FR" smtClean="0"/>
              <a:pPr>
                <a:defRPr/>
              </a:pPr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863020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Espace réservé de l'image des diapositive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</p:txBody>
      </p:sp>
      <p:sp>
        <p:nvSpPr>
          <p:cNvPr id="24579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B8466DA-D46C-44AE-8346-D9E509D0B5CD}" type="slidenum">
              <a:rPr lang="fr-FR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fr-FR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67544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Espace réservé de l'image des diapositive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</p:txBody>
      </p:sp>
      <p:sp>
        <p:nvSpPr>
          <p:cNvPr id="26627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DCC7A2A-D031-4ED6-900A-FB4D47D52001}" type="slidenum">
              <a:rPr lang="fr-FR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fr-FR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Espace réservé de l'image des diapositive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</p:txBody>
      </p:sp>
      <p:sp>
        <p:nvSpPr>
          <p:cNvPr id="26627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DCC7A2A-D031-4ED6-900A-FB4D47D52001}" type="slidenum">
              <a:rPr lang="fr-FR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fr-FR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12917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Espace réservé de l'image des diapositive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</p:txBody>
      </p:sp>
      <p:sp>
        <p:nvSpPr>
          <p:cNvPr id="28675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79B2061-F5AB-49CC-A71B-E21449ECF3C7}" type="slidenum">
              <a:rPr lang="fr-FR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24</a:t>
            </a:fld>
            <a:endParaRPr lang="fr-FR"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Espace réservé de l'image des diapositive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/>
          </a:p>
        </p:txBody>
      </p:sp>
      <p:sp>
        <p:nvSpPr>
          <p:cNvPr id="30723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D44C951-A59C-4A07-8ACF-E85A123F0CEE}" type="slidenum">
              <a:rPr lang="fr-FR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25</a:t>
            </a:fld>
            <a:endParaRPr lang="fr-FR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35696" y="260648"/>
            <a:ext cx="6918216" cy="1143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07704" y="1628800"/>
            <a:ext cx="6851104" cy="4896544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2" descr="amf_logo_4c_pour_Word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235825" y="5646738"/>
            <a:ext cx="1371600" cy="941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63687" y="4406900"/>
            <a:ext cx="6731025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763687" y="2906713"/>
            <a:ext cx="6731025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35696" y="332656"/>
            <a:ext cx="7128792" cy="1143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763688" y="1628800"/>
            <a:ext cx="34563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364088" y="1628800"/>
            <a:ext cx="361074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35696" y="260648"/>
            <a:ext cx="286429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860032" y="273050"/>
            <a:ext cx="3826768" cy="62522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835696" y="1484784"/>
            <a:ext cx="2864297" cy="504056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688416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6884168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688416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amf_logo_4c_pour_Word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524750" y="5646738"/>
            <a:ext cx="1371600" cy="941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1979613" y="1557338"/>
            <a:ext cx="6934200" cy="405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/>
          </a:p>
        </p:txBody>
      </p:sp>
      <p:sp>
        <p:nvSpPr>
          <p:cNvPr id="8" name="Rectangle 2"/>
          <p:cNvSpPr>
            <a:spLocks noChangeArrowheads="1"/>
          </p:cNvSpPr>
          <p:nvPr userDrawn="1"/>
        </p:nvSpPr>
        <p:spPr bwMode="auto">
          <a:xfrm rot="5400000">
            <a:off x="-2732087" y="2732087"/>
            <a:ext cx="6858000" cy="1393825"/>
          </a:xfrm>
          <a:prstGeom prst="rect">
            <a:avLst/>
          </a:prstGeom>
          <a:solidFill>
            <a:srgbClr val="0124D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altLang="fr-FR" sz="1200" dirty="0">
              <a:latin typeface="+mn-lt"/>
              <a:ea typeface="MS PGothic" pitchFamily="34" charset="-128"/>
              <a:cs typeface="+mn-cs"/>
            </a:endParaRPr>
          </a:p>
        </p:txBody>
      </p:sp>
      <p:pic>
        <p:nvPicPr>
          <p:cNvPr id="1028" name="Image 8"/>
          <p:cNvPicPr>
            <a:picLocks noChangeAspect="1"/>
          </p:cNvPicPr>
          <p:nvPr userDrawn="1"/>
        </p:nvPicPr>
        <p:blipFill>
          <a:blip r:embed="rId9"/>
          <a:srcRect/>
          <a:stretch>
            <a:fillRect/>
          </a:stretch>
        </p:blipFill>
        <p:spPr bwMode="auto">
          <a:xfrm>
            <a:off x="422275" y="5610225"/>
            <a:ext cx="1943100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Espace réservé du titre 1"/>
          <p:cNvSpPr>
            <a:spLocks noGrp="1"/>
          </p:cNvSpPr>
          <p:nvPr>
            <p:ph type="title"/>
          </p:nvPr>
        </p:nvSpPr>
        <p:spPr bwMode="auto">
          <a:xfrm rot="-5400000">
            <a:off x="-2062162" y="2581275"/>
            <a:ext cx="5518150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0" r:id="rId3"/>
    <p:sldLayoutId id="2147483679" r:id="rId4"/>
    <p:sldLayoutId id="2147483678" r:id="rId5"/>
    <p:sldLayoutId id="2147483677" r:id="rId6"/>
    <p:sldLayoutId id="2147483683" r:id="rId7"/>
  </p:sldLayoutIdLst>
  <p:txStyles>
    <p:titleStyle>
      <a:lvl1pPr algn="ctr" rtl="0" fontAlgn="base">
        <a:spcBef>
          <a:spcPct val="0"/>
        </a:spcBef>
        <a:spcAft>
          <a:spcPct val="0"/>
        </a:spcAft>
        <a:defRPr sz="24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Calibri" pitchFamily="34" charset="0"/>
        </a:defRPr>
      </a:lvl9pPr>
    </p:titleStyle>
    <p:bodyStyle>
      <a:lvl1pPr marL="457200" indent="-457200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png"/><Relationship Id="rId4" Type="http://schemas.openxmlformats.org/officeDocument/2006/relationships/image" Target="../media/image4.jpe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tiff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2"/>
          <p:cNvSpPr>
            <a:spLocks noChangeArrowheads="1"/>
          </p:cNvSpPr>
          <p:nvPr/>
        </p:nvSpPr>
        <p:spPr bwMode="auto">
          <a:xfrm>
            <a:off x="11113" y="5105400"/>
            <a:ext cx="9144000" cy="1752600"/>
          </a:xfrm>
          <a:prstGeom prst="rect">
            <a:avLst/>
          </a:prstGeom>
          <a:solidFill>
            <a:srgbClr val="0124D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 altLang="fr-FR" sz="1200">
              <a:latin typeface="Calibri" pitchFamily="34" charset="0"/>
              <a:ea typeface="MS PGothic" pitchFamily="34" charset="-128"/>
            </a:endParaRPr>
          </a:p>
        </p:txBody>
      </p:sp>
      <p:sp>
        <p:nvSpPr>
          <p:cNvPr id="11266" name="Text Box 5"/>
          <p:cNvSpPr txBox="1">
            <a:spLocks noChangeArrowheads="1"/>
          </p:cNvSpPr>
          <p:nvPr/>
        </p:nvSpPr>
        <p:spPr bwMode="auto">
          <a:xfrm>
            <a:off x="2555776" y="5318125"/>
            <a:ext cx="5800824" cy="101784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defTabSz="449263" eaLnBrk="0" hangingPunct="0">
              <a:spcBef>
                <a:spcPts val="500"/>
              </a:spcBef>
              <a:buClr>
                <a:srgbClr val="000000"/>
              </a:buClr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altLang="fr-FR" sz="2000" b="1">
                <a:solidFill>
                  <a:schemeClr val="bg1"/>
                </a:solidFill>
                <a:latin typeface="Calibri" pitchFamily="34" charset="0"/>
                <a:ea typeface="MS PGothic" pitchFamily="34" charset="-128"/>
              </a:rPr>
              <a:t>Laurence REMAUD IA-IPR  économie et gestion, Catherine MOREAU (L Hemingway),  Elodie BREBION (L Camille Saint </a:t>
            </a:r>
            <a:r>
              <a:rPr lang="fr-FR" altLang="fr-FR" sz="2000" b="1" dirty="0" err="1">
                <a:solidFill>
                  <a:schemeClr val="bg1"/>
                </a:solidFill>
                <a:latin typeface="Calibri" pitchFamily="34" charset="0"/>
                <a:ea typeface="MS PGothic" pitchFamily="34" charset="-128"/>
              </a:rPr>
              <a:t>Saens</a:t>
            </a:r>
            <a:r>
              <a:rPr lang="fr-FR" altLang="fr-FR" sz="2000" b="1" dirty="0">
                <a:solidFill>
                  <a:schemeClr val="bg1"/>
                </a:solidFill>
                <a:latin typeface="Calibri" pitchFamily="34" charset="0"/>
                <a:ea typeface="MS PGothic" pitchFamily="34" charset="-128"/>
              </a:rPr>
              <a:t>)   - Janvier 2020</a:t>
            </a:r>
          </a:p>
        </p:txBody>
      </p:sp>
      <p:sp>
        <p:nvSpPr>
          <p:cNvPr id="11267" name="Text Box 5"/>
          <p:cNvSpPr txBox="1">
            <a:spLocks noChangeArrowheads="1"/>
          </p:cNvSpPr>
          <p:nvPr/>
        </p:nvSpPr>
        <p:spPr bwMode="auto">
          <a:xfrm>
            <a:off x="1852613" y="1557338"/>
            <a:ext cx="6451600" cy="206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altLang="fr-FR" sz="3200" b="1" i="1" dirty="0">
                <a:solidFill>
                  <a:srgbClr val="003366"/>
                </a:solidFill>
                <a:latin typeface="Calibri" pitchFamily="34" charset="0"/>
                <a:ea typeface="MS PGothic" pitchFamily="34" charset="-128"/>
              </a:rPr>
              <a:t>Séminaire BORDEAUX </a:t>
            </a:r>
          </a:p>
          <a:p>
            <a:pPr algn="ctr"/>
            <a:r>
              <a:rPr lang="fr-FR" altLang="fr-FR" sz="3200" b="1" i="1" dirty="0">
                <a:solidFill>
                  <a:srgbClr val="003366"/>
                </a:solidFill>
                <a:latin typeface="Calibri" pitchFamily="34" charset="0"/>
                <a:ea typeface="MS PGothic" pitchFamily="34" charset="-128"/>
              </a:rPr>
              <a:t>BTS banque conseiller de clientèle</a:t>
            </a:r>
          </a:p>
          <a:p>
            <a:pPr algn="ctr"/>
            <a:r>
              <a:rPr lang="fr-FR" altLang="fr-FR" sz="3200" b="1" i="1" dirty="0">
                <a:solidFill>
                  <a:srgbClr val="003366"/>
                </a:solidFill>
                <a:latin typeface="Calibri" pitchFamily="34" charset="0"/>
                <a:ea typeface="MS PGothic" pitchFamily="34" charset="-128"/>
              </a:rPr>
              <a:t>Certification AMF, nouveau dispositif</a:t>
            </a:r>
          </a:p>
          <a:p>
            <a:pPr algn="ctr"/>
            <a:endParaRPr lang="fr-FR" altLang="fr-FR" sz="3200" b="1" i="1" dirty="0">
              <a:solidFill>
                <a:srgbClr val="003366"/>
              </a:solidFill>
              <a:latin typeface="Calibri" pitchFamily="34" charset="0"/>
              <a:ea typeface="MS PGothic" pitchFamily="34" charset="-128"/>
            </a:endParaRPr>
          </a:p>
        </p:txBody>
      </p:sp>
      <p:pic>
        <p:nvPicPr>
          <p:cNvPr id="11268" name="Image 5" descr="DSCF0306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113" y="3898900"/>
            <a:ext cx="1508125" cy="113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Image 4" descr="DSCF0301.JPG"/>
          <p:cNvPicPr>
            <a:picLocks noChangeAspect="1"/>
          </p:cNvPicPr>
          <p:nvPr/>
        </p:nvPicPr>
        <p:blipFill>
          <a:blip r:embed="rId4"/>
          <a:srcRect t="10693" b="36470"/>
          <a:stretch>
            <a:fillRect/>
          </a:stretch>
        </p:blipFill>
        <p:spPr bwMode="auto">
          <a:xfrm>
            <a:off x="6026150" y="3898900"/>
            <a:ext cx="1558925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656513" y="3868738"/>
            <a:ext cx="1398587" cy="1116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1" name="Image 2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143250" y="3868738"/>
            <a:ext cx="27543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2" name="Image 3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519238" y="3852863"/>
            <a:ext cx="1552575" cy="117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3" name="Image 2" descr="amf_logo_4c_pour_Word2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521575" y="327025"/>
            <a:ext cx="1371600" cy="94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4" name="Image 11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39750" y="492125"/>
            <a:ext cx="2286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10000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3"/>
          <p:cNvSpPr txBox="1">
            <a:spLocks noChangeArrowheads="1"/>
          </p:cNvSpPr>
          <p:nvPr/>
        </p:nvSpPr>
        <p:spPr bwMode="auto">
          <a:xfrm>
            <a:off x="1403350" y="188913"/>
            <a:ext cx="7735888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Font typeface="+mj-lt"/>
              <a:buAutoNum type="arabicPeriod" startAt="2"/>
            </a:pPr>
            <a:r>
              <a:rPr lang="fr-FR" altLang="ja-JP" sz="2000" dirty="0">
                <a:solidFill>
                  <a:srgbClr val="123466"/>
                </a:solidFill>
              </a:rPr>
              <a:t>La déontologie, la conformité et l’organisation déontologique des établissements;</a:t>
            </a:r>
          </a:p>
          <a:p>
            <a:pPr>
              <a:spcBef>
                <a:spcPct val="50000"/>
              </a:spcBef>
            </a:pPr>
            <a:endParaRPr lang="fr-FR" altLang="ja-JP" sz="1600" dirty="0">
              <a:solidFill>
                <a:srgbClr val="0124D1"/>
              </a:solidFill>
            </a:endParaRPr>
          </a:p>
          <a:p>
            <a:pPr>
              <a:spcBef>
                <a:spcPct val="50000"/>
              </a:spcBef>
            </a:pPr>
            <a:r>
              <a:rPr lang="fr-FR" altLang="ja-JP" sz="1600" dirty="0">
                <a:solidFill>
                  <a:srgbClr val="0124D1"/>
                </a:solidFill>
              </a:rPr>
              <a:t>Nouveautés</a:t>
            </a:r>
          </a:p>
          <a:p>
            <a:endParaRPr lang="fr-FR" sz="1600" dirty="0">
              <a:solidFill>
                <a:srgbClr val="0124D1"/>
              </a:solidFill>
            </a:endParaRPr>
          </a:p>
          <a:p>
            <a:r>
              <a:rPr lang="fr-FR" sz="1600" dirty="0">
                <a:solidFill>
                  <a:srgbClr val="0124D1"/>
                </a:solidFill>
              </a:rPr>
              <a:t>Passage de 2.1 : fondements des règles de bonne conduite en niveau A</a:t>
            </a:r>
          </a:p>
          <a:p>
            <a:endParaRPr lang="fr-FR" sz="1600" dirty="0">
              <a:solidFill>
                <a:srgbClr val="0124D1"/>
              </a:solidFill>
            </a:endParaRPr>
          </a:p>
          <a:p>
            <a:r>
              <a:rPr lang="fr-FR" sz="1600" dirty="0">
                <a:solidFill>
                  <a:srgbClr val="0124D1"/>
                </a:solidFill>
              </a:rPr>
              <a:t>Contenu inchangé</a:t>
            </a:r>
          </a:p>
          <a:p>
            <a:endParaRPr lang="fr-FR" sz="1600" dirty="0">
              <a:solidFill>
                <a:srgbClr val="0124D1"/>
              </a:solidFill>
            </a:endParaRPr>
          </a:p>
          <a:p>
            <a:endParaRPr lang="fr-FR" sz="1600" dirty="0">
              <a:solidFill>
                <a:srgbClr val="0124D1"/>
              </a:solidFill>
            </a:endParaRPr>
          </a:p>
          <a:p>
            <a:r>
              <a:rPr lang="fr-FR" altLang="ja-JP" sz="1600" b="1" dirty="0">
                <a:solidFill>
                  <a:srgbClr val="123466"/>
                </a:solidFill>
              </a:rPr>
              <a:t> Référentiel 2020 : 6 questions A (contre 2 questions C et 4 questions A avant)</a:t>
            </a: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5732463"/>
            <a:ext cx="2286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945431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3"/>
          <p:cNvSpPr txBox="1">
            <a:spLocks noChangeArrowheads="1"/>
          </p:cNvSpPr>
          <p:nvPr/>
        </p:nvSpPr>
        <p:spPr bwMode="auto">
          <a:xfrm>
            <a:off x="1403350" y="188913"/>
            <a:ext cx="7735888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Font typeface="+mj-lt"/>
              <a:buAutoNum type="arabicPeriod" startAt="3"/>
            </a:pPr>
            <a:r>
              <a:rPr lang="fr-FR" altLang="ja-JP" sz="2000" dirty="0">
                <a:solidFill>
                  <a:srgbClr val="123466"/>
                </a:solidFill>
              </a:rPr>
              <a:t>Sécurité financière : lutte contre le blanchiment, le terrorisme </a:t>
            </a:r>
            <a:r>
              <a:rPr lang="fr-FR" altLang="ja-JP" sz="2000" dirty="0">
                <a:solidFill>
                  <a:srgbClr val="FF0000"/>
                </a:solidFill>
              </a:rPr>
              <a:t>et la corruption; les embargos</a:t>
            </a:r>
          </a:p>
          <a:p>
            <a:pPr>
              <a:spcBef>
                <a:spcPct val="50000"/>
              </a:spcBef>
            </a:pPr>
            <a:endParaRPr lang="fr-FR" altLang="ja-JP" sz="1600" dirty="0">
              <a:solidFill>
                <a:srgbClr val="0124D1"/>
              </a:solidFill>
            </a:endParaRPr>
          </a:p>
          <a:p>
            <a:endParaRPr lang="fr-FR" sz="1600" dirty="0">
              <a:solidFill>
                <a:srgbClr val="0124D1"/>
              </a:solidFill>
            </a:endParaRPr>
          </a:p>
          <a:p>
            <a:r>
              <a:rPr lang="fr-FR" sz="1600" dirty="0">
                <a:solidFill>
                  <a:srgbClr val="0124D1"/>
                </a:solidFill>
              </a:rPr>
              <a:t>Nouveauté : la corruption (loi SAPIN 2) et les embargos (avec les échanges automatiques d’information)</a:t>
            </a:r>
          </a:p>
          <a:p>
            <a:endParaRPr lang="fr-FR" sz="1600" dirty="0">
              <a:solidFill>
                <a:srgbClr val="0124D1"/>
              </a:solidFill>
            </a:endParaRPr>
          </a:p>
          <a:p>
            <a:endParaRPr lang="fr-FR" sz="1600" dirty="0">
              <a:solidFill>
                <a:srgbClr val="0124D1"/>
              </a:solidFill>
            </a:endParaRPr>
          </a:p>
          <a:p>
            <a:r>
              <a:rPr lang="fr-FR" altLang="ja-JP" sz="1600" b="1" dirty="0">
                <a:solidFill>
                  <a:srgbClr val="123466"/>
                </a:solidFill>
              </a:rPr>
              <a:t> Référentiel 2020 : 3 questions A (contre 3 questions A avant)</a:t>
            </a: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5732463"/>
            <a:ext cx="2286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042695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3"/>
          <p:cNvSpPr txBox="1">
            <a:spLocks noChangeArrowheads="1"/>
          </p:cNvSpPr>
          <p:nvPr/>
        </p:nvSpPr>
        <p:spPr bwMode="auto">
          <a:xfrm>
            <a:off x="1403350" y="188913"/>
            <a:ext cx="7735888" cy="187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Font typeface="+mj-lt"/>
              <a:buAutoNum type="arabicPeriod" startAt="4"/>
            </a:pPr>
            <a:r>
              <a:rPr lang="fr-FR" altLang="ja-JP" sz="2000" dirty="0">
                <a:solidFill>
                  <a:srgbClr val="123466"/>
                </a:solidFill>
              </a:rPr>
              <a:t>La réglementation « Abus de marché »;</a:t>
            </a:r>
          </a:p>
          <a:p>
            <a:pPr>
              <a:spcBef>
                <a:spcPct val="50000"/>
              </a:spcBef>
            </a:pPr>
            <a:endParaRPr lang="fr-FR" altLang="ja-JP" sz="1600" dirty="0">
              <a:solidFill>
                <a:srgbClr val="0124D1"/>
              </a:solidFill>
            </a:endParaRPr>
          </a:p>
          <a:p>
            <a:pPr>
              <a:spcBef>
                <a:spcPct val="50000"/>
              </a:spcBef>
            </a:pPr>
            <a:r>
              <a:rPr lang="fr-FR" altLang="ja-JP" sz="1600" dirty="0">
                <a:solidFill>
                  <a:srgbClr val="0124D1"/>
                </a:solidFill>
              </a:rPr>
              <a:t>Contenu inchangé</a:t>
            </a:r>
            <a:endParaRPr lang="fr-FR" sz="1600" dirty="0">
              <a:solidFill>
                <a:srgbClr val="0124D1"/>
              </a:solidFill>
            </a:endParaRPr>
          </a:p>
          <a:p>
            <a:endParaRPr lang="fr-FR" sz="1600" dirty="0">
              <a:solidFill>
                <a:srgbClr val="0124D1"/>
              </a:solidFill>
            </a:endParaRPr>
          </a:p>
          <a:p>
            <a:endParaRPr lang="fr-FR" sz="1600" dirty="0">
              <a:solidFill>
                <a:srgbClr val="0124D1"/>
              </a:solidFill>
            </a:endParaRPr>
          </a:p>
          <a:p>
            <a:r>
              <a:rPr lang="fr-FR" altLang="ja-JP" sz="1600" b="1" dirty="0">
                <a:solidFill>
                  <a:srgbClr val="123466"/>
                </a:solidFill>
              </a:rPr>
              <a:t> Référentiel 2020 : 2 questions A (contre 2 questions A avant)</a:t>
            </a: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5732463"/>
            <a:ext cx="2286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709741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3"/>
          <p:cNvSpPr txBox="1">
            <a:spLocks noChangeArrowheads="1"/>
          </p:cNvSpPr>
          <p:nvPr/>
        </p:nvSpPr>
        <p:spPr bwMode="auto">
          <a:xfrm>
            <a:off x="1403350" y="188913"/>
            <a:ext cx="7735888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Font typeface="+mj-lt"/>
              <a:buAutoNum type="arabicPeriod" startAt="5"/>
            </a:pPr>
            <a:r>
              <a:rPr lang="fr-FR" altLang="ja-JP" sz="2000" dirty="0">
                <a:solidFill>
                  <a:srgbClr val="FF0000"/>
                </a:solidFill>
              </a:rPr>
              <a:t>Commercialisation d’instruments financiers, </a:t>
            </a:r>
            <a:r>
              <a:rPr lang="fr-FR" altLang="ja-JP" sz="2000" dirty="0">
                <a:solidFill>
                  <a:srgbClr val="123466"/>
                </a:solidFill>
              </a:rPr>
              <a:t>démarchage bancaire et financier, vente à distance et le conseil du client ;</a:t>
            </a:r>
          </a:p>
          <a:p>
            <a:pPr>
              <a:spcBef>
                <a:spcPct val="50000"/>
              </a:spcBef>
            </a:pPr>
            <a:endParaRPr lang="fr-FR" altLang="ja-JP" sz="1600" dirty="0">
              <a:solidFill>
                <a:srgbClr val="0124D1"/>
              </a:solidFill>
            </a:endParaRPr>
          </a:p>
          <a:p>
            <a:r>
              <a:rPr lang="fr-FR" sz="1600" dirty="0">
                <a:solidFill>
                  <a:srgbClr val="0124D1"/>
                </a:solidFill>
              </a:rPr>
              <a:t>Nouveauté : </a:t>
            </a:r>
          </a:p>
          <a:p>
            <a:r>
              <a:rPr lang="fr-FR" sz="1600" dirty="0">
                <a:solidFill>
                  <a:srgbClr val="0124D1"/>
                </a:solidFill>
              </a:rPr>
              <a:t>En 2 sous-thèmes : 5.1 et 5.2</a:t>
            </a:r>
          </a:p>
          <a:p>
            <a:endParaRPr lang="fr-FR" sz="1600" dirty="0">
              <a:solidFill>
                <a:srgbClr val="0124D1"/>
              </a:solidFill>
            </a:endParaRPr>
          </a:p>
          <a:p>
            <a:pPr lvl="0"/>
            <a:r>
              <a:rPr lang="fr-FR" sz="1600" dirty="0">
                <a:solidFill>
                  <a:srgbClr val="0124D1"/>
                </a:solidFill>
              </a:rPr>
              <a:t>5.1 : Introduction de MIF2 : producteurs / distributeurs</a:t>
            </a:r>
          </a:p>
          <a:p>
            <a:pPr lvl="0"/>
            <a:endParaRPr lang="fr-FR" sz="1600" dirty="0">
              <a:solidFill>
                <a:srgbClr val="0124D1"/>
              </a:solidFill>
            </a:endParaRPr>
          </a:p>
          <a:p>
            <a:pPr lvl="0"/>
            <a:r>
              <a:rPr lang="fr-FR" sz="1600" dirty="0">
                <a:solidFill>
                  <a:srgbClr val="0124D1"/>
                </a:solidFill>
              </a:rPr>
              <a:t>5.2 : Renforcement de la partie sur les prospectus et documents d’informations (DICI et DIC </a:t>
            </a:r>
            <a:r>
              <a:rPr lang="fr-FR" sz="1600" dirty="0" err="1">
                <a:solidFill>
                  <a:srgbClr val="0124D1"/>
                </a:solidFill>
              </a:rPr>
              <a:t>PRIIPs</a:t>
            </a:r>
            <a:r>
              <a:rPr lang="fr-FR" sz="1600" dirty="0">
                <a:solidFill>
                  <a:srgbClr val="0124D1"/>
                </a:solidFill>
              </a:rPr>
              <a:t> pour les assurances) …. Transfert de l’ancien 8.3</a:t>
            </a:r>
          </a:p>
          <a:p>
            <a:endParaRPr lang="fr-FR" sz="1600" dirty="0">
              <a:solidFill>
                <a:srgbClr val="0124D1"/>
              </a:solidFill>
            </a:endParaRPr>
          </a:p>
          <a:p>
            <a:endParaRPr lang="fr-FR" sz="1600" dirty="0">
              <a:solidFill>
                <a:srgbClr val="0124D1"/>
              </a:solidFill>
            </a:endParaRPr>
          </a:p>
          <a:p>
            <a:r>
              <a:rPr lang="fr-FR" altLang="ja-JP" sz="1600" b="1" dirty="0">
                <a:solidFill>
                  <a:srgbClr val="123466"/>
                </a:solidFill>
              </a:rPr>
              <a:t> Référentiel 2020 : 4 questions A et 2 questions C (contre 3 questions A avant)</a:t>
            </a: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5732463"/>
            <a:ext cx="2286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246872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3"/>
          <p:cNvSpPr txBox="1">
            <a:spLocks noChangeArrowheads="1"/>
          </p:cNvSpPr>
          <p:nvPr/>
        </p:nvSpPr>
        <p:spPr bwMode="auto">
          <a:xfrm>
            <a:off x="1403350" y="188913"/>
            <a:ext cx="7735888" cy="4985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Font typeface="+mj-lt"/>
              <a:buAutoNum type="arabicPeriod" startAt="6"/>
            </a:pPr>
            <a:r>
              <a:rPr lang="fr-FR" altLang="ja-JP" sz="2000" dirty="0">
                <a:solidFill>
                  <a:srgbClr val="FF0000"/>
                </a:solidFill>
              </a:rPr>
              <a:t>Relations avec les clients </a:t>
            </a:r>
          </a:p>
          <a:p>
            <a:pPr>
              <a:spcBef>
                <a:spcPct val="50000"/>
              </a:spcBef>
            </a:pPr>
            <a:endParaRPr lang="fr-FR" altLang="ja-JP" sz="1600" dirty="0">
              <a:solidFill>
                <a:srgbClr val="0124D1"/>
              </a:solidFill>
            </a:endParaRPr>
          </a:p>
          <a:p>
            <a:r>
              <a:rPr lang="fr-FR" dirty="0">
                <a:solidFill>
                  <a:srgbClr val="0124D1"/>
                </a:solidFill>
              </a:rPr>
              <a:t>Nouveauté : </a:t>
            </a:r>
          </a:p>
          <a:p>
            <a:endParaRPr lang="fr-FR" sz="1600" dirty="0">
              <a:solidFill>
                <a:srgbClr val="0124D1"/>
              </a:solidFill>
            </a:endParaRPr>
          </a:p>
          <a:p>
            <a:r>
              <a:rPr lang="fr-FR" sz="1600" dirty="0">
                <a:solidFill>
                  <a:srgbClr val="0124D1"/>
                </a:solidFill>
              </a:rPr>
              <a:t>6.1.2 : transfert de l’ancien 1.6 sur la confidentialité</a:t>
            </a:r>
          </a:p>
          <a:p>
            <a:endParaRPr lang="fr-FR" sz="1600" dirty="0">
              <a:solidFill>
                <a:srgbClr val="0124D1"/>
              </a:solidFill>
            </a:endParaRPr>
          </a:p>
          <a:p>
            <a:r>
              <a:rPr lang="fr-FR" sz="1600" dirty="0">
                <a:solidFill>
                  <a:srgbClr val="0124D1"/>
                </a:solidFill>
              </a:rPr>
              <a:t>Nouveauté en 6.2 : information sur la nature du conseil (indépendant ou non…)</a:t>
            </a:r>
          </a:p>
          <a:p>
            <a:r>
              <a:rPr lang="fr-FR" sz="1600" dirty="0">
                <a:solidFill>
                  <a:srgbClr val="0124D1"/>
                </a:solidFill>
              </a:rPr>
              <a:t>Nouveauté en 6.3 : évaluation des connaissances des vendeurs </a:t>
            </a:r>
          </a:p>
          <a:p>
            <a:endParaRPr lang="fr-FR" sz="1600" dirty="0">
              <a:solidFill>
                <a:srgbClr val="0124D1"/>
              </a:solidFill>
            </a:endParaRPr>
          </a:p>
          <a:p>
            <a:r>
              <a:rPr lang="fr-FR" sz="1600" dirty="0">
                <a:solidFill>
                  <a:srgbClr val="0124D1"/>
                </a:solidFill>
              </a:rPr>
              <a:t>6.8 : transfert de l’ancien 1.7 sur la protection des clients (FGDR)</a:t>
            </a:r>
          </a:p>
          <a:p>
            <a:endParaRPr lang="fr-FR" sz="1600" dirty="0">
              <a:solidFill>
                <a:srgbClr val="0124D1"/>
              </a:solidFill>
            </a:endParaRPr>
          </a:p>
          <a:p>
            <a:r>
              <a:rPr lang="fr-FR" sz="1600" dirty="0">
                <a:solidFill>
                  <a:srgbClr val="0124D1"/>
                </a:solidFill>
              </a:rPr>
              <a:t>Un sous-thème en plus : </a:t>
            </a:r>
          </a:p>
          <a:p>
            <a:r>
              <a:rPr lang="fr-FR" sz="1600" dirty="0">
                <a:solidFill>
                  <a:srgbClr val="0124D1"/>
                </a:solidFill>
              </a:rPr>
              <a:t>6.9 : protection des clients et mesures renforcées en faveur de la protection des clients sur certains produits spécifiques à haut risque (loi Sapin 2 sur les CFD et les options binaires)</a:t>
            </a:r>
          </a:p>
          <a:p>
            <a:endParaRPr lang="fr-FR" sz="1600" dirty="0">
              <a:solidFill>
                <a:srgbClr val="0124D1"/>
              </a:solidFill>
            </a:endParaRPr>
          </a:p>
          <a:p>
            <a:endParaRPr lang="fr-FR" sz="1600" dirty="0">
              <a:solidFill>
                <a:srgbClr val="0124D1"/>
              </a:solidFill>
            </a:endParaRPr>
          </a:p>
          <a:p>
            <a:r>
              <a:rPr lang="fr-FR" altLang="ja-JP" sz="1600" b="1" dirty="0">
                <a:solidFill>
                  <a:srgbClr val="123466"/>
                </a:solidFill>
              </a:rPr>
              <a:t> Référentiel 2020 : 27 questions – 17 A et 10 C </a:t>
            </a:r>
          </a:p>
          <a:p>
            <a:r>
              <a:rPr lang="fr-FR" altLang="ja-JP" sz="1600" b="1" dirty="0">
                <a:solidFill>
                  <a:srgbClr val="123466"/>
                </a:solidFill>
              </a:rPr>
              <a:t>(contre 19 questions – 15 A et 4 C avant)</a:t>
            </a: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5732463"/>
            <a:ext cx="2286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411112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3"/>
          <p:cNvSpPr txBox="1">
            <a:spLocks noChangeArrowheads="1"/>
          </p:cNvSpPr>
          <p:nvPr/>
        </p:nvSpPr>
        <p:spPr bwMode="auto">
          <a:xfrm>
            <a:off x="1403350" y="188913"/>
            <a:ext cx="7735888" cy="4955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Font typeface="+mj-lt"/>
              <a:buAutoNum type="arabicPeriod" startAt="7"/>
            </a:pPr>
            <a:r>
              <a:rPr lang="fr-FR" altLang="ja-JP" sz="2000" dirty="0">
                <a:solidFill>
                  <a:srgbClr val="123466"/>
                </a:solidFill>
              </a:rPr>
              <a:t>Instruments financiers, </a:t>
            </a:r>
            <a:r>
              <a:rPr lang="fr-FR" altLang="ja-JP" sz="2000" dirty="0" err="1">
                <a:solidFill>
                  <a:srgbClr val="FF0000"/>
                </a:solidFill>
              </a:rPr>
              <a:t>crypto-actifs</a:t>
            </a:r>
            <a:r>
              <a:rPr lang="fr-FR" altLang="ja-JP" sz="2000" dirty="0">
                <a:solidFill>
                  <a:srgbClr val="FF0000"/>
                </a:solidFill>
              </a:rPr>
              <a:t> </a:t>
            </a:r>
            <a:r>
              <a:rPr lang="fr-FR" altLang="ja-JP" sz="2000" dirty="0">
                <a:solidFill>
                  <a:srgbClr val="123466"/>
                </a:solidFill>
              </a:rPr>
              <a:t>et leurs risques</a:t>
            </a:r>
          </a:p>
          <a:p>
            <a:pPr>
              <a:spcBef>
                <a:spcPct val="50000"/>
              </a:spcBef>
            </a:pPr>
            <a:endParaRPr lang="fr-FR" altLang="ja-JP" sz="1600" dirty="0">
              <a:solidFill>
                <a:srgbClr val="0124D1"/>
              </a:solidFill>
            </a:endParaRPr>
          </a:p>
          <a:p>
            <a:endParaRPr lang="fr-FR" sz="1600" dirty="0">
              <a:solidFill>
                <a:srgbClr val="0124D1"/>
              </a:solidFill>
            </a:endParaRPr>
          </a:p>
          <a:p>
            <a:r>
              <a:rPr lang="fr-FR" sz="1600" dirty="0">
                <a:solidFill>
                  <a:srgbClr val="0124D1"/>
                </a:solidFill>
              </a:rPr>
              <a:t>Nouveauté en 7.1 : risque opérationnel / risques spécifiques liés aux biens divers et aux placements atypiques</a:t>
            </a:r>
          </a:p>
          <a:p>
            <a:endParaRPr lang="fr-FR" sz="1600" dirty="0">
              <a:solidFill>
                <a:srgbClr val="0124D1"/>
              </a:solidFill>
            </a:endParaRPr>
          </a:p>
          <a:p>
            <a:r>
              <a:rPr lang="fr-FR" sz="1600" dirty="0">
                <a:solidFill>
                  <a:srgbClr val="0124D1"/>
                </a:solidFill>
              </a:rPr>
              <a:t>Nouveauté en 7.3 : sensibilité</a:t>
            </a:r>
          </a:p>
          <a:p>
            <a:endParaRPr lang="fr-FR" sz="1600" dirty="0">
              <a:solidFill>
                <a:srgbClr val="0124D1"/>
              </a:solidFill>
            </a:endParaRPr>
          </a:p>
          <a:p>
            <a:r>
              <a:rPr lang="fr-FR" sz="1600" dirty="0">
                <a:solidFill>
                  <a:srgbClr val="0124D1"/>
                </a:solidFill>
              </a:rPr>
              <a:t>Nouveauté en 7.5 : les EMTN structurés</a:t>
            </a:r>
          </a:p>
          <a:p>
            <a:endParaRPr lang="fr-FR" sz="1600" dirty="0">
              <a:solidFill>
                <a:srgbClr val="0124D1"/>
              </a:solidFill>
            </a:endParaRPr>
          </a:p>
          <a:p>
            <a:r>
              <a:rPr lang="fr-FR" sz="1600" dirty="0">
                <a:solidFill>
                  <a:srgbClr val="0124D1"/>
                </a:solidFill>
              </a:rPr>
              <a:t>Nouveauté en 7.7 : cas particulier des produits hautement spéculatifs (options binaires, CFD)</a:t>
            </a:r>
          </a:p>
          <a:p>
            <a:r>
              <a:rPr lang="fr-FR" sz="1600" dirty="0">
                <a:solidFill>
                  <a:srgbClr val="0124D1"/>
                </a:solidFill>
              </a:rPr>
              <a:t> </a:t>
            </a:r>
          </a:p>
          <a:p>
            <a:r>
              <a:rPr lang="fr-FR" sz="1600" dirty="0">
                <a:solidFill>
                  <a:srgbClr val="0124D1"/>
                </a:solidFill>
              </a:rPr>
              <a:t>Deux sous-thèmes en plus à la fin : </a:t>
            </a:r>
          </a:p>
          <a:p>
            <a:r>
              <a:rPr lang="fr-FR" sz="1600" dirty="0">
                <a:solidFill>
                  <a:srgbClr val="0124D1"/>
                </a:solidFill>
              </a:rPr>
              <a:t>7.9 : biens divers et intermédiation en biens divers</a:t>
            </a:r>
          </a:p>
          <a:p>
            <a:r>
              <a:rPr lang="fr-FR" sz="1600" dirty="0">
                <a:solidFill>
                  <a:srgbClr val="0124D1"/>
                </a:solidFill>
              </a:rPr>
              <a:t>7.10 : </a:t>
            </a:r>
            <a:r>
              <a:rPr lang="fr-FR" sz="1600" dirty="0" err="1">
                <a:solidFill>
                  <a:srgbClr val="0124D1"/>
                </a:solidFill>
              </a:rPr>
              <a:t>cryto</a:t>
            </a:r>
            <a:r>
              <a:rPr lang="fr-FR" sz="1600" dirty="0">
                <a:solidFill>
                  <a:srgbClr val="0124D1"/>
                </a:solidFill>
              </a:rPr>
              <a:t>-actifs</a:t>
            </a:r>
          </a:p>
          <a:p>
            <a:endParaRPr lang="fr-FR" sz="1600" dirty="0">
              <a:solidFill>
                <a:srgbClr val="0124D1"/>
              </a:solidFill>
            </a:endParaRPr>
          </a:p>
          <a:p>
            <a:endParaRPr lang="fr-FR" sz="1600" dirty="0">
              <a:solidFill>
                <a:srgbClr val="0124D1"/>
              </a:solidFill>
            </a:endParaRPr>
          </a:p>
          <a:p>
            <a:r>
              <a:rPr lang="fr-FR" altLang="ja-JP" sz="1600" b="1" dirty="0">
                <a:solidFill>
                  <a:srgbClr val="123466"/>
                </a:solidFill>
              </a:rPr>
              <a:t> Référentiel 2020 : 22 questions C (contre 16 questions C avant)</a:t>
            </a: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5732463"/>
            <a:ext cx="2286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70430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3"/>
          <p:cNvSpPr txBox="1">
            <a:spLocks noChangeArrowheads="1"/>
          </p:cNvSpPr>
          <p:nvPr/>
        </p:nvSpPr>
        <p:spPr bwMode="auto">
          <a:xfrm>
            <a:off x="1403350" y="188913"/>
            <a:ext cx="7735888" cy="2985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Font typeface="+mj-lt"/>
              <a:buAutoNum type="arabicPeriod" startAt="8"/>
            </a:pPr>
            <a:r>
              <a:rPr lang="fr-FR" altLang="ja-JP" sz="2000" dirty="0">
                <a:solidFill>
                  <a:srgbClr val="FF0000"/>
                </a:solidFill>
              </a:rPr>
              <a:t>Gestion collective / La gestion pour compte de tiers </a:t>
            </a:r>
          </a:p>
          <a:p>
            <a:pPr>
              <a:spcBef>
                <a:spcPct val="50000"/>
              </a:spcBef>
            </a:pPr>
            <a:endParaRPr lang="fr-FR" altLang="ja-JP" sz="1600" dirty="0">
              <a:solidFill>
                <a:srgbClr val="0124D1"/>
              </a:solidFill>
            </a:endParaRPr>
          </a:p>
          <a:p>
            <a:endParaRPr lang="fr-FR" sz="1600" dirty="0">
              <a:solidFill>
                <a:srgbClr val="0124D1"/>
              </a:solidFill>
            </a:endParaRPr>
          </a:p>
          <a:p>
            <a:endParaRPr lang="fr-FR" sz="1600" dirty="0">
              <a:solidFill>
                <a:srgbClr val="0124D1"/>
              </a:solidFill>
            </a:endParaRPr>
          </a:p>
          <a:p>
            <a:r>
              <a:rPr lang="fr-FR" sz="1600" dirty="0">
                <a:solidFill>
                  <a:srgbClr val="0124D1"/>
                </a:solidFill>
              </a:rPr>
              <a:t>Nouveauté en 8.2.2 : mesures de performances des fonds et facteurs de risques (Sharpe…)</a:t>
            </a:r>
          </a:p>
          <a:p>
            <a:endParaRPr lang="fr-FR" sz="1600" dirty="0">
              <a:solidFill>
                <a:srgbClr val="0124D1"/>
              </a:solidFill>
            </a:endParaRPr>
          </a:p>
          <a:p>
            <a:r>
              <a:rPr lang="fr-FR" sz="1600" dirty="0">
                <a:solidFill>
                  <a:srgbClr val="0124D1"/>
                </a:solidFill>
              </a:rPr>
              <a:t>Un sous-thème en plus : 8.7 finance durable et solidaire</a:t>
            </a:r>
          </a:p>
          <a:p>
            <a:endParaRPr lang="fr-FR" sz="1600" dirty="0">
              <a:solidFill>
                <a:srgbClr val="0124D1"/>
              </a:solidFill>
            </a:endParaRPr>
          </a:p>
          <a:p>
            <a:endParaRPr lang="fr-FR" sz="1600" dirty="0">
              <a:solidFill>
                <a:srgbClr val="0124D1"/>
              </a:solidFill>
            </a:endParaRPr>
          </a:p>
          <a:p>
            <a:r>
              <a:rPr lang="fr-FR" altLang="ja-JP" sz="1600" b="1" dirty="0">
                <a:solidFill>
                  <a:srgbClr val="123466"/>
                </a:solidFill>
              </a:rPr>
              <a:t> Référentiel 2020 : 15 questions C (contre 8 questions C avant)</a:t>
            </a: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5732463"/>
            <a:ext cx="2286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6146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3"/>
          <p:cNvSpPr txBox="1">
            <a:spLocks noChangeArrowheads="1"/>
          </p:cNvSpPr>
          <p:nvPr/>
        </p:nvSpPr>
        <p:spPr bwMode="auto">
          <a:xfrm>
            <a:off x="1403350" y="188913"/>
            <a:ext cx="7735888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Font typeface="+mj-lt"/>
              <a:buAutoNum type="arabicPeriod" startAt="9"/>
            </a:pPr>
            <a:r>
              <a:rPr lang="fr-FR" altLang="ja-JP" sz="2000" dirty="0">
                <a:solidFill>
                  <a:srgbClr val="123466"/>
                </a:solidFill>
              </a:rPr>
              <a:t>Fonctionnement et organisation des marchés </a:t>
            </a:r>
          </a:p>
          <a:p>
            <a:pPr>
              <a:spcBef>
                <a:spcPct val="50000"/>
              </a:spcBef>
            </a:pPr>
            <a:endParaRPr lang="fr-FR" altLang="ja-JP" sz="1600" dirty="0">
              <a:solidFill>
                <a:srgbClr val="0124D1"/>
              </a:solidFill>
            </a:endParaRPr>
          </a:p>
          <a:p>
            <a:endParaRPr lang="fr-FR" sz="1600" dirty="0">
              <a:solidFill>
                <a:srgbClr val="0124D1"/>
              </a:solidFill>
            </a:endParaRPr>
          </a:p>
          <a:p>
            <a:endParaRPr lang="fr-FR" sz="1600" dirty="0">
              <a:solidFill>
                <a:srgbClr val="0124D1"/>
              </a:solidFill>
            </a:endParaRPr>
          </a:p>
          <a:p>
            <a:r>
              <a:rPr lang="fr-FR" sz="1600" dirty="0">
                <a:solidFill>
                  <a:srgbClr val="0124D1"/>
                </a:solidFill>
              </a:rPr>
              <a:t>Nouveauté en 9.3 : attribution du LEI</a:t>
            </a:r>
          </a:p>
          <a:p>
            <a:endParaRPr lang="fr-FR" sz="1600" dirty="0">
              <a:solidFill>
                <a:srgbClr val="0124D1"/>
              </a:solidFill>
            </a:endParaRPr>
          </a:p>
          <a:p>
            <a:r>
              <a:rPr lang="fr-FR" sz="1600" dirty="0">
                <a:solidFill>
                  <a:srgbClr val="0124D1"/>
                </a:solidFill>
              </a:rPr>
              <a:t>Nouveauté en 9.4 : MIF2 : nouvelles contraintes de reporting / trading algorithmique</a:t>
            </a:r>
          </a:p>
          <a:p>
            <a:endParaRPr lang="fr-FR" sz="1600" dirty="0">
              <a:solidFill>
                <a:srgbClr val="0124D1"/>
              </a:solidFill>
            </a:endParaRPr>
          </a:p>
          <a:p>
            <a:r>
              <a:rPr lang="fr-FR" sz="1600" dirty="0">
                <a:solidFill>
                  <a:srgbClr val="0124D1"/>
                </a:solidFill>
              </a:rPr>
              <a:t>Nouveauté en 9.5 : Publication des transactions, prestataires de services de communication des données</a:t>
            </a:r>
          </a:p>
          <a:p>
            <a:endParaRPr lang="fr-FR" sz="1600" dirty="0">
              <a:solidFill>
                <a:srgbClr val="0124D1"/>
              </a:solidFill>
            </a:endParaRPr>
          </a:p>
          <a:p>
            <a:endParaRPr lang="fr-FR" sz="1600" dirty="0">
              <a:solidFill>
                <a:srgbClr val="0124D1"/>
              </a:solidFill>
            </a:endParaRPr>
          </a:p>
          <a:p>
            <a:r>
              <a:rPr lang="fr-FR" altLang="ja-JP" sz="1600" b="1" dirty="0">
                <a:solidFill>
                  <a:srgbClr val="123466"/>
                </a:solidFill>
              </a:rPr>
              <a:t> Référentiel 2020 : 7 questions – 2 A et 5 C </a:t>
            </a:r>
          </a:p>
          <a:p>
            <a:r>
              <a:rPr lang="fr-FR" altLang="ja-JP" sz="1600" b="1" dirty="0">
                <a:solidFill>
                  <a:srgbClr val="123466"/>
                </a:solidFill>
              </a:rPr>
              <a:t>(contre 7 questions – 2 A et 5 C avant)</a:t>
            </a:r>
          </a:p>
          <a:p>
            <a:endParaRPr lang="fr-FR" altLang="ja-JP" sz="1600" b="1" dirty="0">
              <a:solidFill>
                <a:srgbClr val="123466"/>
              </a:solidFill>
            </a:endParaRP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5732463"/>
            <a:ext cx="2286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68514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3"/>
          <p:cNvSpPr txBox="1">
            <a:spLocks noChangeArrowheads="1"/>
          </p:cNvSpPr>
          <p:nvPr/>
        </p:nvSpPr>
        <p:spPr bwMode="auto">
          <a:xfrm>
            <a:off x="1403350" y="188913"/>
            <a:ext cx="7735888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Font typeface="+mj-lt"/>
              <a:buAutoNum type="arabicPeriod" startAt="10"/>
            </a:pPr>
            <a:r>
              <a:rPr lang="fr-FR" altLang="ja-JP" sz="2000" dirty="0">
                <a:solidFill>
                  <a:srgbClr val="0124D1"/>
                </a:solidFill>
              </a:rPr>
              <a:t>Post-marché et infrastructures de marché</a:t>
            </a:r>
          </a:p>
          <a:p>
            <a:pPr marL="457200" indent="-457200">
              <a:spcBef>
                <a:spcPct val="50000"/>
              </a:spcBef>
              <a:buFont typeface="+mj-lt"/>
              <a:buAutoNum type="arabicPeriod" startAt="10"/>
            </a:pPr>
            <a:r>
              <a:rPr lang="fr-FR" altLang="ja-JP" sz="2000" dirty="0">
                <a:solidFill>
                  <a:srgbClr val="0124D1"/>
                </a:solidFill>
              </a:rPr>
              <a:t>Emissions et les opérations sur titres</a:t>
            </a:r>
          </a:p>
          <a:p>
            <a:pPr marL="457200" indent="-457200">
              <a:spcBef>
                <a:spcPct val="50000"/>
              </a:spcBef>
              <a:buFont typeface="+mj-lt"/>
              <a:buAutoNum type="arabicPeriod" startAt="10"/>
            </a:pPr>
            <a:r>
              <a:rPr lang="fr-FR" altLang="ja-JP" sz="2000" dirty="0">
                <a:solidFill>
                  <a:srgbClr val="0124D1"/>
                </a:solidFill>
              </a:rPr>
              <a:t>Bases comptables et  financières</a:t>
            </a:r>
            <a:endParaRPr lang="fr-FR" altLang="ja-JP" sz="1600" dirty="0">
              <a:solidFill>
                <a:srgbClr val="0124D1"/>
              </a:solidFill>
            </a:endParaRPr>
          </a:p>
          <a:p>
            <a:pPr>
              <a:spcBef>
                <a:spcPct val="50000"/>
              </a:spcBef>
            </a:pPr>
            <a:endParaRPr lang="fr-FR" altLang="ja-JP" sz="1600" dirty="0">
              <a:solidFill>
                <a:srgbClr val="0124D1"/>
              </a:solidFill>
            </a:endParaRPr>
          </a:p>
          <a:p>
            <a:endParaRPr lang="fr-FR" sz="1600" dirty="0">
              <a:solidFill>
                <a:srgbClr val="0124D1"/>
              </a:solidFill>
            </a:endParaRPr>
          </a:p>
          <a:p>
            <a:endParaRPr lang="fr-FR" sz="1600" dirty="0">
              <a:solidFill>
                <a:srgbClr val="0124D1"/>
              </a:solidFill>
            </a:endParaRPr>
          </a:p>
          <a:p>
            <a:r>
              <a:rPr lang="fr-FR" sz="1600" dirty="0">
                <a:solidFill>
                  <a:srgbClr val="0124D1"/>
                </a:solidFill>
              </a:rPr>
              <a:t>Contenu inchangé</a:t>
            </a:r>
          </a:p>
          <a:p>
            <a:endParaRPr lang="fr-FR" sz="1600" dirty="0">
              <a:solidFill>
                <a:srgbClr val="0124D1"/>
              </a:solidFill>
            </a:endParaRPr>
          </a:p>
          <a:p>
            <a:endParaRPr lang="fr-FR" sz="1600" dirty="0">
              <a:solidFill>
                <a:srgbClr val="0124D1"/>
              </a:solidFill>
            </a:endParaRPr>
          </a:p>
          <a:p>
            <a:r>
              <a:rPr lang="fr-FR" altLang="ja-JP" sz="1600" b="1" dirty="0">
                <a:solidFill>
                  <a:srgbClr val="123466"/>
                </a:solidFill>
              </a:rPr>
              <a:t> Référentiel 2020 : </a:t>
            </a:r>
          </a:p>
          <a:p>
            <a:r>
              <a:rPr lang="fr-FR" altLang="ja-JP" sz="1600" b="1" dirty="0">
                <a:solidFill>
                  <a:srgbClr val="123466"/>
                </a:solidFill>
              </a:rPr>
              <a:t>	</a:t>
            </a:r>
            <a:r>
              <a:rPr lang="fr-FR" altLang="ja-JP" sz="1600" b="1" dirty="0" err="1">
                <a:solidFill>
                  <a:srgbClr val="123466"/>
                </a:solidFill>
              </a:rPr>
              <a:t>Chap</a:t>
            </a:r>
            <a:r>
              <a:rPr lang="fr-FR" altLang="ja-JP" sz="1600" b="1" dirty="0">
                <a:solidFill>
                  <a:srgbClr val="123466"/>
                </a:solidFill>
              </a:rPr>
              <a:t> 10 : 3 questions C (contre 3 questions C avant)</a:t>
            </a:r>
          </a:p>
          <a:p>
            <a:r>
              <a:rPr lang="fr-FR" altLang="ja-JP" sz="1600" b="1" dirty="0">
                <a:solidFill>
                  <a:srgbClr val="123466"/>
                </a:solidFill>
              </a:rPr>
              <a:t>	</a:t>
            </a:r>
            <a:r>
              <a:rPr lang="fr-FR" altLang="ja-JP" sz="1600" b="1" dirty="0" err="1">
                <a:solidFill>
                  <a:srgbClr val="123466"/>
                </a:solidFill>
              </a:rPr>
              <a:t>Chap</a:t>
            </a:r>
            <a:r>
              <a:rPr lang="fr-FR" altLang="ja-JP" sz="1600" b="1" dirty="0">
                <a:solidFill>
                  <a:srgbClr val="123466"/>
                </a:solidFill>
              </a:rPr>
              <a:t> 11 : 2 questions C (contre 2 questions C avant)</a:t>
            </a:r>
          </a:p>
          <a:p>
            <a:r>
              <a:rPr lang="fr-FR" altLang="ja-JP" sz="1600" b="1" dirty="0">
                <a:solidFill>
                  <a:srgbClr val="123466"/>
                </a:solidFill>
              </a:rPr>
              <a:t>	</a:t>
            </a:r>
            <a:r>
              <a:rPr lang="fr-FR" altLang="ja-JP" sz="1600" b="1" dirty="0" err="1">
                <a:solidFill>
                  <a:srgbClr val="123466"/>
                </a:solidFill>
              </a:rPr>
              <a:t>Chap</a:t>
            </a:r>
            <a:r>
              <a:rPr lang="fr-FR" altLang="ja-JP" sz="1600" b="1" dirty="0">
                <a:solidFill>
                  <a:srgbClr val="123466"/>
                </a:solidFill>
              </a:rPr>
              <a:t> 11 : 6 questions C (contre 6 questions C avant)</a:t>
            </a:r>
          </a:p>
          <a:p>
            <a:endParaRPr lang="fr-FR" altLang="ja-JP" sz="1600" b="1" dirty="0">
              <a:solidFill>
                <a:srgbClr val="123466"/>
              </a:solidFill>
            </a:endParaRPr>
          </a:p>
          <a:p>
            <a:endParaRPr lang="fr-FR" altLang="ja-JP" sz="1600" b="1" dirty="0">
              <a:solidFill>
                <a:srgbClr val="123466"/>
              </a:solidFill>
            </a:endParaRP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5732463"/>
            <a:ext cx="2286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73566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1835150" y="260350"/>
            <a:ext cx="6918325" cy="11430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sz="3200" dirty="0">
                <a:solidFill>
                  <a:schemeClr val="tx2">
                    <a:lumMod val="75000"/>
                  </a:schemeClr>
                </a:solidFill>
              </a:rPr>
              <a:t>Présentation base de données  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1908175" y="1628775"/>
            <a:ext cx="6850063" cy="4895850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fr-FR" dirty="0">
                <a:solidFill>
                  <a:schemeClr val="tx2">
                    <a:lumMod val="75000"/>
                  </a:schemeClr>
                </a:solidFill>
              </a:rPr>
              <a:t>Lien vers la base de donnée </a:t>
            </a:r>
          </a:p>
        </p:txBody>
      </p:sp>
      <p:pic>
        <p:nvPicPr>
          <p:cNvPr id="2253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5732463"/>
            <a:ext cx="2286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 noChangeArrowheads="1"/>
          </p:cNvSpPr>
          <p:nvPr>
            <p:ph type="title"/>
          </p:nvPr>
        </p:nvSpPr>
        <p:spPr>
          <a:xfrm rot="16200000">
            <a:off x="-2062162" y="2581275"/>
            <a:ext cx="5518150" cy="511175"/>
          </a:xfrm>
          <a:solidFill>
            <a:srgbClr val="0124D1"/>
          </a:solidFill>
        </p:spPr>
        <p:txBody>
          <a:bodyPr/>
          <a:lstStyle/>
          <a:p>
            <a:r>
              <a:rPr lang="fr-FR" altLang="fr-FR" sz="2500"/>
              <a:t>Sommaire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idx="4294967295"/>
          </p:nvPr>
        </p:nvSpPr>
        <p:spPr>
          <a:xfrm>
            <a:off x="2057400" y="1484313"/>
            <a:ext cx="7086600" cy="3384550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q"/>
              <a:defRPr/>
            </a:pPr>
            <a:endParaRPr lang="fr-FR" sz="2000" dirty="0">
              <a:solidFill>
                <a:schemeClr val="accent2"/>
              </a:solidFill>
            </a:endParaRPr>
          </a:p>
          <a:p>
            <a:pPr fontAlgn="auto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fr-FR" sz="2800" dirty="0">
                <a:solidFill>
                  <a:srgbClr val="002060"/>
                </a:solidFill>
              </a:rPr>
              <a:t>Le  nouveau dispositif </a:t>
            </a:r>
            <a:endParaRPr lang="fr-FR" sz="2800" dirty="0" smtClean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fr-FR" sz="2800" dirty="0" smtClean="0">
                <a:solidFill>
                  <a:schemeClr val="tx2">
                    <a:lumMod val="75000"/>
                  </a:schemeClr>
                </a:solidFill>
              </a:rPr>
              <a:t>Les modifications </a:t>
            </a:r>
            <a:r>
              <a:rPr lang="fr-FR" sz="2800" dirty="0">
                <a:solidFill>
                  <a:schemeClr val="tx2">
                    <a:lumMod val="75000"/>
                  </a:schemeClr>
                </a:solidFill>
              </a:rPr>
              <a:t>du programme </a:t>
            </a:r>
            <a:r>
              <a:rPr lang="fr-FR" sz="2800" dirty="0" smtClean="0">
                <a:solidFill>
                  <a:schemeClr val="tx2">
                    <a:lumMod val="75000"/>
                  </a:schemeClr>
                </a:solidFill>
              </a:rPr>
              <a:t>d’examen certification </a:t>
            </a:r>
          </a:p>
          <a:p>
            <a:pPr fontAlgn="auto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fr-FR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r-FR" sz="2800" dirty="0" smtClean="0">
                <a:solidFill>
                  <a:srgbClr val="002060"/>
                </a:solidFill>
              </a:rPr>
              <a:t>L’examen session 2020 </a:t>
            </a:r>
            <a:endParaRPr lang="fr-FR" sz="2800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fr-FR" sz="2800" dirty="0" smtClean="0">
                <a:solidFill>
                  <a:srgbClr val="002060"/>
                </a:solidFill>
              </a:rPr>
              <a:t>Préparation  à l’examen : intégration dans le programme du BTS, présentation de conseils et outils  </a:t>
            </a:r>
            <a:endParaRPr lang="fr-FR" sz="1800" dirty="0">
              <a:solidFill>
                <a:schemeClr val="accent2"/>
              </a:solidFill>
            </a:endParaRPr>
          </a:p>
          <a:p>
            <a:pPr fontAlgn="auto">
              <a:spcAft>
                <a:spcPts val="0"/>
              </a:spcAft>
              <a:buFont typeface="Wingdings" pitchFamily="2" charset="2"/>
              <a:buChar char="q"/>
              <a:defRPr/>
            </a:pPr>
            <a:endParaRPr lang="fr-FR" sz="2200" dirty="0">
              <a:solidFill>
                <a:schemeClr val="accent2"/>
              </a:solidFill>
            </a:endParaRPr>
          </a:p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fr-FR" sz="2200" dirty="0">
              <a:solidFill>
                <a:schemeClr val="accent2"/>
              </a:solidFill>
            </a:endParaRPr>
          </a:p>
          <a:p>
            <a:pPr fontAlgn="auto">
              <a:spcAft>
                <a:spcPts val="0"/>
              </a:spcAft>
              <a:buFont typeface="Wingdings" pitchFamily="2" charset="2"/>
              <a:buChar char="q"/>
              <a:defRPr/>
            </a:pPr>
            <a:endParaRPr lang="fr-FR" sz="2200" dirty="0">
              <a:solidFill>
                <a:schemeClr val="accent2"/>
              </a:solidFill>
            </a:endParaRPr>
          </a:p>
          <a:p>
            <a:pPr fontAlgn="auto">
              <a:spcAft>
                <a:spcPts val="0"/>
              </a:spcAft>
              <a:buFont typeface="Wingdings" pitchFamily="2" charset="2"/>
              <a:buChar char="q"/>
              <a:defRPr/>
            </a:pPr>
            <a:endParaRPr lang="fr-FR" sz="2200" dirty="0">
              <a:solidFill>
                <a:schemeClr val="accent2"/>
              </a:solidFill>
            </a:endParaRPr>
          </a:p>
        </p:txBody>
      </p:sp>
      <p:pic>
        <p:nvPicPr>
          <p:cNvPr id="13315" name="Image 2" descr="amf_logo_4c_pour_Word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35825" y="5646738"/>
            <a:ext cx="1371600" cy="941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6" name="ZoneTexte 3"/>
          <p:cNvSpPr txBox="1">
            <a:spLocks noChangeArrowheads="1"/>
          </p:cNvSpPr>
          <p:nvPr/>
        </p:nvSpPr>
        <p:spPr bwMode="auto">
          <a:xfrm>
            <a:off x="2352675" y="292100"/>
            <a:ext cx="5159375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altLang="fr-FR" sz="3200" b="1" i="1" dirty="0">
                <a:solidFill>
                  <a:srgbClr val="003366"/>
                </a:solidFill>
                <a:latin typeface="Calibri" pitchFamily="34" charset="0"/>
                <a:ea typeface="MS PGothic" pitchFamily="34" charset="-128"/>
              </a:rPr>
              <a:t>La certification </a:t>
            </a:r>
            <a:r>
              <a:rPr lang="fr-FR" altLang="fr-FR" sz="3200" b="1" i="1" dirty="0" smtClean="0">
                <a:solidFill>
                  <a:srgbClr val="003366"/>
                </a:solidFill>
                <a:latin typeface="Calibri" pitchFamily="34" charset="0"/>
                <a:ea typeface="MS PGothic" pitchFamily="34" charset="-128"/>
              </a:rPr>
              <a:t>AMF, nouveau dispositif</a:t>
            </a:r>
            <a:endParaRPr lang="fr-FR" altLang="fr-FR" sz="3200" b="1" i="1" dirty="0">
              <a:solidFill>
                <a:srgbClr val="003366"/>
              </a:solidFill>
              <a:latin typeface="Calibri" pitchFamily="34" charset="0"/>
              <a:ea typeface="MS PGothic" pitchFamily="34" charset="-128"/>
            </a:endParaRPr>
          </a:p>
        </p:txBody>
      </p:sp>
      <p:pic>
        <p:nvPicPr>
          <p:cNvPr id="13317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5288" y="5646738"/>
            <a:ext cx="2286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ZoneTexte 3"/>
          <p:cNvSpPr txBox="1">
            <a:spLocks noChangeArrowheads="1"/>
          </p:cNvSpPr>
          <p:nvPr/>
        </p:nvSpPr>
        <p:spPr bwMode="auto">
          <a:xfrm>
            <a:off x="1693863" y="0"/>
            <a:ext cx="6491287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altLang="fr-FR" sz="3200" b="1" i="1">
                <a:solidFill>
                  <a:srgbClr val="003366"/>
                </a:solidFill>
                <a:latin typeface="Calibri" pitchFamily="34" charset="0"/>
                <a:ea typeface="MS PGothic" pitchFamily="34" charset="-128"/>
              </a:rPr>
              <a:t>La certification AMF : taux de réussite </a:t>
            </a:r>
          </a:p>
          <a:p>
            <a:pPr algn="ctr"/>
            <a:r>
              <a:rPr lang="fr-FR" altLang="fr-FR" sz="3200" b="1" i="1">
                <a:solidFill>
                  <a:srgbClr val="003366"/>
                </a:solidFill>
                <a:latin typeface="Calibri" pitchFamily="34" charset="0"/>
                <a:ea typeface="MS PGothic" pitchFamily="34" charset="-128"/>
              </a:rPr>
              <a:t> </a:t>
            </a: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5609301"/>
              </p:ext>
            </p:extLst>
          </p:nvPr>
        </p:nvGraphicFramePr>
        <p:xfrm>
          <a:off x="1979613" y="1557338"/>
          <a:ext cx="5569585" cy="3570761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77817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6634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8896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5321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fr-F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776" marR="82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effectLst/>
                          <a:latin typeface="Times New Roman"/>
                          <a:ea typeface="Times New Roman"/>
                        </a:rPr>
                        <a:t>2019</a:t>
                      </a:r>
                    </a:p>
                  </a:txBody>
                  <a:tcPr marL="82776" marR="82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effectLst/>
                          <a:latin typeface="Arial"/>
                          <a:ea typeface="Times New Roman"/>
                        </a:rPr>
                        <a:t>2018</a:t>
                      </a:r>
                      <a:endParaRPr lang="fr-F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776" marR="82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>
                          <a:effectLst/>
                          <a:latin typeface="Arial"/>
                          <a:ea typeface="Times New Roman"/>
                        </a:rPr>
                        <a:t>2017 </a:t>
                      </a:r>
                      <a:endParaRPr lang="fr-F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776" marR="82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5321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>
                          <a:effectLst/>
                          <a:latin typeface="Arial"/>
                          <a:ea typeface="Times New Roman"/>
                        </a:rPr>
                        <a:t>Inscrits au BTS</a:t>
                      </a:r>
                      <a:endParaRPr lang="fr-F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776" marR="82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2420</a:t>
                      </a:r>
                      <a:endParaRPr lang="fr-FR" sz="120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82776" marR="82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Arial"/>
                          <a:ea typeface="Times New Roman"/>
                        </a:rPr>
                        <a:t>2760</a:t>
                      </a:r>
                      <a:endParaRPr lang="fr-F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776" marR="82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Arial"/>
                          <a:ea typeface="Times New Roman"/>
                        </a:rPr>
                        <a:t>3 059</a:t>
                      </a:r>
                      <a:endParaRPr lang="fr-F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776" marR="82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420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>
                          <a:effectLst/>
                          <a:latin typeface="Arial"/>
                          <a:ea typeface="Times New Roman"/>
                        </a:rPr>
                        <a:t>Présents au BTS</a:t>
                      </a:r>
                      <a:endParaRPr lang="fr-F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776" marR="82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2343</a:t>
                      </a:r>
                      <a:endParaRPr lang="fr-FR" sz="120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82776" marR="82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Arial"/>
                          <a:ea typeface="Times New Roman"/>
                        </a:rPr>
                        <a:t>2670</a:t>
                      </a:r>
                      <a:endParaRPr lang="fr-F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776" marR="82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Arial"/>
                          <a:ea typeface="Times New Roman"/>
                        </a:rPr>
                        <a:t>2 888</a:t>
                      </a:r>
                      <a:endParaRPr lang="fr-F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776" marR="82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5321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>
                          <a:effectLst/>
                          <a:latin typeface="Arial"/>
                          <a:ea typeface="Times New Roman"/>
                        </a:rPr>
                        <a:t>% présents au BTS</a:t>
                      </a:r>
                      <a:endParaRPr lang="fr-F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776" marR="82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96,81%</a:t>
                      </a:r>
                      <a:endParaRPr lang="fr-FR" sz="120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82776" marR="82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Arial"/>
                          <a:ea typeface="Times New Roman"/>
                        </a:rPr>
                        <a:t>96,7%</a:t>
                      </a:r>
                      <a:endParaRPr lang="fr-F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776" marR="82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Arial"/>
                          <a:ea typeface="Times New Roman"/>
                        </a:rPr>
                        <a:t>94,41%</a:t>
                      </a:r>
                      <a:endParaRPr lang="fr-F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776" marR="82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5321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effectLst/>
                          <a:latin typeface="Arial"/>
                          <a:ea typeface="Times New Roman"/>
                        </a:rPr>
                        <a:t>Reçus au BTS</a:t>
                      </a:r>
                      <a:endParaRPr lang="fr-F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776" marR="82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1871</a:t>
                      </a:r>
                      <a:endParaRPr lang="fr-FR" sz="120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82776" marR="82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Arial"/>
                          <a:ea typeface="Times New Roman"/>
                        </a:rPr>
                        <a:t>2199</a:t>
                      </a:r>
                      <a:endParaRPr lang="fr-F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776" marR="82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Arial"/>
                          <a:ea typeface="Times New Roman"/>
                        </a:rPr>
                        <a:t>2 388</a:t>
                      </a:r>
                      <a:endParaRPr lang="fr-F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776" marR="82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5321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effectLst/>
                          <a:latin typeface="Arial"/>
                          <a:ea typeface="Times New Roman"/>
                        </a:rPr>
                        <a:t>% reçus</a:t>
                      </a:r>
                      <a:endParaRPr lang="fr-F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776" marR="82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79,9%</a:t>
                      </a:r>
                      <a:endParaRPr lang="fr-FR" sz="120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82776" marR="82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Arial"/>
                          <a:ea typeface="Times New Roman"/>
                        </a:rPr>
                        <a:t>82,4%</a:t>
                      </a:r>
                      <a:endParaRPr lang="fr-F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776" marR="82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Arial"/>
                          <a:ea typeface="Times New Roman"/>
                        </a:rPr>
                        <a:t>82,6%</a:t>
                      </a:r>
                      <a:endParaRPr lang="fr-F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776" marR="82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5321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Inscrits à l’EF AMF</a:t>
                      </a:r>
                      <a:endParaRPr lang="fr-FR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776" marR="82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1803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82776" marR="82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2098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776" marR="82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fr-F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776" marR="82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5321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Présents à l’EF AMF</a:t>
                      </a:r>
                      <a:endParaRPr lang="fr-FR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776" marR="82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1743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82776" marR="82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2029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776" marR="82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fr-F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776" marR="82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5321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% présents/inscrits à l’EF AMF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776" marR="82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96,67%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82776" marR="82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96,71%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776" marR="82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fr-F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776" marR="82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5321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% présents AMF/ % présents BTS</a:t>
                      </a:r>
                      <a:endParaRPr lang="fr-FR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776" marR="82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74,39%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82776" marR="82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75,99%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776" marR="82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fr-F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776" marR="82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3078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Note moyenne EF AMF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776" marR="82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13,84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82776" marR="82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14,61(*)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776" marR="82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Arial"/>
                          <a:ea typeface="Times New Roman"/>
                        </a:rPr>
                        <a:t>12, 9 (*)</a:t>
                      </a:r>
                      <a:endParaRPr lang="fr-F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776" marR="82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5321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Ayant obtenu certification</a:t>
                      </a:r>
                      <a:endParaRPr lang="fr-FR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776" marR="82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160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82776" marR="82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230</a:t>
                      </a:r>
                    </a:p>
                  </a:txBody>
                  <a:tcPr marL="82776" marR="82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61 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776" marR="82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5321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% obtention</a:t>
                      </a:r>
                      <a:endParaRPr lang="fr-FR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776" marR="82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8,87%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82776" marR="82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10,63% (**)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776" marR="82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fr-F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2776" marR="82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  <p:pic>
        <p:nvPicPr>
          <p:cNvPr id="236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8313" y="5732463"/>
            <a:ext cx="2286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90646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ZoneTexte 3"/>
          <p:cNvSpPr txBox="1">
            <a:spLocks noChangeArrowheads="1"/>
          </p:cNvSpPr>
          <p:nvPr/>
        </p:nvSpPr>
        <p:spPr bwMode="auto">
          <a:xfrm>
            <a:off x="1693863" y="0"/>
            <a:ext cx="6491287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altLang="fr-FR" sz="3200" b="1" i="1" dirty="0">
                <a:solidFill>
                  <a:srgbClr val="003366"/>
                </a:solidFill>
                <a:latin typeface="Calibri" pitchFamily="34" charset="0"/>
                <a:ea typeface="MS PGothic" pitchFamily="34" charset="-128"/>
              </a:rPr>
              <a:t>La certification AMF : L’examen session 2020</a:t>
            </a:r>
            <a:endParaRPr lang="fr-FR" altLang="fr-FR" sz="1600" b="1" i="1" dirty="0">
              <a:solidFill>
                <a:srgbClr val="003366"/>
              </a:solidFill>
              <a:latin typeface="Calibri" pitchFamily="34" charset="0"/>
              <a:ea typeface="MS PGothic" pitchFamily="34" charset="-128"/>
            </a:endParaRPr>
          </a:p>
          <a:p>
            <a:pPr algn="ctr"/>
            <a:r>
              <a:rPr lang="fr-FR" altLang="fr-FR" sz="3200" b="1" i="1" dirty="0">
                <a:solidFill>
                  <a:srgbClr val="003366"/>
                </a:solidFill>
                <a:latin typeface="Calibri" pitchFamily="34" charset="0"/>
                <a:ea typeface="MS PGothic" pitchFamily="34" charset="-128"/>
              </a:rPr>
              <a:t> 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1835150" y="1079500"/>
            <a:ext cx="6834188" cy="34782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2200" b="1" dirty="0">
              <a:solidFill>
                <a:srgbClr val="002060"/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 questionnaire de 115 questions portant sur 12 thèmes principaux et 54 sous-thèmes.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2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thèmes </a:t>
            </a:r>
            <a:r>
              <a:rPr lang="fr-FR" sz="22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concernent</a:t>
            </a:r>
            <a:r>
              <a:rPr lang="fr-FR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l’ensemble des métiers listés dans  les fonctions clés et constituent un socle commun de connaissances.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2200" b="1" dirty="0">
              <a:solidFill>
                <a:srgbClr val="002060"/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2200" b="1" dirty="0">
              <a:solidFill>
                <a:srgbClr val="002060"/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2200" b="1" dirty="0">
              <a:solidFill>
                <a:srgbClr val="002060"/>
              </a:solidFill>
              <a:latin typeface="+mn-lt"/>
              <a:cs typeface="+mn-cs"/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334872"/>
              </p:ext>
            </p:extLst>
          </p:nvPr>
        </p:nvGraphicFramePr>
        <p:xfrm>
          <a:off x="1892300" y="3681413"/>
          <a:ext cx="6096000" cy="19885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25531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Niveau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catégorie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Taux réussite</a:t>
                      </a:r>
                      <a:r>
                        <a:rPr lang="fr-FR" sz="1400" baseline="0" dirty="0"/>
                        <a:t> minimum requis </a:t>
                      </a:r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00303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Culture financière générale nécessaire à l’exercice des fonctions visées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80</a:t>
                      </a:r>
                      <a:r>
                        <a:rPr lang="fr-FR" sz="1400" dirty="0" smtClean="0"/>
                        <a:t>% (81 Questions)</a:t>
                      </a:r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95606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Connaissances indispensables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80% </a:t>
                      </a:r>
                      <a:r>
                        <a:rPr lang="fr-FR" sz="1400" dirty="0" smtClean="0"/>
                        <a:t>(34 Questions)</a:t>
                      </a:r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pic>
        <p:nvPicPr>
          <p:cNvPr id="25621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8313" y="5732463"/>
            <a:ext cx="2286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ZoneTexte 3"/>
          <p:cNvSpPr txBox="1">
            <a:spLocks noChangeArrowheads="1"/>
          </p:cNvSpPr>
          <p:nvPr/>
        </p:nvSpPr>
        <p:spPr bwMode="auto">
          <a:xfrm>
            <a:off x="1331641" y="0"/>
            <a:ext cx="781236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altLang="fr-FR" sz="3200" b="1" i="1" dirty="0">
                <a:solidFill>
                  <a:srgbClr val="003366"/>
                </a:solidFill>
                <a:latin typeface="Calibri" pitchFamily="34" charset="0"/>
                <a:ea typeface="MS PGothic" pitchFamily="34" charset="-128"/>
              </a:rPr>
              <a:t>La certification AMF : L’examen session 2020</a:t>
            </a:r>
            <a:endParaRPr lang="fr-FR" altLang="fr-FR" sz="1600" b="1" i="1" dirty="0">
              <a:solidFill>
                <a:srgbClr val="003366"/>
              </a:solidFill>
              <a:latin typeface="Calibri" pitchFamily="34" charset="0"/>
              <a:ea typeface="MS PGothic" pitchFamily="34" charset="-128"/>
            </a:endParaRPr>
          </a:p>
          <a:p>
            <a:pPr algn="ctr"/>
            <a:r>
              <a:rPr lang="fr-FR" altLang="fr-FR" sz="3200" b="1" i="1" dirty="0">
                <a:solidFill>
                  <a:srgbClr val="003366"/>
                </a:solidFill>
                <a:latin typeface="Calibri" pitchFamily="34" charset="0"/>
                <a:ea typeface="MS PGothic" pitchFamily="34" charset="-128"/>
              </a:rPr>
              <a:t> 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1835150" y="1079500"/>
            <a:ext cx="6834188" cy="1446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2200" b="1" dirty="0">
              <a:solidFill>
                <a:srgbClr val="002060"/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2200" b="1" dirty="0">
              <a:solidFill>
                <a:srgbClr val="002060"/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2200" b="1" dirty="0">
              <a:solidFill>
                <a:srgbClr val="002060"/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2200" b="1" dirty="0">
              <a:solidFill>
                <a:srgbClr val="002060"/>
              </a:solidFill>
              <a:latin typeface="+mn-lt"/>
              <a:cs typeface="+mn-cs"/>
            </a:endParaRPr>
          </a:p>
        </p:txBody>
      </p:sp>
      <p:pic>
        <p:nvPicPr>
          <p:cNvPr id="25621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8313" y="5732463"/>
            <a:ext cx="2286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xmlns="" id="{629C887B-CA58-4700-9381-5FEAB5F0D5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1479618"/>
              </p:ext>
            </p:extLst>
          </p:nvPr>
        </p:nvGraphicFramePr>
        <p:xfrm>
          <a:off x="1835150" y="764704"/>
          <a:ext cx="6117590" cy="46329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90331">
                  <a:extLst>
                    <a:ext uri="{9D8B030D-6E8A-4147-A177-3AD203B41FA5}">
                      <a16:colId xmlns:a16="http://schemas.microsoft.com/office/drawing/2014/main" xmlns="" val="3115021595"/>
                    </a:ext>
                  </a:extLst>
                </a:gridCol>
                <a:gridCol w="1798214">
                  <a:extLst>
                    <a:ext uri="{9D8B030D-6E8A-4147-A177-3AD203B41FA5}">
                      <a16:colId xmlns:a16="http://schemas.microsoft.com/office/drawing/2014/main" xmlns="" val="2387774207"/>
                    </a:ext>
                  </a:extLst>
                </a:gridCol>
                <a:gridCol w="1529045">
                  <a:extLst>
                    <a:ext uri="{9D8B030D-6E8A-4147-A177-3AD203B41FA5}">
                      <a16:colId xmlns:a16="http://schemas.microsoft.com/office/drawing/2014/main" xmlns="" val="215507738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 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Référentiel 2020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830427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 err="1">
                          <a:effectLst/>
                        </a:rPr>
                        <a:t>Chap</a:t>
                      </a:r>
                      <a:r>
                        <a:rPr lang="fr-FR" sz="1600" dirty="0">
                          <a:effectLst/>
                        </a:rPr>
                        <a:t> 1</a:t>
                      </a: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16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C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5179354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Chap 2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6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A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0854310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Chap 3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3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A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8171651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Chap 4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2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A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6755139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Chap 5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6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A/C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8495372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Chap 6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27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A/C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3065513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Chap 7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22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C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2837313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Chap 8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15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C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6310797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 err="1">
                          <a:effectLst/>
                        </a:rPr>
                        <a:t>Chap</a:t>
                      </a:r>
                      <a:r>
                        <a:rPr lang="fr-FR" sz="1600" dirty="0">
                          <a:effectLst/>
                        </a:rPr>
                        <a:t> 9</a:t>
                      </a: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7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A/C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6874785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Chap 10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3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C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722674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Chap 11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2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C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8230273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Chap 12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6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C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0823288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 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115</a:t>
                      </a:r>
                      <a:endParaRPr lang="fr-F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 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7207101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Questions A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34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 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9715013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Questions C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81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 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8995219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BONNES réponses A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28</a:t>
                      </a: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Seuil à 80%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1701734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BONNES Réponses C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65</a:t>
                      </a: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Seuil à 80%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5196461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Nombre max d’erreurs</a:t>
                      </a: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22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4164211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2373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3"/>
          <p:cNvSpPr txBox="1">
            <a:spLocks noChangeArrowheads="1"/>
          </p:cNvSpPr>
          <p:nvPr/>
        </p:nvSpPr>
        <p:spPr bwMode="auto">
          <a:xfrm>
            <a:off x="1403350" y="188913"/>
            <a:ext cx="7735888" cy="5047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FR" altLang="ja-JP" sz="1600" dirty="0">
              <a:solidFill>
                <a:srgbClr val="0124D1"/>
              </a:solidFill>
            </a:endParaRPr>
          </a:p>
          <a:p>
            <a:r>
              <a:rPr lang="fr-FR" altLang="fr-FR" sz="2800" b="1" i="1" dirty="0">
                <a:solidFill>
                  <a:srgbClr val="003366"/>
                </a:solidFill>
                <a:latin typeface="Calibri" pitchFamily="34" charset="0"/>
                <a:ea typeface="MS PGothic" pitchFamily="34" charset="-128"/>
              </a:rPr>
              <a:t>La certification AMF : L’examen session 2020</a:t>
            </a:r>
          </a:p>
          <a:p>
            <a:endParaRPr lang="fr-FR" b="1" dirty="0">
              <a:solidFill>
                <a:srgbClr val="0124D1"/>
              </a:solidFill>
            </a:endParaRPr>
          </a:p>
          <a:p>
            <a:endParaRPr lang="fr-FR" b="1" dirty="0">
              <a:solidFill>
                <a:srgbClr val="0124D1"/>
              </a:solidFill>
            </a:endParaRPr>
          </a:p>
          <a:p>
            <a:r>
              <a:rPr lang="fr-FR" b="1" dirty="0">
                <a:solidFill>
                  <a:srgbClr val="0124D1"/>
                </a:solidFill>
              </a:rPr>
              <a:t>REUSSITE A L’EXAMEN :</a:t>
            </a:r>
            <a:endParaRPr lang="fr-FR" sz="1600" dirty="0">
              <a:solidFill>
                <a:srgbClr val="0124D1"/>
              </a:solidFill>
            </a:endParaRPr>
          </a:p>
          <a:p>
            <a:endParaRPr lang="fr-FR" altLang="ja-JP" sz="1600" b="1" dirty="0">
              <a:solidFill>
                <a:srgbClr val="123466"/>
              </a:solidFill>
            </a:endParaRPr>
          </a:p>
          <a:p>
            <a:r>
              <a:rPr lang="fr-FR" altLang="ja-JP" sz="1600" b="1" dirty="0">
                <a:solidFill>
                  <a:srgbClr val="123466"/>
                </a:solidFill>
              </a:rPr>
              <a:t>Référentiel 2020 : seuil de 80% de bonnes réponses pour les deux niveaux de questions</a:t>
            </a:r>
          </a:p>
          <a:p>
            <a:endParaRPr lang="fr-FR" altLang="ja-JP" sz="1600" b="1" dirty="0">
              <a:solidFill>
                <a:srgbClr val="123466"/>
              </a:solidFill>
            </a:endParaRPr>
          </a:p>
          <a:p>
            <a:endParaRPr lang="fr-FR" altLang="ja-JP" sz="1600" b="1" dirty="0">
              <a:solidFill>
                <a:srgbClr val="123466"/>
              </a:solidFill>
            </a:endParaRPr>
          </a:p>
          <a:p>
            <a:r>
              <a:rPr lang="fr-FR" altLang="ja-JP" sz="1600" b="1" dirty="0">
                <a:solidFill>
                  <a:srgbClr val="123466"/>
                </a:solidFill>
              </a:rPr>
              <a:t>	Questions A : 28 bonnes réponses sur 34 questions</a:t>
            </a:r>
          </a:p>
          <a:p>
            <a:r>
              <a:rPr lang="fr-FR" altLang="ja-JP" sz="1600" b="1" dirty="0">
                <a:solidFill>
                  <a:srgbClr val="123466"/>
                </a:solidFill>
              </a:rPr>
              <a:t>		contre 32 sur 37 questions dans les QCM </a:t>
            </a:r>
            <a:r>
              <a:rPr lang="fr-FR" altLang="ja-JP" sz="1600" b="1" dirty="0" err="1">
                <a:solidFill>
                  <a:srgbClr val="123466"/>
                </a:solidFill>
              </a:rPr>
              <a:t>EdNat</a:t>
            </a:r>
            <a:r>
              <a:rPr lang="fr-FR" altLang="ja-JP" sz="1600" b="1" dirty="0">
                <a:solidFill>
                  <a:srgbClr val="123466"/>
                </a:solidFill>
              </a:rPr>
              <a:t> (85%)</a:t>
            </a:r>
          </a:p>
          <a:p>
            <a:endParaRPr lang="fr-FR" altLang="ja-JP" sz="1600" b="1" dirty="0">
              <a:solidFill>
                <a:srgbClr val="123466"/>
              </a:solidFill>
            </a:endParaRPr>
          </a:p>
          <a:p>
            <a:r>
              <a:rPr lang="fr-FR" altLang="ja-JP" sz="1600" b="1" dirty="0">
                <a:solidFill>
                  <a:srgbClr val="123466"/>
                </a:solidFill>
              </a:rPr>
              <a:t>	Questions C : 65 bonnes réponses sur 81 questions</a:t>
            </a:r>
          </a:p>
          <a:p>
            <a:r>
              <a:rPr lang="fr-FR" altLang="ja-JP" sz="1600" b="1" dirty="0">
                <a:solidFill>
                  <a:srgbClr val="123466"/>
                </a:solidFill>
              </a:rPr>
              <a:t>		contre 48 sur 63 questions dans les QCM </a:t>
            </a:r>
            <a:r>
              <a:rPr lang="fr-FR" altLang="ja-JP" sz="1600" b="1" dirty="0" err="1">
                <a:solidFill>
                  <a:srgbClr val="123466"/>
                </a:solidFill>
              </a:rPr>
              <a:t>EdNat</a:t>
            </a:r>
            <a:r>
              <a:rPr lang="fr-FR" altLang="ja-JP" sz="1600" b="1" dirty="0">
                <a:solidFill>
                  <a:srgbClr val="123466"/>
                </a:solidFill>
              </a:rPr>
              <a:t> (75%)</a:t>
            </a:r>
          </a:p>
          <a:p>
            <a:endParaRPr lang="fr-FR" altLang="ja-JP" sz="1600" b="1" dirty="0">
              <a:solidFill>
                <a:srgbClr val="123466"/>
              </a:solidFill>
            </a:endParaRPr>
          </a:p>
          <a:p>
            <a:endParaRPr lang="fr-FR" altLang="ja-JP" sz="1600" b="1" dirty="0">
              <a:solidFill>
                <a:srgbClr val="123466"/>
              </a:solidFill>
            </a:endParaRPr>
          </a:p>
          <a:p>
            <a:r>
              <a:rPr lang="fr-FR" altLang="ja-JP" sz="1600" b="1" dirty="0">
                <a:solidFill>
                  <a:srgbClr val="123466"/>
                </a:solidFill>
              </a:rPr>
              <a:t>Référentiel 2020 : 22 erreurs maximum contre 20 avant (et bien réparties entre A et C)</a:t>
            </a: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5732463"/>
            <a:ext cx="2286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89383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ZoneTexte 3"/>
          <p:cNvSpPr txBox="1">
            <a:spLocks noChangeArrowheads="1"/>
          </p:cNvSpPr>
          <p:nvPr/>
        </p:nvSpPr>
        <p:spPr bwMode="auto">
          <a:xfrm>
            <a:off x="1693863" y="0"/>
            <a:ext cx="6491287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altLang="fr-FR" sz="3200" b="1" i="1">
                <a:solidFill>
                  <a:srgbClr val="003366"/>
                </a:solidFill>
                <a:latin typeface="Calibri" pitchFamily="34" charset="0"/>
                <a:ea typeface="MS PGothic" pitchFamily="34" charset="-128"/>
              </a:rPr>
              <a:t>La certification AMF : L’examen session 2020</a:t>
            </a:r>
          </a:p>
          <a:p>
            <a:pPr algn="ctr"/>
            <a:r>
              <a:rPr lang="fr-FR" altLang="fr-FR" sz="3200" b="1" i="1">
                <a:solidFill>
                  <a:srgbClr val="003366"/>
                </a:solidFill>
                <a:latin typeface="Calibri" pitchFamily="34" charset="0"/>
                <a:ea typeface="MS PGothic" pitchFamily="34" charset="-128"/>
              </a:rPr>
              <a:t> </a:t>
            </a:r>
          </a:p>
        </p:txBody>
      </p:sp>
      <p:sp>
        <p:nvSpPr>
          <p:cNvPr id="27650" name="ZoneTexte 4"/>
          <p:cNvSpPr txBox="1">
            <a:spLocks noChangeArrowheads="1"/>
          </p:cNvSpPr>
          <p:nvPr/>
        </p:nvSpPr>
        <p:spPr bwMode="auto">
          <a:xfrm>
            <a:off x="1835150" y="1079500"/>
            <a:ext cx="6834188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fr-FR" sz="2200" b="1">
              <a:solidFill>
                <a:srgbClr val="002060"/>
              </a:solidFill>
              <a:latin typeface="Calibri" pitchFamily="34" charset="0"/>
            </a:endParaRPr>
          </a:p>
          <a:p>
            <a:endParaRPr lang="fr-FR" sz="2200" b="1">
              <a:solidFill>
                <a:srgbClr val="002060"/>
              </a:solidFill>
              <a:latin typeface="Calibri" pitchFamily="34" charset="0"/>
            </a:endParaRPr>
          </a:p>
          <a:p>
            <a:endParaRPr lang="fr-FR" sz="2200" b="1">
              <a:solidFill>
                <a:srgbClr val="002060"/>
              </a:solidFill>
              <a:latin typeface="Calibri" pitchFamily="34" charset="0"/>
            </a:endParaRPr>
          </a:p>
          <a:p>
            <a:endParaRPr lang="fr-FR" sz="2200" b="1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835150" y="1112838"/>
            <a:ext cx="6985000" cy="452596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just" fontAlgn="auto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Arial Narrow"/>
              <a:buChar char="-"/>
              <a:defRPr/>
            </a:pPr>
            <a:r>
              <a:rPr lang="fr-FR" dirty="0">
                <a:solidFill>
                  <a:schemeClr val="tx2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L’épreuve est notée de 0 à 20. La note de 20/20 est obtenue </a:t>
            </a:r>
            <a:r>
              <a:rPr lang="fr-FR" b="1" dirty="0">
                <a:solidFill>
                  <a:schemeClr val="tx2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lorsque le seuil de 80% de réponses justes respectivement aux questions de type C et A est atteint</a:t>
            </a:r>
            <a:r>
              <a:rPr lang="fr-FR" dirty="0">
                <a:solidFill>
                  <a:schemeClr val="tx2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. Ce seuil étant celui de la réussite à la certification professionnelle AMF, </a:t>
            </a:r>
            <a:r>
              <a:rPr lang="fr-FR" b="1" dirty="0">
                <a:solidFill>
                  <a:schemeClr val="tx2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une attestation de réussite est alors délivrée aux candidats par leurs académies d’origine (uniquement pour les candidats ayant obtenu la note de 20/20).</a:t>
            </a:r>
            <a:r>
              <a:rPr lang="fr-FR" dirty="0">
                <a:solidFill>
                  <a:schemeClr val="tx2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 </a:t>
            </a:r>
          </a:p>
          <a:p>
            <a:pPr marL="342900" indent="-342900" algn="just" fontAlgn="auto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Arial Narrow"/>
              <a:buChar char="-"/>
              <a:defRPr/>
            </a:pPr>
            <a:r>
              <a:rPr lang="fr-FR" b="1" dirty="0">
                <a:solidFill>
                  <a:schemeClr val="tx2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Lorsqu’un score est inférieur au seuil de 80%, la note obtenue est calculée en rapportant le nombre de réponses justes à une note sur 20, arrondie au demi-point supérieur.</a:t>
            </a:r>
          </a:p>
          <a:p>
            <a:pPr marL="630555" algn="just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914400" algn="l"/>
              </a:tabLst>
              <a:defRPr/>
            </a:pPr>
            <a:r>
              <a:rPr lang="fr-FR" b="1" dirty="0">
                <a:solidFill>
                  <a:schemeClr val="tx2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Les points au-dessus de 10/20 sont comptabilisés dans le total général de l’examen.</a:t>
            </a:r>
          </a:p>
          <a:p>
            <a:pPr marL="630555" algn="just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dirty="0">
                <a:solidFill>
                  <a:srgbClr val="0124D1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/>
                <a:cs typeface="Arial" panose="020B0604020202020204" pitchFamily="34" charset="0"/>
              </a:rPr>
              <a:t> </a:t>
            </a:r>
            <a:endParaRPr lang="fr-FR" sz="2000" dirty="0">
              <a:solidFill>
                <a:srgbClr val="0124D1"/>
              </a:solidFill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pic>
        <p:nvPicPr>
          <p:cNvPr id="2765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8313" y="5732463"/>
            <a:ext cx="1871662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re 3"/>
          <p:cNvSpPr>
            <a:spLocks noGrp="1"/>
          </p:cNvSpPr>
          <p:nvPr>
            <p:ph type="title"/>
          </p:nvPr>
        </p:nvSpPr>
        <p:spPr>
          <a:xfrm>
            <a:off x="1835150" y="260350"/>
            <a:ext cx="6918325" cy="1143000"/>
          </a:xfrm>
        </p:spPr>
        <p:txBody>
          <a:bodyPr/>
          <a:lstStyle/>
          <a:p>
            <a:r>
              <a:rPr lang="fr-FR" altLang="fr-FR" i="1">
                <a:solidFill>
                  <a:srgbClr val="003366"/>
                </a:solidFill>
                <a:ea typeface="MS PGothic" pitchFamily="34" charset="-128"/>
                <a:cs typeface="Arial" charset="0"/>
              </a:rPr>
              <a:t>La certification AMF : modalités d’organisation de l’examen maintenues jusqu’en 2021 </a:t>
            </a:r>
            <a:br>
              <a:rPr lang="fr-FR" altLang="fr-FR" i="1">
                <a:solidFill>
                  <a:srgbClr val="003366"/>
                </a:solidFill>
                <a:ea typeface="MS PGothic" pitchFamily="34" charset="-128"/>
                <a:cs typeface="Arial" charset="0"/>
              </a:rPr>
            </a:br>
            <a:endParaRPr lang="fr-FR">
              <a:ea typeface="MS PGothic" pitchFamily="34" charset="-128"/>
              <a:cs typeface="Arial" charset="0"/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1908175" y="1628775"/>
            <a:ext cx="6850063" cy="4103688"/>
          </a:xfrm>
        </p:spPr>
        <p:txBody>
          <a:bodyPr rtlCol="0">
            <a:normAutofit fontScale="40000" lnSpcReduction="20000"/>
          </a:bodyPr>
          <a:lstStyle/>
          <a:p>
            <a:pPr marL="0" indent="0" algn="just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fr-FR" sz="42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avril : envoi des sujets aux centres d'examen </a:t>
            </a:r>
          </a:p>
          <a:p>
            <a:pPr marL="0" indent="0" algn="just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fr-FR" sz="42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- 2ème semaine de mai : épreuves écrites du BTS dont l’épreuve facultative de certification professionnelle </a:t>
            </a:r>
          </a:p>
          <a:p>
            <a:pPr marL="0" indent="0" algn="just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fr-FR" sz="42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seconde quinzaine de mai : retour des copies au CFPB </a:t>
            </a:r>
          </a:p>
          <a:p>
            <a:pPr marL="0" indent="0" algn="just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fr-FR" sz="42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début juin : correction automatisée des épreuves au CFPB, sous le contrôle de l’IA-IPR président du jury inter-académique d’Ile de France (regroupement inter-académique de la maison des examens et concours à Arcueil - SIEC) </a:t>
            </a:r>
          </a:p>
          <a:p>
            <a:pPr marL="0" indent="0" algn="just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fr-FR" sz="42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mi-juin : retour des résultats de l'épreuve aux académies</a:t>
            </a:r>
          </a:p>
          <a:p>
            <a:pPr marL="0" indent="0" algn="just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fr-FR" sz="42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fin juin : intégration des notes pour l’examen du BTS et prise en compte des scores de 80% et 80% dans les bases de données académiques « Océan» (logiciel national de gestion des examens) pour l’obtention de la certification </a:t>
            </a:r>
          </a:p>
          <a:p>
            <a:pPr marL="0" indent="0" algn="just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fr-FR" sz="42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début juillet : délivrance des attestations de réussite aux candidats, conformément à la définition de l'épreuve.</a:t>
            </a:r>
          </a:p>
          <a:p>
            <a:pPr fontAlgn="auto">
              <a:spcAft>
                <a:spcPts val="0"/>
              </a:spcAft>
              <a:defRPr/>
            </a:pPr>
            <a:endParaRPr lang="fr-FR" dirty="0"/>
          </a:p>
        </p:txBody>
      </p:sp>
      <p:pic>
        <p:nvPicPr>
          <p:cNvPr id="2969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8313" y="5732463"/>
            <a:ext cx="1871662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re 3"/>
          <p:cNvSpPr>
            <a:spLocks noGrp="1"/>
          </p:cNvSpPr>
          <p:nvPr>
            <p:ph type="title"/>
          </p:nvPr>
        </p:nvSpPr>
        <p:spPr>
          <a:xfrm>
            <a:off x="1835150" y="260350"/>
            <a:ext cx="6918325" cy="1143000"/>
          </a:xfrm>
        </p:spPr>
        <p:txBody>
          <a:bodyPr/>
          <a:lstStyle/>
          <a:p>
            <a:r>
              <a:rPr lang="fr-FR" altLang="fr-FR" i="1">
                <a:solidFill>
                  <a:srgbClr val="003366"/>
                </a:solidFill>
                <a:ea typeface="MS PGothic" pitchFamily="34" charset="-128"/>
                <a:cs typeface="Arial" charset="0"/>
              </a:rPr>
              <a:t>La certification AMF : pédagogie </a:t>
            </a:r>
            <a:br>
              <a:rPr lang="fr-FR" altLang="fr-FR" i="1">
                <a:solidFill>
                  <a:srgbClr val="003366"/>
                </a:solidFill>
                <a:ea typeface="MS PGothic" pitchFamily="34" charset="-128"/>
                <a:cs typeface="Arial" charset="0"/>
              </a:rPr>
            </a:br>
            <a:r>
              <a:rPr lang="fr-FR" altLang="fr-FR" i="1">
                <a:solidFill>
                  <a:srgbClr val="003366"/>
                </a:solidFill>
                <a:ea typeface="MS PGothic" pitchFamily="34" charset="-128"/>
                <a:cs typeface="Arial" charset="0"/>
              </a:rPr>
              <a:t>objectifs de la base commune définis par la convention AMF </a:t>
            </a:r>
            <a:br>
              <a:rPr lang="fr-FR" altLang="fr-FR" i="1">
                <a:solidFill>
                  <a:srgbClr val="003366"/>
                </a:solidFill>
                <a:ea typeface="MS PGothic" pitchFamily="34" charset="-128"/>
                <a:cs typeface="Arial" charset="0"/>
              </a:rPr>
            </a:br>
            <a:endParaRPr lang="fr-FR">
              <a:ea typeface="MS PGothic" pitchFamily="34" charset="-128"/>
              <a:cs typeface="Arial" charset="0"/>
            </a:endParaRPr>
          </a:p>
        </p:txBody>
      </p:sp>
      <p:sp>
        <p:nvSpPr>
          <p:cNvPr id="31746" name="Espace réservé du contenu 4"/>
          <p:cNvSpPr>
            <a:spLocks noGrp="1"/>
          </p:cNvSpPr>
          <p:nvPr>
            <p:ph idx="1"/>
          </p:nvPr>
        </p:nvSpPr>
        <p:spPr>
          <a:xfrm>
            <a:off x="1908175" y="1628775"/>
            <a:ext cx="6850063" cy="4895850"/>
          </a:xfrm>
        </p:spPr>
        <p:txBody>
          <a:bodyPr/>
          <a:lstStyle/>
          <a:p>
            <a:r>
              <a:rPr lang="fr-FR" sz="2200" b="1">
                <a:solidFill>
                  <a:schemeClr val="tx2"/>
                </a:solidFill>
              </a:rPr>
              <a:t>Faire passer l’examen AMF </a:t>
            </a:r>
          </a:p>
          <a:p>
            <a:r>
              <a:rPr lang="fr-FR" sz="2200" b="1">
                <a:solidFill>
                  <a:schemeClr val="tx2"/>
                </a:solidFill>
              </a:rPr>
              <a:t>Faire passer les examens blancs </a:t>
            </a:r>
            <a:r>
              <a:rPr lang="fr-FR" sz="2200">
                <a:solidFill>
                  <a:schemeClr val="tx2"/>
                </a:solidFill>
              </a:rPr>
              <a:t>à leurs candidats ainsi que des entrainements,</a:t>
            </a:r>
          </a:p>
          <a:p>
            <a:r>
              <a:rPr lang="fr-FR" sz="2200">
                <a:solidFill>
                  <a:schemeClr val="tx2"/>
                </a:solidFill>
              </a:rPr>
              <a:t> </a:t>
            </a:r>
            <a:r>
              <a:rPr lang="fr-FR" sz="2200" b="1">
                <a:solidFill>
                  <a:schemeClr val="tx2"/>
                </a:solidFill>
              </a:rPr>
              <a:t>préparer et alimenter leurs propres formations et supports pédagogiques liés à l’examen (à l’exception de la publication d’ouvrages et manuels de formation),</a:t>
            </a:r>
          </a:p>
          <a:p>
            <a:r>
              <a:rPr lang="fr-FR" sz="2200" b="1">
                <a:solidFill>
                  <a:schemeClr val="tx2"/>
                </a:solidFill>
              </a:rPr>
              <a:t>organiser la « vérification interne des connaissances »</a:t>
            </a:r>
            <a:endParaRPr lang="fr-FR" sz="2200">
              <a:solidFill>
                <a:schemeClr val="tx2"/>
              </a:solidFill>
            </a:endParaRPr>
          </a:p>
          <a:p>
            <a:endParaRPr lang="fr-FR"/>
          </a:p>
        </p:txBody>
      </p:sp>
      <p:pic>
        <p:nvPicPr>
          <p:cNvPr id="3174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8313" y="5661025"/>
            <a:ext cx="2286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547813" y="577850"/>
            <a:ext cx="7596187" cy="3138488"/>
          </a:xfrm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fr-FR" altLang="fr-FR" sz="2200" b="1" dirty="0">
                <a:solidFill>
                  <a:srgbClr val="002060"/>
                </a:solidFill>
                <a:latin typeface="Arial" charset="0"/>
              </a:rPr>
              <a:t>Les 12 thèmes de l’examen :</a:t>
            </a:r>
            <a:endParaRPr lang="fr-FR" altLang="ja-JP" sz="2200" b="1" dirty="0">
              <a:solidFill>
                <a:srgbClr val="002060"/>
              </a:solidFill>
              <a:latin typeface="Arial" charset="0"/>
            </a:endParaRP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fr-FR" altLang="ja-JP" sz="2200" dirty="0">
                <a:solidFill>
                  <a:srgbClr val="123466"/>
                </a:solidFill>
                <a:latin typeface="Arial" charset="0"/>
              </a:rPr>
              <a:t>Le cadre institutionnel et réglementaire français, européen et international </a:t>
            </a:r>
            <a:r>
              <a:rPr lang="fr-FR" altLang="ja-JP" sz="2200" dirty="0">
                <a:solidFill>
                  <a:srgbClr val="123466"/>
                </a:solidFill>
                <a:latin typeface="Arial" charset="0"/>
                <a:sym typeface="Wingdings" pitchFamily="2" charset="2"/>
              </a:rPr>
              <a:t>	</a:t>
            </a:r>
            <a:r>
              <a:rPr lang="fr-FR" altLang="ja-JP" sz="2200" b="1" dirty="0">
                <a:solidFill>
                  <a:srgbClr val="123466"/>
                </a:solidFill>
                <a:latin typeface="Arial" charset="0"/>
                <a:sym typeface="Wingdings" pitchFamily="2" charset="2"/>
              </a:rPr>
              <a:t></a:t>
            </a:r>
            <a:r>
              <a:rPr lang="fr-FR" altLang="ja-JP" sz="2200" b="1" dirty="0">
                <a:solidFill>
                  <a:srgbClr val="123466"/>
                </a:solidFill>
                <a:latin typeface="Arial" charset="0"/>
              </a:rPr>
              <a:t> </a:t>
            </a:r>
            <a:r>
              <a:rPr lang="fr-FR" altLang="ja-JP" sz="2200" b="1" dirty="0">
                <a:solidFill>
                  <a:schemeClr val="tx1"/>
                </a:solidFill>
                <a:latin typeface="Arial" charset="0"/>
              </a:rPr>
              <a:t>U5 le repérage des activités et des acteurs du monde bancaire et financier.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fr-FR" altLang="ja-JP" sz="2200" dirty="0">
                <a:solidFill>
                  <a:srgbClr val="123466"/>
                </a:solidFill>
                <a:latin typeface="Arial" charset="0"/>
              </a:rPr>
              <a:t>La déontologie, la conformité et l’organisation déontologique des établissements </a:t>
            </a:r>
            <a:r>
              <a:rPr lang="fr-FR" altLang="ja-JP" sz="2200" dirty="0">
                <a:solidFill>
                  <a:srgbClr val="123466"/>
                </a:solidFill>
                <a:latin typeface="Arial" charset="0"/>
                <a:sym typeface="Wingdings" pitchFamily="2" charset="2"/>
              </a:rPr>
              <a:t> </a:t>
            </a:r>
            <a:r>
              <a:rPr lang="fr-FR" altLang="ja-JP" sz="2200" b="1" dirty="0">
                <a:solidFill>
                  <a:schemeClr val="tx1"/>
                </a:solidFill>
                <a:latin typeface="Arial" charset="0"/>
                <a:sym typeface="Wingdings" pitchFamily="2" charset="2"/>
              </a:rPr>
              <a:t>U3 la gestion de la relation client, le conseil.</a:t>
            </a:r>
            <a:endParaRPr lang="fr-FR" altLang="ja-JP" sz="2200" b="1" dirty="0">
              <a:solidFill>
                <a:srgbClr val="123466"/>
              </a:solidFill>
              <a:latin typeface="Arial" charset="0"/>
            </a:endParaRPr>
          </a:p>
        </p:txBody>
      </p:sp>
      <p:sp>
        <p:nvSpPr>
          <p:cNvPr id="33794" name="ZoneTexte 4"/>
          <p:cNvSpPr txBox="1">
            <a:spLocks noChangeArrowheads="1"/>
          </p:cNvSpPr>
          <p:nvPr/>
        </p:nvSpPr>
        <p:spPr bwMode="auto">
          <a:xfrm>
            <a:off x="1692275" y="3771900"/>
            <a:ext cx="3887788" cy="212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2200">
                <a:solidFill>
                  <a:srgbClr val="002060"/>
                </a:solidFill>
              </a:rPr>
              <a:t>3 - La réglementation pour la lutte contre le blanchiment et le financement du terrorisme </a:t>
            </a:r>
          </a:p>
          <a:p>
            <a:endParaRPr lang="fr-FR" sz="2200">
              <a:solidFill>
                <a:srgbClr val="002060"/>
              </a:solidFill>
            </a:endParaRPr>
          </a:p>
          <a:p>
            <a:r>
              <a:rPr lang="fr-FR" sz="2200">
                <a:solidFill>
                  <a:srgbClr val="002060"/>
                </a:solidFill>
              </a:rPr>
              <a:t>4 -  La réglementation « Abus de marché »</a:t>
            </a:r>
          </a:p>
        </p:txBody>
      </p:sp>
      <p:sp>
        <p:nvSpPr>
          <p:cNvPr id="6" name="Accolade fermante 5"/>
          <p:cNvSpPr/>
          <p:nvPr/>
        </p:nvSpPr>
        <p:spPr>
          <a:xfrm>
            <a:off x="5710238" y="3771900"/>
            <a:ext cx="90487" cy="2465388"/>
          </a:xfrm>
          <a:prstGeom prst="rightBrace">
            <a:avLst/>
          </a:prstGeom>
          <a:ln w="412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</p:txBody>
      </p:sp>
      <p:sp>
        <p:nvSpPr>
          <p:cNvPr id="33796" name="ZoneTexte 6"/>
          <p:cNvSpPr txBox="1">
            <a:spLocks noChangeArrowheads="1"/>
          </p:cNvSpPr>
          <p:nvPr/>
        </p:nvSpPr>
        <p:spPr bwMode="auto">
          <a:xfrm>
            <a:off x="6011863" y="3956050"/>
            <a:ext cx="3343275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2400" b="1">
                <a:latin typeface="Calibri" pitchFamily="34" charset="0"/>
              </a:rPr>
              <a:t>U5 – le contrôle des opérations effectuées avec la clientèle et U3 connaissance du client</a:t>
            </a:r>
          </a:p>
        </p:txBody>
      </p:sp>
      <p:sp>
        <p:nvSpPr>
          <p:cNvPr id="33797" name="ZoneTexte 7"/>
          <p:cNvSpPr txBox="1">
            <a:spLocks noChangeArrowheads="1"/>
          </p:cNvSpPr>
          <p:nvPr/>
        </p:nvSpPr>
        <p:spPr bwMode="auto">
          <a:xfrm>
            <a:off x="1266766" y="14456"/>
            <a:ext cx="7847012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altLang="fr-FR" sz="2800" b="1" i="1" dirty="0">
                <a:solidFill>
                  <a:srgbClr val="003366"/>
                </a:solidFill>
                <a:latin typeface="Calibri" pitchFamily="34" charset="0"/>
                <a:ea typeface="MS PGothic" pitchFamily="34" charset="-128"/>
              </a:rPr>
              <a:t>La certification AMF : son intégration dans le BTS</a:t>
            </a:r>
          </a:p>
          <a:p>
            <a:pPr algn="ctr"/>
            <a:r>
              <a:rPr lang="fr-FR" altLang="fr-FR" sz="3200" b="1" i="1" dirty="0">
                <a:solidFill>
                  <a:srgbClr val="003366"/>
                </a:solidFill>
                <a:latin typeface="Calibri" pitchFamily="34" charset="0"/>
                <a:ea typeface="MS PGothic" pitchFamily="34" charset="-128"/>
              </a:rPr>
              <a:t> </a:t>
            </a:r>
          </a:p>
        </p:txBody>
      </p:sp>
      <p:pic>
        <p:nvPicPr>
          <p:cNvPr id="337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5732463"/>
            <a:ext cx="2286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547813" y="765175"/>
            <a:ext cx="7596187" cy="2800350"/>
          </a:xfrm>
        </p:spPr>
        <p:txBody>
          <a:bodyPr rtlCol="0">
            <a:spAutoFit/>
          </a:bodyPr>
          <a:lstStyle>
            <a:lvl1pPr marL="457200" indent="-4572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eaLnBrk="1" hangingPunct="1">
              <a:spcBef>
                <a:spcPct val="50000"/>
              </a:spcBef>
              <a:defRPr/>
            </a:pPr>
            <a:r>
              <a:rPr lang="fr-FR" altLang="ja-JP" sz="2200" dirty="0">
                <a:solidFill>
                  <a:srgbClr val="123466"/>
                </a:solidFill>
                <a:latin typeface="Arial" charset="0"/>
              </a:rPr>
              <a:t>5 - Le démarchage bancaire et financier, la vente à distance et le conseil du client </a:t>
            </a:r>
            <a:r>
              <a:rPr lang="fr-FR" altLang="ja-JP" sz="2200" b="1" dirty="0">
                <a:latin typeface="Arial" charset="0"/>
                <a:sym typeface="Wingdings"/>
              </a:rPr>
              <a:t> U3 L’information du client</a:t>
            </a:r>
            <a:endParaRPr lang="fr-FR" altLang="ja-JP" sz="2200" b="1" dirty="0">
              <a:latin typeface="Arial" charset="0"/>
            </a:endParaRPr>
          </a:p>
          <a:p>
            <a:pPr marL="0" indent="0" eaLnBrk="1" hangingPunct="1">
              <a:spcBef>
                <a:spcPct val="50000"/>
              </a:spcBef>
              <a:defRPr/>
            </a:pPr>
            <a:r>
              <a:rPr lang="fr-FR" altLang="ja-JP" sz="2200" dirty="0">
                <a:solidFill>
                  <a:srgbClr val="123466"/>
                </a:solidFill>
                <a:latin typeface="Arial" charset="0"/>
              </a:rPr>
              <a:t>6 - La relation avec les clients et leur information : </a:t>
            </a:r>
            <a:r>
              <a:rPr lang="fr-FR" altLang="ja-JP" sz="2200" b="1" dirty="0">
                <a:latin typeface="Arial" charset="0"/>
                <a:sym typeface="Wingdings"/>
              </a:rPr>
              <a:t> </a:t>
            </a:r>
            <a:r>
              <a:rPr lang="fr-FR" altLang="ja-JP" sz="2200" b="1" dirty="0">
                <a:latin typeface="Arial" charset="0"/>
              </a:rPr>
              <a:t>U3 l’information du client, le conseil, la formalisation de la vente, le suivi de la relation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  <a:defRPr/>
            </a:pPr>
            <a:endParaRPr lang="fr-FR" altLang="ja-JP" sz="2200" b="1" dirty="0">
              <a:solidFill>
                <a:srgbClr val="123466"/>
              </a:solidFill>
              <a:latin typeface="Arial" charset="0"/>
            </a:endParaRPr>
          </a:p>
        </p:txBody>
      </p:sp>
      <p:sp>
        <p:nvSpPr>
          <p:cNvPr id="34818" name="Rectangle 1"/>
          <p:cNvSpPr>
            <a:spLocks noChangeArrowheads="1"/>
          </p:cNvSpPr>
          <p:nvPr/>
        </p:nvSpPr>
        <p:spPr bwMode="auto">
          <a:xfrm>
            <a:off x="1616075" y="3267075"/>
            <a:ext cx="4572000" cy="297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ja-JP" sz="2200">
                <a:solidFill>
                  <a:srgbClr val="123466"/>
                </a:solidFill>
              </a:rPr>
              <a:t>7 - Les instruments financiers et les risques </a:t>
            </a:r>
          </a:p>
          <a:p>
            <a:pPr>
              <a:spcBef>
                <a:spcPct val="50000"/>
              </a:spcBef>
            </a:pPr>
            <a:r>
              <a:rPr lang="fr-FR" altLang="ja-JP" sz="2200">
                <a:solidFill>
                  <a:srgbClr val="123466"/>
                </a:solidFill>
              </a:rPr>
              <a:t>8 - La gestion collective / La gestion pour compte de tiers </a:t>
            </a:r>
          </a:p>
          <a:p>
            <a:pPr>
              <a:spcBef>
                <a:spcPct val="50000"/>
              </a:spcBef>
            </a:pPr>
            <a:r>
              <a:rPr lang="fr-FR" altLang="ja-JP" sz="2200">
                <a:solidFill>
                  <a:srgbClr val="123466"/>
                </a:solidFill>
              </a:rPr>
              <a:t>9 - Le fonctionnement et l’organisation des marchés 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endParaRPr lang="fr-FR" altLang="ja-JP" sz="2200">
              <a:solidFill>
                <a:srgbClr val="123466"/>
              </a:solidFill>
            </a:endParaRPr>
          </a:p>
        </p:txBody>
      </p:sp>
      <p:sp>
        <p:nvSpPr>
          <p:cNvPr id="3" name="Accolade fermante 2"/>
          <p:cNvSpPr/>
          <p:nvPr/>
        </p:nvSpPr>
        <p:spPr>
          <a:xfrm>
            <a:off x="6097588" y="3255963"/>
            <a:ext cx="180975" cy="2808287"/>
          </a:xfrm>
          <a:prstGeom prst="rightBrace">
            <a:avLst/>
          </a:prstGeom>
          <a:ln w="412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</p:txBody>
      </p:sp>
      <p:sp>
        <p:nvSpPr>
          <p:cNvPr id="34820" name="ZoneTexte 5"/>
          <p:cNvSpPr txBox="1">
            <a:spLocks noChangeArrowheads="1"/>
          </p:cNvSpPr>
          <p:nvPr/>
        </p:nvSpPr>
        <p:spPr bwMode="auto">
          <a:xfrm>
            <a:off x="6472238" y="4059238"/>
            <a:ext cx="26987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2400" b="1">
                <a:latin typeface="Calibri" pitchFamily="34" charset="0"/>
              </a:rPr>
              <a:t>U4 – la distribution des produits d‘épargne</a:t>
            </a:r>
          </a:p>
        </p:txBody>
      </p:sp>
      <p:sp>
        <p:nvSpPr>
          <p:cNvPr id="34821" name="ZoneTexte 7"/>
          <p:cNvSpPr txBox="1">
            <a:spLocks noChangeArrowheads="1"/>
          </p:cNvSpPr>
          <p:nvPr/>
        </p:nvSpPr>
        <p:spPr bwMode="auto">
          <a:xfrm>
            <a:off x="1325563" y="0"/>
            <a:ext cx="784542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altLang="fr-FR" sz="2800" b="1" i="1">
                <a:solidFill>
                  <a:srgbClr val="003366"/>
                </a:solidFill>
                <a:latin typeface="Calibri" pitchFamily="34" charset="0"/>
                <a:ea typeface="MS PGothic" pitchFamily="34" charset="-128"/>
              </a:rPr>
              <a:t>La certification AMF : son intégration dans le BTS</a:t>
            </a:r>
          </a:p>
          <a:p>
            <a:pPr algn="ctr"/>
            <a:r>
              <a:rPr lang="fr-FR" altLang="fr-FR" sz="3200" b="1" i="1">
                <a:solidFill>
                  <a:srgbClr val="003366"/>
                </a:solidFill>
                <a:latin typeface="Calibri" pitchFamily="34" charset="0"/>
                <a:ea typeface="MS PGothic" pitchFamily="34" charset="-128"/>
              </a:rPr>
              <a:t> </a:t>
            </a:r>
          </a:p>
        </p:txBody>
      </p:sp>
      <p:pic>
        <p:nvPicPr>
          <p:cNvPr id="348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3075" y="5759450"/>
            <a:ext cx="2286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619250" y="952500"/>
            <a:ext cx="4321175" cy="3140075"/>
          </a:xfrm>
        </p:spPr>
        <p:txBody>
          <a:bodyPr rtlCol="0">
            <a:spAutoFit/>
          </a:bodyPr>
          <a:lstStyle>
            <a:lvl1pPr marL="457200" indent="-4572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fr-FR" altLang="ja-JP" sz="2200" b="1" dirty="0">
              <a:solidFill>
                <a:srgbClr val="002060"/>
              </a:solidFill>
              <a:latin typeface="Arial" charset="0"/>
            </a:endParaRPr>
          </a:p>
          <a:p>
            <a:pPr marL="0" indent="0" eaLnBrk="1" hangingPunct="1">
              <a:spcBef>
                <a:spcPct val="50000"/>
              </a:spcBef>
              <a:defRPr/>
            </a:pPr>
            <a:r>
              <a:rPr lang="fr-FR" altLang="ja-JP" sz="2200" dirty="0">
                <a:solidFill>
                  <a:srgbClr val="123466"/>
                </a:solidFill>
                <a:latin typeface="Arial" charset="0"/>
              </a:rPr>
              <a:t>10 - Le post-marché, les infrastructures de marché</a:t>
            </a:r>
          </a:p>
          <a:p>
            <a:pPr marL="0" indent="0" eaLnBrk="1" hangingPunct="1">
              <a:spcBef>
                <a:spcPct val="50000"/>
              </a:spcBef>
              <a:defRPr/>
            </a:pPr>
            <a:r>
              <a:rPr lang="fr-FR" altLang="ja-JP" sz="2200" dirty="0">
                <a:solidFill>
                  <a:srgbClr val="123466"/>
                </a:solidFill>
                <a:latin typeface="Arial" charset="0"/>
              </a:rPr>
              <a:t>11 - Les émissions et les opérations sur titres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  <a:defRPr/>
            </a:pPr>
            <a:endParaRPr lang="fr-FR" altLang="ja-JP" sz="2200" dirty="0">
              <a:solidFill>
                <a:srgbClr val="123466"/>
              </a:solidFill>
              <a:latin typeface="Arial" charset="0"/>
            </a:endParaRPr>
          </a:p>
          <a:p>
            <a:pPr eaLnBrk="1" hangingPunct="1">
              <a:spcBef>
                <a:spcPct val="50000"/>
              </a:spcBef>
              <a:buFontTx/>
              <a:buAutoNum type="arabicPeriod"/>
              <a:defRPr/>
            </a:pPr>
            <a:endParaRPr lang="fr-FR" altLang="ja-JP" sz="2200" b="1" dirty="0">
              <a:solidFill>
                <a:srgbClr val="123466"/>
              </a:solidFill>
              <a:latin typeface="Arial" charset="0"/>
            </a:endParaRPr>
          </a:p>
        </p:txBody>
      </p:sp>
      <p:sp>
        <p:nvSpPr>
          <p:cNvPr id="3" name="Accolade fermante 2"/>
          <p:cNvSpPr/>
          <p:nvPr/>
        </p:nvSpPr>
        <p:spPr>
          <a:xfrm>
            <a:off x="5651500" y="868363"/>
            <a:ext cx="180975" cy="2808287"/>
          </a:xfrm>
          <a:prstGeom prst="rightBrace">
            <a:avLst/>
          </a:prstGeom>
          <a:ln w="412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</p:txBody>
      </p:sp>
      <p:sp>
        <p:nvSpPr>
          <p:cNvPr id="35843" name="ZoneTexte 4"/>
          <p:cNvSpPr txBox="1">
            <a:spLocks noChangeArrowheads="1"/>
          </p:cNvSpPr>
          <p:nvPr/>
        </p:nvSpPr>
        <p:spPr bwMode="auto">
          <a:xfrm>
            <a:off x="6278563" y="1673225"/>
            <a:ext cx="26987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2400" b="1">
                <a:latin typeface="Calibri" pitchFamily="34" charset="0"/>
              </a:rPr>
              <a:t>U4 – la distribution des produits d‘épargne</a:t>
            </a:r>
          </a:p>
        </p:txBody>
      </p:sp>
      <p:sp>
        <p:nvSpPr>
          <p:cNvPr id="35844" name="ZoneTexte 1"/>
          <p:cNvSpPr txBox="1">
            <a:spLocks noChangeArrowheads="1"/>
          </p:cNvSpPr>
          <p:nvPr/>
        </p:nvSpPr>
        <p:spPr bwMode="auto">
          <a:xfrm>
            <a:off x="1751013" y="4337050"/>
            <a:ext cx="7069137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ja-JP" sz="2200">
                <a:solidFill>
                  <a:srgbClr val="123466"/>
                </a:solidFill>
              </a:rPr>
              <a:t>12 - Bases comptables, financières et fiscales </a:t>
            </a:r>
            <a:r>
              <a:rPr lang="fr-FR" altLang="ja-JP" sz="2200" b="1">
                <a:sym typeface="Wingdings" pitchFamily="2" charset="2"/>
              </a:rPr>
              <a:t> U4 caractériser la situation patrimoniale et fiscale du client</a:t>
            </a:r>
            <a:endParaRPr lang="fr-FR" altLang="ja-JP" sz="2200" b="1"/>
          </a:p>
        </p:txBody>
      </p:sp>
      <p:sp>
        <p:nvSpPr>
          <p:cNvPr id="35845" name="ZoneTexte 6"/>
          <p:cNvSpPr txBox="1">
            <a:spLocks noChangeArrowheads="1"/>
          </p:cNvSpPr>
          <p:nvPr/>
        </p:nvSpPr>
        <p:spPr bwMode="auto">
          <a:xfrm>
            <a:off x="1296988" y="0"/>
            <a:ext cx="7847012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altLang="fr-FR" sz="2800" b="1" i="1">
                <a:solidFill>
                  <a:srgbClr val="003366"/>
                </a:solidFill>
                <a:latin typeface="Calibri" pitchFamily="34" charset="0"/>
                <a:ea typeface="MS PGothic" pitchFamily="34" charset="-128"/>
              </a:rPr>
              <a:t>La certification AMF : son intégration dans le BTS</a:t>
            </a:r>
          </a:p>
          <a:p>
            <a:pPr algn="ctr"/>
            <a:r>
              <a:rPr lang="fr-FR" altLang="fr-FR" sz="3200" b="1" i="1">
                <a:solidFill>
                  <a:srgbClr val="003366"/>
                </a:solidFill>
                <a:latin typeface="Calibri" pitchFamily="34" charset="0"/>
                <a:ea typeface="MS PGothic" pitchFamily="34" charset="-128"/>
              </a:rPr>
              <a:t> </a:t>
            </a:r>
          </a:p>
        </p:txBody>
      </p:sp>
      <p:pic>
        <p:nvPicPr>
          <p:cNvPr id="358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5732463"/>
            <a:ext cx="2286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582738" y="1268413"/>
            <a:ext cx="7561262" cy="4237037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sz="2200" b="1" dirty="0">
                <a:solidFill>
                  <a:srgbClr val="123466"/>
                </a:solidFill>
                <a:latin typeface="Arial"/>
              </a:rPr>
              <a:t>Le régime de certification professionnelle repose 4</a:t>
            </a:r>
          </a:p>
          <a:p>
            <a:pPr fontAlgn="auto">
              <a:spcAft>
                <a:spcPts val="0"/>
              </a:spcAft>
              <a:defRPr/>
            </a:pPr>
            <a:r>
              <a:rPr lang="fr-FR" sz="2200" b="1" dirty="0">
                <a:solidFill>
                  <a:srgbClr val="123466"/>
                </a:solidFill>
                <a:latin typeface="Arial"/>
              </a:rPr>
              <a:t>principes :</a:t>
            </a:r>
          </a:p>
          <a:p>
            <a:pPr fontAlgn="auto">
              <a:spcAft>
                <a:spcPts val="0"/>
              </a:spcAft>
              <a:defRPr/>
            </a:pPr>
            <a:endParaRPr lang="fr-FR" sz="800" b="1" dirty="0">
              <a:solidFill>
                <a:srgbClr val="123466"/>
              </a:solidFill>
              <a:latin typeface="Arial"/>
            </a:endParaRPr>
          </a:p>
          <a:p>
            <a:pPr algn="just" fontAlgn="auto">
              <a:spcAft>
                <a:spcPts val="0"/>
              </a:spcAft>
              <a:defRPr/>
            </a:pPr>
            <a:r>
              <a:rPr lang="fr-FR" sz="2200" dirty="0" smtClean="0">
                <a:solidFill>
                  <a:srgbClr val="123466"/>
                </a:solidFill>
                <a:latin typeface="Arial"/>
              </a:rPr>
              <a:t>1. La </a:t>
            </a:r>
            <a:r>
              <a:rPr lang="fr-FR" sz="2200" dirty="0">
                <a:solidFill>
                  <a:srgbClr val="123466"/>
                </a:solidFill>
                <a:latin typeface="Arial"/>
              </a:rPr>
              <a:t>mise en place d’un dispositif conduisant les prestataires de services d’investissement à vérifier que leurs collaborateurs exerçant certaines fonctions clés disposent d'un niveau adéquat de connaissances de la </a:t>
            </a:r>
            <a:r>
              <a:rPr lang="fr-FR" sz="2200" dirty="0" smtClean="0">
                <a:solidFill>
                  <a:srgbClr val="123466"/>
                </a:solidFill>
                <a:latin typeface="Arial"/>
              </a:rPr>
              <a:t>réglementation.</a:t>
            </a:r>
          </a:p>
          <a:p>
            <a:pPr algn="just" fontAlgn="auto">
              <a:spcAft>
                <a:spcPts val="0"/>
              </a:spcAft>
              <a:defRPr/>
            </a:pPr>
            <a:r>
              <a:rPr lang="fr-FR" sz="2200" dirty="0" smtClean="0">
                <a:solidFill>
                  <a:srgbClr val="123466"/>
                </a:solidFill>
                <a:latin typeface="Arial"/>
              </a:rPr>
              <a:t>2. L’identification </a:t>
            </a:r>
            <a:r>
              <a:rPr lang="fr-FR" sz="2200" dirty="0">
                <a:solidFill>
                  <a:srgbClr val="123466"/>
                </a:solidFill>
                <a:latin typeface="Arial"/>
              </a:rPr>
              <a:t>des fonctions clés concernées par ce nouveau dispositif : négociateur, vendeur, analyste financier, gérant, responsable des fonctions de la compensation et du post-marché, responsables du contrôle et de la conformité (RCSI et RCCI).</a:t>
            </a:r>
            <a:endParaRPr lang="fr-FR" sz="2200" dirty="0"/>
          </a:p>
        </p:txBody>
      </p:sp>
      <p:sp>
        <p:nvSpPr>
          <p:cNvPr id="15362" name="ZoneTexte 3"/>
          <p:cNvSpPr txBox="1">
            <a:spLocks noChangeArrowheads="1"/>
          </p:cNvSpPr>
          <p:nvPr/>
        </p:nvSpPr>
        <p:spPr bwMode="auto">
          <a:xfrm>
            <a:off x="2051050" y="31750"/>
            <a:ext cx="6492875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altLang="fr-FR" sz="3200" b="1" i="1">
                <a:solidFill>
                  <a:srgbClr val="003366"/>
                </a:solidFill>
                <a:latin typeface="Calibri" pitchFamily="34" charset="0"/>
                <a:ea typeface="MS PGothic" pitchFamily="34" charset="-128"/>
              </a:rPr>
              <a:t>La certification AMF : Le dispositif</a:t>
            </a:r>
          </a:p>
          <a:p>
            <a:pPr algn="ctr"/>
            <a:r>
              <a:rPr lang="fr-FR" altLang="fr-FR" sz="3200" b="1" i="1">
                <a:solidFill>
                  <a:srgbClr val="003366"/>
                </a:solidFill>
                <a:latin typeface="Calibri" pitchFamily="34" charset="0"/>
                <a:ea typeface="MS PGothic" pitchFamily="34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91680" y="404664"/>
            <a:ext cx="7128792" cy="5184576"/>
          </a:xfrm>
        </p:spPr>
        <p:txBody>
          <a:bodyPr>
            <a:normAutofit/>
          </a:bodyPr>
          <a:lstStyle/>
          <a:p>
            <a:pPr algn="ctr"/>
            <a:r>
              <a:rPr lang="fr-FR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QUELQUES CONSEILS POUR ENSEIGNER l’AMF</a:t>
            </a:r>
          </a:p>
          <a:p>
            <a:endParaRPr lang="fr-FR" sz="500" b="1" dirty="0" smtClean="0">
              <a:solidFill>
                <a:schemeClr val="tx1"/>
              </a:solidFill>
            </a:endParaRPr>
          </a:p>
          <a:p>
            <a:pPr algn="ctr"/>
            <a:r>
              <a:rPr lang="fr-FR" b="1" dirty="0" smtClean="0">
                <a:solidFill>
                  <a:schemeClr val="tx1"/>
                </a:solidFill>
              </a:rPr>
              <a:t>1</a:t>
            </a:r>
            <a:r>
              <a:rPr lang="fr-FR" b="1" baseline="30000" dirty="0" smtClean="0">
                <a:solidFill>
                  <a:schemeClr val="tx1"/>
                </a:solidFill>
              </a:rPr>
              <a:t>er</a:t>
            </a:r>
            <a:r>
              <a:rPr lang="fr-FR" b="1" dirty="0" smtClean="0">
                <a:solidFill>
                  <a:schemeClr val="tx1"/>
                </a:solidFill>
              </a:rPr>
              <a:t> OBJECTIF: Donner ENVIE aux étudiants de s’investir au maximum dans la préparation à la certification AMF</a:t>
            </a:r>
          </a:p>
          <a:p>
            <a:endParaRPr lang="fr-FR" sz="500" b="1" dirty="0" smtClean="0">
              <a:solidFill>
                <a:schemeClr val="tx1"/>
              </a:solidFill>
            </a:endParaRPr>
          </a:p>
          <a:p>
            <a:r>
              <a:rPr lang="fr-FR" b="1" dirty="0" smtClean="0">
                <a:solidFill>
                  <a:schemeClr val="tx1"/>
                </a:solidFill>
              </a:rPr>
              <a:t>COMMENT les motiver ?</a:t>
            </a:r>
          </a:p>
          <a:p>
            <a:r>
              <a:rPr lang="fr-FR" b="1" dirty="0" smtClean="0">
                <a:solidFill>
                  <a:schemeClr val="tx1"/>
                </a:solidFill>
              </a:rPr>
              <a:t>1) Montrez l’intérêt de la certification professionnelle pour leur carrière : </a:t>
            </a:r>
          </a:p>
          <a:p>
            <a:endParaRPr lang="fr-FR" sz="500" b="1" dirty="0" smtClean="0">
              <a:solidFill>
                <a:schemeClr val="tx1"/>
              </a:solidFill>
            </a:endParaRPr>
          </a:p>
          <a:p>
            <a:pPr algn="just"/>
            <a:r>
              <a:rPr lang="fr-FR" dirty="0" smtClean="0">
                <a:solidFill>
                  <a:schemeClr val="tx1"/>
                </a:solidFill>
              </a:rPr>
              <a:t>➢ Il nécessaire d’avoir des </a:t>
            </a:r>
            <a:r>
              <a:rPr lang="fr-FR" u="sng" dirty="0" smtClean="0">
                <a:solidFill>
                  <a:schemeClr val="tx1"/>
                </a:solidFill>
              </a:rPr>
              <a:t>connaissances réglementaires et techniques</a:t>
            </a:r>
            <a:r>
              <a:rPr lang="fr-FR" dirty="0" smtClean="0">
                <a:solidFill>
                  <a:schemeClr val="tx1"/>
                </a:solidFill>
              </a:rPr>
              <a:t> pour conseiller et vendre des produits financiers</a:t>
            </a:r>
          </a:p>
          <a:p>
            <a:pPr algn="just"/>
            <a:r>
              <a:rPr lang="fr-FR" dirty="0" smtClean="0">
                <a:solidFill>
                  <a:schemeClr val="tx1"/>
                </a:solidFill>
              </a:rPr>
              <a:t>➢ Elle est un </a:t>
            </a:r>
            <a:r>
              <a:rPr lang="fr-FR" u="sng" dirty="0">
                <a:solidFill>
                  <a:schemeClr val="tx1"/>
                </a:solidFill>
              </a:rPr>
              <a:t>v</a:t>
            </a:r>
            <a:r>
              <a:rPr lang="fr-FR" u="sng" dirty="0" smtClean="0">
                <a:solidFill>
                  <a:schemeClr val="tx1"/>
                </a:solidFill>
              </a:rPr>
              <a:t>éritable « plus » pour votre insertion professionnelle</a:t>
            </a:r>
            <a:r>
              <a:rPr lang="fr-FR" dirty="0" smtClean="0">
                <a:solidFill>
                  <a:schemeClr val="tx1"/>
                </a:solidFill>
              </a:rPr>
              <a:t>, évolution de carrière et votre curriculum-vitae</a:t>
            </a:r>
          </a:p>
          <a:p>
            <a:pPr algn="just"/>
            <a:r>
              <a:rPr lang="fr-FR" dirty="0">
                <a:solidFill>
                  <a:schemeClr val="tx1"/>
                </a:solidFill>
              </a:rPr>
              <a:t>➢ </a:t>
            </a:r>
            <a:r>
              <a:rPr lang="fr-FR" dirty="0" smtClean="0">
                <a:solidFill>
                  <a:schemeClr val="tx1"/>
                </a:solidFill>
              </a:rPr>
              <a:t>Cette attestation est valable pour </a:t>
            </a:r>
            <a:r>
              <a:rPr lang="fr-FR" u="sng" dirty="0" smtClean="0">
                <a:solidFill>
                  <a:schemeClr val="tx1"/>
                </a:solidFill>
              </a:rPr>
              <a:t>toutes les banques </a:t>
            </a:r>
            <a:r>
              <a:rPr lang="fr-FR" dirty="0" smtClean="0">
                <a:solidFill>
                  <a:schemeClr val="tx1"/>
                </a:solidFill>
              </a:rPr>
              <a:t>contrairement à la certification passée en INTERNE</a:t>
            </a:r>
          </a:p>
          <a:p>
            <a:pPr algn="just"/>
            <a:r>
              <a:rPr lang="fr-FR" i="1" dirty="0" smtClean="0">
                <a:solidFill>
                  <a:schemeClr val="tx1"/>
                </a:solidFill>
              </a:rPr>
              <a:t>Rem: La </a:t>
            </a:r>
            <a:r>
              <a:rPr lang="fr-FR" i="1" dirty="0">
                <a:solidFill>
                  <a:schemeClr val="tx1"/>
                </a:solidFill>
              </a:rPr>
              <a:t>vérification des connaissances minimales de l'AMF doit avoir lieu au plus tard </a:t>
            </a:r>
            <a:r>
              <a:rPr lang="fr-FR" i="1" dirty="0" smtClean="0">
                <a:solidFill>
                  <a:schemeClr val="tx1"/>
                </a:solidFill>
              </a:rPr>
              <a:t>6 mois après le recrutement.</a:t>
            </a:r>
          </a:p>
        </p:txBody>
      </p:sp>
    </p:spTree>
    <p:extLst>
      <p:ext uri="{BB962C8B-B14F-4D97-AF65-F5344CB8AC3E}">
        <p14:creationId xmlns:p14="http://schemas.microsoft.com/office/powerpoint/2010/main" val="803887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475656" y="260648"/>
            <a:ext cx="7488832" cy="5544616"/>
          </a:xfrm>
        </p:spPr>
        <p:txBody>
          <a:bodyPr>
            <a:normAutofit/>
          </a:bodyPr>
          <a:lstStyle/>
          <a:p>
            <a:r>
              <a:rPr lang="fr-FR" sz="2100" b="1" dirty="0" smtClean="0">
                <a:solidFill>
                  <a:schemeClr val="tx1"/>
                </a:solidFill>
              </a:rPr>
              <a:t>2) Montrez </a:t>
            </a:r>
            <a:r>
              <a:rPr lang="fr-FR" sz="2100" b="1" dirty="0">
                <a:solidFill>
                  <a:schemeClr val="tx1"/>
                </a:solidFill>
              </a:rPr>
              <a:t>l’intérêt de la certification professionnelle dans </a:t>
            </a:r>
            <a:r>
              <a:rPr lang="fr-FR" sz="2100" b="1" dirty="0" smtClean="0">
                <a:solidFill>
                  <a:schemeClr val="tx1"/>
                </a:solidFill>
              </a:rPr>
              <a:t>leur scolarité :</a:t>
            </a:r>
          </a:p>
          <a:p>
            <a:endParaRPr lang="fr-FR" sz="2100" b="1" dirty="0">
              <a:solidFill>
                <a:schemeClr val="tx1"/>
              </a:solidFill>
            </a:endParaRPr>
          </a:p>
          <a:p>
            <a:r>
              <a:rPr lang="fr-FR" sz="2100" dirty="0">
                <a:solidFill>
                  <a:schemeClr val="tx1"/>
                </a:solidFill>
              </a:rPr>
              <a:t>➢ </a:t>
            </a:r>
            <a:r>
              <a:rPr lang="fr-FR" sz="2100" u="sng" dirty="0" smtClean="0">
                <a:solidFill>
                  <a:schemeClr val="tx1"/>
                </a:solidFill>
              </a:rPr>
              <a:t>Epreuve incluse</a:t>
            </a:r>
            <a:r>
              <a:rPr lang="fr-FR" sz="2100" dirty="0" smtClean="0">
                <a:solidFill>
                  <a:schemeClr val="tx1"/>
                </a:solidFill>
              </a:rPr>
              <a:t> </a:t>
            </a:r>
            <a:r>
              <a:rPr lang="fr-FR" sz="2100" dirty="0">
                <a:solidFill>
                  <a:schemeClr val="tx1"/>
                </a:solidFill>
              </a:rPr>
              <a:t>dans l’examen du BTS </a:t>
            </a:r>
            <a:r>
              <a:rPr lang="fr-FR" sz="2100" dirty="0" smtClean="0">
                <a:solidFill>
                  <a:schemeClr val="tx1"/>
                </a:solidFill>
              </a:rPr>
              <a:t>Banque</a:t>
            </a:r>
            <a:r>
              <a:rPr lang="fr-FR" sz="2100" dirty="0">
                <a:solidFill>
                  <a:schemeClr val="tx1"/>
                </a:solidFill>
              </a:rPr>
              <a:t>:</a:t>
            </a:r>
            <a:endParaRPr lang="fr-FR" sz="2100" dirty="0" smtClean="0">
              <a:solidFill>
                <a:schemeClr val="tx1"/>
              </a:solidFill>
            </a:endParaRPr>
          </a:p>
          <a:p>
            <a:r>
              <a:rPr lang="fr-FR" sz="2100" dirty="0" smtClean="0">
                <a:solidFill>
                  <a:schemeClr val="tx1"/>
                </a:solidFill>
              </a:rPr>
              <a:t>- En </a:t>
            </a:r>
            <a:r>
              <a:rPr lang="fr-FR" sz="2100" dirty="0">
                <a:solidFill>
                  <a:schemeClr val="tx1"/>
                </a:solidFill>
              </a:rPr>
              <a:t>cas de réussite, la note de 20/20 est retenue. </a:t>
            </a:r>
            <a:endParaRPr lang="fr-FR" sz="2100" dirty="0" smtClean="0">
              <a:solidFill>
                <a:schemeClr val="tx1"/>
              </a:solidFill>
            </a:endParaRPr>
          </a:p>
          <a:p>
            <a:r>
              <a:rPr lang="fr-FR" sz="2100" i="1" dirty="0" smtClean="0">
                <a:solidFill>
                  <a:schemeClr val="tx1"/>
                </a:solidFill>
              </a:rPr>
              <a:t>En pratique, cela peut permettre d’augmenter </a:t>
            </a:r>
            <a:r>
              <a:rPr lang="fr-FR" sz="2100" i="1" dirty="0">
                <a:solidFill>
                  <a:schemeClr val="tx1"/>
                </a:solidFill>
              </a:rPr>
              <a:t>la moyenne générale de quasiment un demi point.</a:t>
            </a:r>
          </a:p>
          <a:p>
            <a:r>
              <a:rPr lang="fr-FR" sz="2100" dirty="0" smtClean="0">
                <a:solidFill>
                  <a:schemeClr val="tx1"/>
                </a:solidFill>
              </a:rPr>
              <a:t>- En </a:t>
            </a:r>
            <a:r>
              <a:rPr lang="fr-FR" sz="2100" dirty="0">
                <a:solidFill>
                  <a:schemeClr val="tx1"/>
                </a:solidFill>
              </a:rPr>
              <a:t>cas d’échec, il bénéficie quand même d’une </a:t>
            </a:r>
            <a:r>
              <a:rPr lang="fr-FR" sz="2100" dirty="0" smtClean="0">
                <a:solidFill>
                  <a:schemeClr val="tx1"/>
                </a:solidFill>
              </a:rPr>
              <a:t>note leur «</a:t>
            </a:r>
            <a:r>
              <a:rPr lang="fr-FR" sz="2100" dirty="0">
                <a:solidFill>
                  <a:schemeClr val="tx1"/>
                </a:solidFill>
              </a:rPr>
              <a:t> permettant » de gagner des points dans </a:t>
            </a:r>
            <a:r>
              <a:rPr lang="fr-FR" sz="2100" dirty="0" smtClean="0">
                <a:solidFill>
                  <a:schemeClr val="tx1"/>
                </a:solidFill>
              </a:rPr>
              <a:t>la </a:t>
            </a:r>
            <a:r>
              <a:rPr lang="fr-FR" sz="2100" dirty="0">
                <a:solidFill>
                  <a:schemeClr val="tx1"/>
                </a:solidFill>
              </a:rPr>
              <a:t>moyenne</a:t>
            </a:r>
          </a:p>
          <a:p>
            <a:r>
              <a:rPr lang="fr-FR" sz="2100" i="1" dirty="0">
                <a:solidFill>
                  <a:schemeClr val="tx1"/>
                </a:solidFill>
              </a:rPr>
              <a:t>Ex: score 80 / 115, note BTS: 14/20</a:t>
            </a:r>
          </a:p>
          <a:p>
            <a:r>
              <a:rPr lang="fr-FR" sz="2100" dirty="0">
                <a:solidFill>
                  <a:schemeClr val="tx1"/>
                </a:solidFill>
              </a:rPr>
              <a:t>➢ </a:t>
            </a:r>
            <a:r>
              <a:rPr lang="fr-FR" sz="2100" dirty="0" smtClean="0">
                <a:solidFill>
                  <a:schemeClr val="tx1"/>
                </a:solidFill>
              </a:rPr>
              <a:t>Possibilité d’améliorer son </a:t>
            </a:r>
            <a:r>
              <a:rPr lang="fr-FR" sz="2100" u="sng" dirty="0" smtClean="0">
                <a:solidFill>
                  <a:schemeClr val="tx1"/>
                </a:solidFill>
              </a:rPr>
              <a:t>dossier scolaire</a:t>
            </a:r>
            <a:r>
              <a:rPr lang="fr-FR" sz="2100" dirty="0" smtClean="0">
                <a:solidFill>
                  <a:schemeClr val="tx1"/>
                </a:solidFill>
              </a:rPr>
              <a:t> : </a:t>
            </a:r>
          </a:p>
          <a:p>
            <a:r>
              <a:rPr lang="fr-FR" sz="2100" dirty="0" smtClean="0">
                <a:solidFill>
                  <a:schemeClr val="tx1"/>
                </a:solidFill>
              </a:rPr>
              <a:t>Matière </a:t>
            </a:r>
            <a:r>
              <a:rPr lang="fr-FR" sz="2100" dirty="0">
                <a:solidFill>
                  <a:schemeClr val="tx1"/>
                </a:solidFill>
              </a:rPr>
              <a:t>totalement incluse dans le bulletin et en lien avec les autres matières du BTS </a:t>
            </a:r>
            <a:endParaRPr lang="fr-FR" sz="2100" dirty="0" smtClean="0">
              <a:solidFill>
                <a:schemeClr val="tx1"/>
              </a:solidFill>
            </a:endParaRPr>
          </a:p>
          <a:p>
            <a:r>
              <a:rPr lang="fr-FR" sz="2100" dirty="0" smtClean="0">
                <a:solidFill>
                  <a:schemeClr val="tx1"/>
                </a:solidFill>
              </a:rPr>
              <a:t>En travaillant de façon assidue, possibilité d’augmenter sa moyenne générale (notation valorisante via des QCM uniquement)</a:t>
            </a:r>
          </a:p>
        </p:txBody>
      </p:sp>
    </p:spTree>
    <p:extLst>
      <p:ext uri="{BB962C8B-B14F-4D97-AF65-F5344CB8AC3E}">
        <p14:creationId xmlns:p14="http://schemas.microsoft.com/office/powerpoint/2010/main" val="1118328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475656" y="188640"/>
            <a:ext cx="7488832" cy="5688632"/>
          </a:xfrm>
        </p:spPr>
        <p:txBody>
          <a:bodyPr>
            <a:normAutofit fontScale="92500" lnSpcReduction="20000"/>
          </a:bodyPr>
          <a:lstStyle/>
          <a:p>
            <a:pPr algn="ctr">
              <a:spcBef>
                <a:spcPts val="0"/>
              </a:spcBef>
            </a:pPr>
            <a:r>
              <a:rPr lang="fr-FR" b="1" dirty="0" smtClean="0">
                <a:solidFill>
                  <a:schemeClr val="tx1"/>
                </a:solidFill>
              </a:rPr>
              <a:t>2</a:t>
            </a:r>
            <a:r>
              <a:rPr lang="fr-FR" b="1" baseline="30000" dirty="0" smtClean="0">
                <a:solidFill>
                  <a:schemeClr val="tx1"/>
                </a:solidFill>
              </a:rPr>
              <a:t>ème</a:t>
            </a:r>
            <a:r>
              <a:rPr lang="fr-FR" b="1" dirty="0" smtClean="0">
                <a:solidFill>
                  <a:schemeClr val="tx1"/>
                </a:solidFill>
              </a:rPr>
              <a:t> OBJECTIF: Montrer aux étudiants que la certification professionnelle est ACCESSIBLE</a:t>
            </a:r>
          </a:p>
          <a:p>
            <a:pPr algn="ctr">
              <a:spcBef>
                <a:spcPts val="0"/>
              </a:spcBef>
            </a:pPr>
            <a:endParaRPr lang="fr-FR" b="1" dirty="0" smtClean="0">
              <a:solidFill>
                <a:schemeClr val="tx1"/>
              </a:solidFill>
            </a:endParaRPr>
          </a:p>
          <a:p>
            <a:r>
              <a:rPr lang="fr-FR" b="1" dirty="0" smtClean="0">
                <a:solidFill>
                  <a:schemeClr val="tx1"/>
                </a:solidFill>
              </a:rPr>
              <a:t>COMMENT les rassurer ? </a:t>
            </a:r>
          </a:p>
          <a:p>
            <a:r>
              <a:rPr lang="fr-FR" dirty="0">
                <a:solidFill>
                  <a:schemeClr val="tx1"/>
                </a:solidFill>
              </a:rPr>
              <a:t>➢ </a:t>
            </a:r>
            <a:r>
              <a:rPr lang="fr-FR" dirty="0" smtClean="0">
                <a:solidFill>
                  <a:schemeClr val="tx1"/>
                </a:solidFill>
              </a:rPr>
              <a:t>T</a:t>
            </a:r>
            <a:r>
              <a:rPr lang="fr-FR" u="sng" dirty="0" smtClean="0">
                <a:solidFill>
                  <a:schemeClr val="tx1"/>
                </a:solidFill>
              </a:rPr>
              <a:t>raitement progressif</a:t>
            </a:r>
            <a:r>
              <a:rPr lang="fr-FR" dirty="0" smtClean="0">
                <a:solidFill>
                  <a:schemeClr val="tx1"/>
                </a:solidFill>
              </a:rPr>
              <a:t> de chaque chapitre / Etaler la charge de travail sur les deux ans du BTS</a:t>
            </a:r>
          </a:p>
          <a:p>
            <a:endParaRPr lang="fr-FR" sz="900" dirty="0" smtClean="0">
              <a:solidFill>
                <a:schemeClr val="tx1"/>
              </a:solidFill>
            </a:endParaRPr>
          </a:p>
          <a:p>
            <a:r>
              <a:rPr lang="fr-FR" dirty="0" smtClean="0">
                <a:solidFill>
                  <a:schemeClr val="tx1"/>
                </a:solidFill>
              </a:rPr>
              <a:t>➢ </a:t>
            </a:r>
            <a:r>
              <a:rPr lang="fr-FR" u="sng" dirty="0" smtClean="0">
                <a:solidFill>
                  <a:schemeClr val="tx1"/>
                </a:solidFill>
              </a:rPr>
              <a:t>Vulgariser </a:t>
            </a:r>
            <a:r>
              <a:rPr lang="fr-FR" dirty="0" smtClean="0">
                <a:solidFill>
                  <a:schemeClr val="tx1"/>
                </a:solidFill>
              </a:rPr>
              <a:t>chaque notion abordée à l’aide de synonyme et des illustrations afin que la base de données reste </a:t>
            </a:r>
            <a:r>
              <a:rPr lang="fr-FR" u="sng" dirty="0" smtClean="0">
                <a:solidFill>
                  <a:schemeClr val="tx1"/>
                </a:solidFill>
              </a:rPr>
              <a:t>compréhensible</a:t>
            </a:r>
          </a:p>
          <a:p>
            <a:endParaRPr lang="fr-FR" sz="900" u="sng" dirty="0" smtClean="0">
              <a:solidFill>
                <a:schemeClr val="tx1"/>
              </a:solidFill>
            </a:endParaRPr>
          </a:p>
          <a:p>
            <a:r>
              <a:rPr lang="fr-FR" dirty="0" smtClean="0">
                <a:solidFill>
                  <a:schemeClr val="tx1"/>
                </a:solidFill>
              </a:rPr>
              <a:t>➢ </a:t>
            </a:r>
            <a:r>
              <a:rPr lang="fr-FR" u="sng" dirty="0" smtClean="0">
                <a:solidFill>
                  <a:schemeClr val="tx1"/>
                </a:solidFill>
              </a:rPr>
              <a:t>Insister sur les notions clés</a:t>
            </a:r>
            <a:r>
              <a:rPr lang="fr-FR" dirty="0" smtClean="0">
                <a:solidFill>
                  <a:schemeClr val="tx1"/>
                </a:solidFill>
              </a:rPr>
              <a:t>: en connaissant 5 notions clés par chapitre, ils peuvent répondre à 30 questions ou plus (répétition)</a:t>
            </a:r>
          </a:p>
          <a:p>
            <a:endParaRPr lang="fr-FR" sz="900" dirty="0" smtClean="0">
              <a:solidFill>
                <a:schemeClr val="tx1"/>
              </a:solidFill>
            </a:endParaRPr>
          </a:p>
          <a:p>
            <a:r>
              <a:rPr lang="fr-FR" dirty="0" smtClean="0">
                <a:solidFill>
                  <a:schemeClr val="tx1"/>
                </a:solidFill>
              </a:rPr>
              <a:t>➢ Les </a:t>
            </a:r>
            <a:r>
              <a:rPr lang="fr-FR" u="sng" dirty="0" smtClean="0">
                <a:solidFill>
                  <a:schemeClr val="tx1"/>
                </a:solidFill>
              </a:rPr>
              <a:t>entrainer régulièrement </a:t>
            </a:r>
            <a:r>
              <a:rPr lang="fr-FR" dirty="0" smtClean="0">
                <a:solidFill>
                  <a:schemeClr val="tx1"/>
                </a:solidFill>
              </a:rPr>
              <a:t>à une épreuve type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                  Réussite aux examens blancs = confiance en soi</a:t>
            </a:r>
          </a:p>
          <a:p>
            <a:endParaRPr lang="fr-FR" sz="900" dirty="0" smtClean="0">
              <a:solidFill>
                <a:schemeClr val="tx1"/>
              </a:solidFill>
            </a:endParaRPr>
          </a:p>
          <a:p>
            <a:r>
              <a:rPr lang="fr-FR" dirty="0" smtClean="0">
                <a:solidFill>
                  <a:schemeClr val="tx1"/>
                </a:solidFill>
              </a:rPr>
              <a:t>➢ Bien expliquer </a:t>
            </a:r>
            <a:r>
              <a:rPr lang="fr-FR" u="sng" dirty="0" smtClean="0">
                <a:solidFill>
                  <a:schemeClr val="tx1"/>
                </a:solidFill>
              </a:rPr>
              <a:t>les </a:t>
            </a:r>
            <a:r>
              <a:rPr lang="fr-FR" u="sng" dirty="0">
                <a:solidFill>
                  <a:schemeClr val="tx1"/>
                </a:solidFill>
              </a:rPr>
              <a:t>modalités de l’épreuve </a:t>
            </a:r>
            <a:r>
              <a:rPr lang="fr-FR" dirty="0">
                <a:solidFill>
                  <a:schemeClr val="tx1"/>
                </a:solidFill>
              </a:rPr>
              <a:t>(115 questions portant sur les 12 thèmes du programme, niveau A et </a:t>
            </a:r>
            <a:r>
              <a:rPr lang="fr-FR" dirty="0" smtClean="0">
                <a:solidFill>
                  <a:schemeClr val="tx1"/>
                </a:solidFill>
              </a:rPr>
              <a:t>C)</a:t>
            </a:r>
          </a:p>
          <a:p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smtClean="0">
                <a:solidFill>
                  <a:schemeClr val="tx1"/>
                </a:solidFill>
              </a:rPr>
              <a:t>                   Etudiant plus averti = Etudiant plus confiant</a:t>
            </a:r>
          </a:p>
          <a:p>
            <a:endParaRPr lang="fr-FR" sz="900" dirty="0" smtClean="0">
              <a:solidFill>
                <a:schemeClr val="tx1"/>
              </a:solidFill>
            </a:endParaRPr>
          </a:p>
          <a:p>
            <a:r>
              <a:rPr lang="fr-FR" dirty="0" smtClean="0">
                <a:solidFill>
                  <a:schemeClr val="tx1"/>
                </a:solidFill>
              </a:rPr>
              <a:t>➢ Nouveauté: les 115 questions de l’examen seront issues de la base de données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smtClean="0">
                <a:solidFill>
                  <a:schemeClr val="tx1"/>
                </a:solidFill>
              </a:rPr>
              <a:t>(exactement la même question)</a:t>
            </a:r>
            <a:endParaRPr lang="fr-FR" dirty="0">
              <a:solidFill>
                <a:schemeClr val="tx1"/>
              </a:solidFill>
            </a:endParaRPr>
          </a:p>
          <a:p>
            <a:r>
              <a:rPr lang="fr-FR" b="1" dirty="0" smtClean="0">
                <a:solidFill>
                  <a:schemeClr val="tx1"/>
                </a:solidFill>
              </a:rPr>
              <a:t>         La certification AMF est davantage accessible ! </a:t>
            </a:r>
            <a:endParaRPr lang="fr-FR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103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63688" y="332656"/>
            <a:ext cx="6995120" cy="5544616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fr-FR" sz="2000" b="1" dirty="0"/>
              <a:t>EN PRATIQUE: COMMENT </a:t>
            </a:r>
            <a:r>
              <a:rPr lang="fr-FR" sz="2000" b="1" dirty="0" smtClean="0"/>
              <a:t>L’ENSEIGNER?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000" dirty="0" smtClean="0"/>
              <a:t>S’il </a:t>
            </a:r>
            <a:r>
              <a:rPr lang="fr-FR" sz="2000" dirty="0"/>
              <a:t>y a 2 heures dans l’emploi du temps: ne pas présenter l’AMF comme un travail facultatif. Il faut que les étudiants s’investissent comme dans une autre matière</a:t>
            </a:r>
            <a:r>
              <a:rPr lang="fr-FR" sz="2000" dirty="0" smtClean="0"/>
              <a:t>!</a:t>
            </a:r>
          </a:p>
          <a:p>
            <a:pPr marL="0" indent="0">
              <a:spcBef>
                <a:spcPts val="0"/>
              </a:spcBef>
              <a:buNone/>
            </a:pPr>
            <a:endParaRPr lang="fr-FR" sz="500" dirty="0"/>
          </a:p>
          <a:p>
            <a:pPr marL="0" indent="0">
              <a:spcBef>
                <a:spcPts val="0"/>
              </a:spcBef>
              <a:buNone/>
            </a:pPr>
            <a:r>
              <a:rPr lang="fr-FR" sz="2300" dirty="0" smtClean="0"/>
              <a:t>➢ </a:t>
            </a:r>
            <a:r>
              <a:rPr lang="fr-FR" sz="2300" b="1" dirty="0"/>
              <a:t>Traitement progressif des 12 </a:t>
            </a:r>
            <a:r>
              <a:rPr lang="fr-FR" sz="2300" b="1" dirty="0" smtClean="0"/>
              <a:t>chapitres: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fr-FR" sz="2000" dirty="0"/>
              <a:t>E</a:t>
            </a:r>
            <a:r>
              <a:rPr lang="fr-FR" sz="2000" dirty="0" smtClean="0"/>
              <a:t>n </a:t>
            </a:r>
            <a:r>
              <a:rPr lang="fr-FR" sz="2000" dirty="0"/>
              <a:t>les associant aux chapitres traités dans les autres matières (ex avec U4: LCB/FT, organisation du marché financier, les différents produits financiers </a:t>
            </a:r>
            <a:r>
              <a:rPr lang="fr-FR" sz="2000" dirty="0" err="1" smtClean="0"/>
              <a:t>etc</a:t>
            </a:r>
            <a:r>
              <a:rPr lang="fr-FR" sz="2000" dirty="0" smtClean="0"/>
              <a:t>)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000" dirty="0" smtClean="0"/>
              <a:t>Cela </a:t>
            </a:r>
            <a:r>
              <a:rPr lang="fr-FR" sz="2000" dirty="0"/>
              <a:t>aide à l’assimilation et « rassure » les étudiants car ils ont déjà beaucoup de </a:t>
            </a:r>
            <a:r>
              <a:rPr lang="fr-FR" sz="2000" u="sng" dirty="0" err="1" smtClean="0"/>
              <a:t>pré-requis</a:t>
            </a:r>
            <a:r>
              <a:rPr lang="fr-FR" sz="2000" u="sng" dirty="0" smtClean="0"/>
              <a:t>.</a:t>
            </a:r>
          </a:p>
          <a:p>
            <a:pPr marL="0" indent="0">
              <a:spcBef>
                <a:spcPts val="0"/>
              </a:spcBef>
              <a:buNone/>
            </a:pPr>
            <a:endParaRPr lang="fr-FR" sz="500" u="sng" dirty="0" smtClean="0"/>
          </a:p>
          <a:p>
            <a:pPr>
              <a:spcBef>
                <a:spcPts val="0"/>
              </a:spcBef>
              <a:buFontTx/>
              <a:buChar char="-"/>
            </a:pPr>
            <a:r>
              <a:rPr lang="fr-FR" sz="2000" dirty="0" smtClean="0"/>
              <a:t>Idée de progression: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1800" dirty="0" smtClean="0"/>
              <a:t>1A - 1</a:t>
            </a:r>
            <a:r>
              <a:rPr lang="fr-FR" sz="1800" baseline="30000" dirty="0" smtClean="0"/>
              <a:t>er</a:t>
            </a:r>
            <a:r>
              <a:rPr lang="fr-FR" sz="1800" dirty="0" smtClean="0"/>
              <a:t> </a:t>
            </a:r>
            <a:r>
              <a:rPr lang="fr-FR" sz="1800" dirty="0" err="1" smtClean="0"/>
              <a:t>sem</a:t>
            </a:r>
            <a:r>
              <a:rPr lang="fr-FR" sz="1800" dirty="0" smtClean="0"/>
              <a:t> : </a:t>
            </a:r>
            <a:r>
              <a:rPr lang="fr-FR" sz="1800" dirty="0" err="1" smtClean="0"/>
              <a:t>chap</a:t>
            </a:r>
            <a:r>
              <a:rPr lang="fr-FR" sz="1800" dirty="0" smtClean="0"/>
              <a:t> 1, 2 et 3 (cadre réglementaire , déontologie, LCB/FT)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1800" dirty="0"/>
              <a:t>1</a:t>
            </a:r>
            <a:r>
              <a:rPr lang="fr-FR" sz="1800" dirty="0" smtClean="0"/>
              <a:t>A - 2</a:t>
            </a:r>
            <a:r>
              <a:rPr lang="fr-FR" sz="1800" baseline="30000" dirty="0" smtClean="0"/>
              <a:t>ème</a:t>
            </a:r>
            <a:r>
              <a:rPr lang="fr-FR" sz="1800" dirty="0" smtClean="0"/>
              <a:t> </a:t>
            </a:r>
            <a:r>
              <a:rPr lang="fr-FR" sz="1800" dirty="0" err="1" smtClean="0"/>
              <a:t>sem</a:t>
            </a:r>
            <a:r>
              <a:rPr lang="fr-FR" sz="1800" dirty="0" smtClean="0"/>
              <a:t> : </a:t>
            </a:r>
            <a:r>
              <a:rPr lang="fr-FR" sz="1800" dirty="0" err="1" smtClean="0"/>
              <a:t>chap</a:t>
            </a:r>
            <a:r>
              <a:rPr lang="fr-FR" sz="1800" dirty="0" smtClean="0"/>
              <a:t> 4, 5 et 6 (démarchage, relation avec les clients)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1800" dirty="0" smtClean="0"/>
              <a:t>2A - 1</a:t>
            </a:r>
            <a:r>
              <a:rPr lang="fr-FR" sz="1800" baseline="30000" dirty="0" smtClean="0"/>
              <a:t>er</a:t>
            </a:r>
            <a:r>
              <a:rPr lang="fr-FR" sz="1800" dirty="0" smtClean="0"/>
              <a:t> </a:t>
            </a:r>
            <a:r>
              <a:rPr lang="fr-FR" sz="1800" dirty="0" err="1" smtClean="0"/>
              <a:t>sem</a:t>
            </a:r>
            <a:r>
              <a:rPr lang="fr-FR" sz="1800" dirty="0" smtClean="0"/>
              <a:t> : </a:t>
            </a:r>
            <a:r>
              <a:rPr lang="fr-FR" sz="1800" dirty="0" err="1" smtClean="0"/>
              <a:t>chap</a:t>
            </a:r>
            <a:r>
              <a:rPr lang="fr-FR" sz="1800" dirty="0" smtClean="0"/>
              <a:t> 9, 7 et 8 (marché financier et produits financiers)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1800" dirty="0" smtClean="0"/>
              <a:t>2A - 2</a:t>
            </a:r>
            <a:r>
              <a:rPr lang="fr-FR" sz="1800" baseline="30000" dirty="0" smtClean="0"/>
              <a:t>ème</a:t>
            </a:r>
            <a:r>
              <a:rPr lang="fr-FR" sz="1800" dirty="0" smtClean="0"/>
              <a:t>  </a:t>
            </a:r>
            <a:r>
              <a:rPr lang="fr-FR" sz="1800" dirty="0" err="1" smtClean="0"/>
              <a:t>sem</a:t>
            </a:r>
            <a:r>
              <a:rPr lang="fr-FR" sz="1800" dirty="0" smtClean="0"/>
              <a:t>: </a:t>
            </a:r>
            <a:r>
              <a:rPr lang="fr-FR" sz="1800" dirty="0" err="1" smtClean="0"/>
              <a:t>chap</a:t>
            </a:r>
            <a:r>
              <a:rPr lang="fr-FR" sz="1800" dirty="0" smtClean="0"/>
              <a:t> 10, 11 et 12 (post marché et bases comptables)</a:t>
            </a:r>
          </a:p>
          <a:p>
            <a:pPr marL="0" indent="0">
              <a:spcBef>
                <a:spcPts val="0"/>
              </a:spcBef>
              <a:buNone/>
            </a:pPr>
            <a:endParaRPr lang="fr-FR" sz="5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fr-FR" sz="1600" dirty="0" smtClean="0"/>
              <a:t>-     </a:t>
            </a:r>
            <a:r>
              <a:rPr lang="fr-FR" sz="2000" dirty="0" smtClean="0"/>
              <a:t>A </a:t>
            </a:r>
            <a:r>
              <a:rPr lang="fr-FR" sz="2000" dirty="0"/>
              <a:t>partir de mars en 2</a:t>
            </a:r>
            <a:r>
              <a:rPr lang="fr-FR" sz="2000" baseline="30000" dirty="0"/>
              <a:t>ème</a:t>
            </a:r>
            <a:r>
              <a:rPr lang="fr-FR" sz="2000" dirty="0"/>
              <a:t> année : révision et entrainement type sur les 12 chapitres. </a:t>
            </a:r>
          </a:p>
        </p:txBody>
      </p:sp>
    </p:spTree>
    <p:extLst>
      <p:ext uri="{BB962C8B-B14F-4D97-AF65-F5344CB8AC3E}">
        <p14:creationId xmlns:p14="http://schemas.microsoft.com/office/powerpoint/2010/main" val="1487548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547664" y="188640"/>
            <a:ext cx="7344816" cy="5616624"/>
          </a:xfrm>
        </p:spPr>
        <p:txBody>
          <a:bodyPr>
            <a:normAutofit lnSpcReduction="10000"/>
          </a:bodyPr>
          <a:lstStyle/>
          <a:p>
            <a:r>
              <a:rPr lang="fr-FR" sz="2400" dirty="0" smtClean="0">
                <a:solidFill>
                  <a:schemeClr val="tx1"/>
                </a:solidFill>
              </a:rPr>
              <a:t>➢ </a:t>
            </a:r>
            <a:r>
              <a:rPr lang="fr-FR" sz="2400" b="1" dirty="0" smtClean="0">
                <a:solidFill>
                  <a:schemeClr val="tx1"/>
                </a:solidFill>
              </a:rPr>
              <a:t>Evaluation:</a:t>
            </a:r>
          </a:p>
          <a:p>
            <a:endParaRPr lang="fr-FR" b="1" dirty="0" smtClean="0">
              <a:solidFill>
                <a:schemeClr val="tx1"/>
              </a:solidFill>
            </a:endParaRPr>
          </a:p>
          <a:p>
            <a:pPr marL="342900" indent="-342900">
              <a:buFontTx/>
              <a:buChar char="-"/>
            </a:pPr>
            <a:r>
              <a:rPr lang="fr-FR" sz="2200" dirty="0" smtClean="0">
                <a:solidFill>
                  <a:schemeClr val="tx1"/>
                </a:solidFill>
              </a:rPr>
              <a:t>Adopter </a:t>
            </a:r>
            <a:r>
              <a:rPr lang="fr-FR" sz="2200" u="sng" dirty="0">
                <a:solidFill>
                  <a:schemeClr val="tx1"/>
                </a:solidFill>
              </a:rPr>
              <a:t>un système de notation « souple »</a:t>
            </a:r>
            <a:r>
              <a:rPr lang="fr-FR" sz="2200" dirty="0">
                <a:solidFill>
                  <a:schemeClr val="tx1"/>
                </a:solidFill>
              </a:rPr>
              <a:t> pour les motiver à </a:t>
            </a:r>
            <a:r>
              <a:rPr lang="fr-FR" sz="2200" dirty="0" smtClean="0">
                <a:solidFill>
                  <a:schemeClr val="tx1"/>
                </a:solidFill>
              </a:rPr>
              <a:t>travailler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i="1" dirty="0" smtClean="0">
                <a:solidFill>
                  <a:schemeClr val="tx1"/>
                </a:solidFill>
              </a:rPr>
              <a:t>(exemple: 14 ou 15/20 de moyenne générale).</a:t>
            </a:r>
          </a:p>
          <a:p>
            <a:pPr marL="342900" indent="-342900">
              <a:buFontTx/>
              <a:buChar char="-"/>
            </a:pPr>
            <a:endParaRPr lang="fr-FR" sz="800" i="1" dirty="0">
              <a:solidFill>
                <a:schemeClr val="tx1"/>
              </a:solidFill>
            </a:endParaRPr>
          </a:p>
          <a:p>
            <a:pPr marL="342900" indent="-342900">
              <a:buFontTx/>
              <a:buChar char="-"/>
            </a:pPr>
            <a:r>
              <a:rPr lang="fr-FR" sz="2200" dirty="0" smtClean="0">
                <a:solidFill>
                  <a:schemeClr val="tx1"/>
                </a:solidFill>
              </a:rPr>
              <a:t>Faire </a:t>
            </a:r>
            <a:r>
              <a:rPr lang="fr-FR" sz="2200" dirty="0">
                <a:solidFill>
                  <a:schemeClr val="tx1"/>
                </a:solidFill>
              </a:rPr>
              <a:t>des </a:t>
            </a:r>
            <a:r>
              <a:rPr lang="fr-FR" sz="2200" u="sng" dirty="0">
                <a:solidFill>
                  <a:schemeClr val="tx1"/>
                </a:solidFill>
              </a:rPr>
              <a:t>interrogations « faciles »</a:t>
            </a:r>
            <a:r>
              <a:rPr lang="fr-FR" sz="2200" dirty="0">
                <a:solidFill>
                  <a:schemeClr val="tx1"/>
                </a:solidFill>
              </a:rPr>
              <a:t> pour les motiver puis aller progressivement vers le niveau d’exigence </a:t>
            </a:r>
            <a:r>
              <a:rPr lang="fr-FR" sz="2200" dirty="0" smtClean="0">
                <a:solidFill>
                  <a:schemeClr val="tx1"/>
                </a:solidFill>
              </a:rPr>
              <a:t>finale.</a:t>
            </a:r>
            <a:endParaRPr lang="fr-FR" sz="2200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fr-FR" i="1" dirty="0" smtClean="0">
                <a:solidFill>
                  <a:schemeClr val="tx1"/>
                </a:solidFill>
              </a:rPr>
              <a:t>Exemple : </a:t>
            </a:r>
          </a:p>
          <a:p>
            <a:pPr>
              <a:spcBef>
                <a:spcPts val="0"/>
              </a:spcBef>
            </a:pPr>
            <a:r>
              <a:rPr lang="fr-FR" i="1" dirty="0" smtClean="0">
                <a:solidFill>
                  <a:schemeClr val="tx1"/>
                </a:solidFill>
              </a:rPr>
              <a:t>1</a:t>
            </a:r>
            <a:r>
              <a:rPr lang="fr-FR" i="1" baseline="30000" dirty="0" smtClean="0">
                <a:solidFill>
                  <a:schemeClr val="tx1"/>
                </a:solidFill>
              </a:rPr>
              <a:t>ère</a:t>
            </a:r>
            <a:r>
              <a:rPr lang="fr-FR" i="1" dirty="0" smtClean="0">
                <a:solidFill>
                  <a:schemeClr val="tx1"/>
                </a:solidFill>
              </a:rPr>
              <a:t> interrogation  (</a:t>
            </a:r>
            <a:r>
              <a:rPr lang="fr-FR" i="1" dirty="0" err="1">
                <a:solidFill>
                  <a:schemeClr val="tx1"/>
                </a:solidFill>
              </a:rPr>
              <a:t>C</a:t>
            </a:r>
            <a:r>
              <a:rPr lang="fr-FR" i="1" dirty="0" err="1" smtClean="0">
                <a:solidFill>
                  <a:schemeClr val="tx1"/>
                </a:solidFill>
              </a:rPr>
              <a:t>hap</a:t>
            </a:r>
            <a:r>
              <a:rPr lang="fr-FR" i="1" dirty="0" smtClean="0">
                <a:solidFill>
                  <a:schemeClr val="tx1"/>
                </a:solidFill>
              </a:rPr>
              <a:t> 1 : 40 questions, 45 min)</a:t>
            </a:r>
          </a:p>
          <a:p>
            <a:pPr>
              <a:spcBef>
                <a:spcPts val="0"/>
              </a:spcBef>
            </a:pPr>
            <a:r>
              <a:rPr lang="fr-FR" i="1" dirty="0" smtClean="0">
                <a:solidFill>
                  <a:schemeClr val="tx1"/>
                </a:solidFill>
              </a:rPr>
              <a:t>2</a:t>
            </a:r>
            <a:r>
              <a:rPr lang="fr-FR" i="1" baseline="30000" dirty="0" smtClean="0">
                <a:solidFill>
                  <a:schemeClr val="tx1"/>
                </a:solidFill>
              </a:rPr>
              <a:t>ème</a:t>
            </a:r>
            <a:r>
              <a:rPr lang="fr-FR" i="1" dirty="0" smtClean="0">
                <a:solidFill>
                  <a:schemeClr val="tx1"/>
                </a:solidFill>
              </a:rPr>
              <a:t> interrogation (</a:t>
            </a:r>
            <a:r>
              <a:rPr lang="fr-FR" i="1" dirty="0" err="1" smtClean="0">
                <a:solidFill>
                  <a:schemeClr val="tx1"/>
                </a:solidFill>
              </a:rPr>
              <a:t>Chap</a:t>
            </a:r>
            <a:r>
              <a:rPr lang="fr-FR" i="1" dirty="0" smtClean="0">
                <a:solidFill>
                  <a:schemeClr val="tx1"/>
                </a:solidFill>
              </a:rPr>
              <a:t> 2 et 3: 40 questions, 45 min)</a:t>
            </a:r>
          </a:p>
          <a:p>
            <a:pPr>
              <a:spcBef>
                <a:spcPts val="0"/>
              </a:spcBef>
            </a:pPr>
            <a:r>
              <a:rPr lang="fr-FR" i="1" dirty="0" smtClean="0">
                <a:solidFill>
                  <a:schemeClr val="tx1"/>
                </a:solidFill>
              </a:rPr>
              <a:t>3</a:t>
            </a:r>
            <a:r>
              <a:rPr lang="fr-FR" i="1" baseline="30000" dirty="0" smtClean="0">
                <a:solidFill>
                  <a:schemeClr val="tx1"/>
                </a:solidFill>
              </a:rPr>
              <a:t>ème</a:t>
            </a:r>
            <a:r>
              <a:rPr lang="fr-FR" i="1" dirty="0" smtClean="0">
                <a:solidFill>
                  <a:schemeClr val="tx1"/>
                </a:solidFill>
              </a:rPr>
              <a:t> interrogation (</a:t>
            </a:r>
            <a:r>
              <a:rPr lang="fr-FR" i="1" dirty="0" err="1" smtClean="0">
                <a:solidFill>
                  <a:schemeClr val="tx1"/>
                </a:solidFill>
              </a:rPr>
              <a:t>Chap</a:t>
            </a:r>
            <a:r>
              <a:rPr lang="fr-FR" i="1" dirty="0" smtClean="0">
                <a:solidFill>
                  <a:schemeClr val="tx1"/>
                </a:solidFill>
              </a:rPr>
              <a:t> 1, 2 et 3: 80 questions, 1h30)</a:t>
            </a:r>
          </a:p>
          <a:p>
            <a:pPr>
              <a:spcBef>
                <a:spcPts val="0"/>
              </a:spcBef>
            </a:pPr>
            <a:endParaRPr lang="fr-FR" sz="800" i="1" dirty="0" smtClean="0">
              <a:solidFill>
                <a:schemeClr val="tx1"/>
              </a:solidFill>
            </a:endParaRPr>
          </a:p>
          <a:p>
            <a:pPr marL="342900" indent="-342900">
              <a:buFontTx/>
              <a:buChar char="-"/>
            </a:pPr>
            <a:r>
              <a:rPr lang="fr-FR" sz="2200" dirty="0" smtClean="0">
                <a:solidFill>
                  <a:schemeClr val="tx1"/>
                </a:solidFill>
              </a:rPr>
              <a:t>Créer un </a:t>
            </a:r>
            <a:r>
              <a:rPr lang="fr-FR" sz="2200" u="sng" dirty="0" smtClean="0">
                <a:solidFill>
                  <a:schemeClr val="tx1"/>
                </a:solidFill>
              </a:rPr>
              <a:t>esprit de « challenge »</a:t>
            </a:r>
            <a:r>
              <a:rPr lang="fr-FR" sz="2200" dirty="0" smtClean="0">
                <a:solidFill>
                  <a:schemeClr val="tx1"/>
                </a:solidFill>
              </a:rPr>
              <a:t>: en ramassant uniquement la grille de correction, une correction sur le sujet avec la classe dès la fin de l’interrogation est possible. </a:t>
            </a:r>
          </a:p>
          <a:p>
            <a:r>
              <a:rPr lang="fr-FR" sz="2200" i="1" dirty="0" smtClean="0">
                <a:solidFill>
                  <a:schemeClr val="tx1"/>
                </a:solidFill>
              </a:rPr>
              <a:t>Demander à l’oral qui a fait 0 faute, 1 faute, 2 fautes </a:t>
            </a:r>
            <a:r>
              <a:rPr lang="fr-FR" sz="2200" i="1" dirty="0" err="1" smtClean="0">
                <a:solidFill>
                  <a:schemeClr val="tx1"/>
                </a:solidFill>
              </a:rPr>
              <a:t>etc</a:t>
            </a:r>
            <a:endParaRPr lang="fr-FR" sz="2200" i="1" dirty="0" smtClean="0">
              <a:solidFill>
                <a:schemeClr val="tx1"/>
              </a:solidFill>
            </a:endParaRPr>
          </a:p>
          <a:p>
            <a:pPr marL="342900" indent="-342900">
              <a:buFontTx/>
              <a:buChar char="-"/>
            </a:pPr>
            <a:endParaRPr lang="fr-FR" sz="800" dirty="0" smtClean="0">
              <a:solidFill>
                <a:schemeClr val="tx1"/>
              </a:solidFill>
            </a:endParaRPr>
          </a:p>
          <a:p>
            <a:pPr marL="342900" indent="-342900">
              <a:buFontTx/>
              <a:buChar char="-"/>
            </a:pPr>
            <a:r>
              <a:rPr lang="fr-FR" sz="2200" dirty="0" smtClean="0">
                <a:solidFill>
                  <a:schemeClr val="tx1"/>
                </a:solidFill>
              </a:rPr>
              <a:t>Faire des </a:t>
            </a:r>
            <a:r>
              <a:rPr lang="fr-FR" sz="2200" u="sng" dirty="0" smtClean="0">
                <a:solidFill>
                  <a:schemeClr val="tx1"/>
                </a:solidFill>
              </a:rPr>
              <a:t>tests blancs « type »</a:t>
            </a:r>
            <a:r>
              <a:rPr lang="fr-FR" sz="2200" dirty="0" smtClean="0">
                <a:solidFill>
                  <a:schemeClr val="tx1"/>
                </a:solidFill>
              </a:rPr>
              <a:t> en prenant en compte la décomposition des 115 questions selon les sous-thèmes</a:t>
            </a:r>
          </a:p>
        </p:txBody>
      </p:sp>
    </p:spTree>
    <p:extLst>
      <p:ext uri="{BB962C8B-B14F-4D97-AF65-F5344CB8AC3E}">
        <p14:creationId xmlns:p14="http://schemas.microsoft.com/office/powerpoint/2010/main" val="230248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19672" y="332656"/>
            <a:ext cx="7272808" cy="5112568"/>
          </a:xfrm>
        </p:spPr>
        <p:txBody>
          <a:bodyPr>
            <a:normAutofit/>
          </a:bodyPr>
          <a:lstStyle/>
          <a:p>
            <a:r>
              <a:rPr lang="fr-FR" sz="2400" b="1" dirty="0" smtClean="0">
                <a:solidFill>
                  <a:schemeClr val="tx1"/>
                </a:solidFill>
              </a:rPr>
              <a:t>➢ Exploitation de la base de données: Vers un apprentissage ludique</a:t>
            </a:r>
            <a:r>
              <a:rPr lang="is-IS" sz="2400" b="1" dirty="0" smtClean="0">
                <a:solidFill>
                  <a:schemeClr val="tx1"/>
                </a:solidFill>
              </a:rPr>
              <a:t>…</a:t>
            </a:r>
            <a:endParaRPr lang="fr-FR" sz="2400" b="1" dirty="0">
              <a:solidFill>
                <a:schemeClr val="tx1"/>
              </a:solidFill>
            </a:endParaRPr>
          </a:p>
          <a:p>
            <a:endParaRPr lang="fr-FR" sz="1500" b="1" dirty="0" smtClean="0">
              <a:solidFill>
                <a:schemeClr val="tx1"/>
              </a:solidFill>
            </a:endParaRPr>
          </a:p>
          <a:p>
            <a:r>
              <a:rPr lang="fr-FR" sz="2200" dirty="0" smtClean="0">
                <a:solidFill>
                  <a:schemeClr val="tx1"/>
                </a:solidFill>
              </a:rPr>
              <a:t>Début de séance: </a:t>
            </a:r>
            <a:r>
              <a:rPr lang="fr-FR" sz="2200" b="1" dirty="0" smtClean="0">
                <a:solidFill>
                  <a:schemeClr val="tx1"/>
                </a:solidFill>
              </a:rPr>
              <a:t>résolution en autonomie </a:t>
            </a:r>
            <a:r>
              <a:rPr lang="fr-FR" sz="2200" dirty="0" smtClean="0">
                <a:solidFill>
                  <a:schemeClr val="tx1"/>
                </a:solidFill>
              </a:rPr>
              <a:t>du questionnaire en format papier  </a:t>
            </a:r>
          </a:p>
          <a:p>
            <a:r>
              <a:rPr lang="fr-FR" sz="2200" i="1" dirty="0">
                <a:solidFill>
                  <a:schemeClr val="tx1"/>
                </a:solidFill>
              </a:rPr>
              <a:t>E</a:t>
            </a:r>
            <a:r>
              <a:rPr lang="fr-FR" sz="2200" i="1" dirty="0" smtClean="0">
                <a:solidFill>
                  <a:schemeClr val="tx1"/>
                </a:solidFill>
              </a:rPr>
              <a:t>x: une série de 20 à 30 questions en 15 minutes</a:t>
            </a:r>
          </a:p>
          <a:p>
            <a:endParaRPr lang="fr-FR" sz="2200" i="1" dirty="0" smtClean="0">
              <a:solidFill>
                <a:schemeClr val="tx1"/>
              </a:solidFill>
            </a:endParaRPr>
          </a:p>
          <a:p>
            <a:r>
              <a:rPr lang="fr-FR" sz="2200" dirty="0" smtClean="0">
                <a:solidFill>
                  <a:schemeClr val="tx1"/>
                </a:solidFill>
              </a:rPr>
              <a:t>Puis </a:t>
            </a:r>
            <a:r>
              <a:rPr lang="fr-FR" sz="2200" b="1" dirty="0" smtClean="0">
                <a:solidFill>
                  <a:schemeClr val="tx1"/>
                </a:solidFill>
              </a:rPr>
              <a:t>correction collective</a:t>
            </a:r>
            <a:r>
              <a:rPr lang="fr-FR" sz="2200" dirty="0" smtClean="0">
                <a:solidFill>
                  <a:schemeClr val="tx1"/>
                </a:solidFill>
              </a:rPr>
              <a:t>: </a:t>
            </a:r>
          </a:p>
          <a:p>
            <a:r>
              <a:rPr lang="fr-FR" sz="2200" b="1" dirty="0" smtClean="0">
                <a:solidFill>
                  <a:schemeClr val="tx1"/>
                </a:solidFill>
              </a:rPr>
              <a:t>Forme : </a:t>
            </a:r>
          </a:p>
          <a:p>
            <a:pPr marL="342900" indent="-342900">
              <a:buFont typeface="Arial" charset="0"/>
              <a:buChar char="•"/>
            </a:pPr>
            <a:r>
              <a:rPr lang="fr-FR" sz="2200" dirty="0" smtClean="0">
                <a:solidFill>
                  <a:schemeClr val="tx1"/>
                </a:solidFill>
              </a:rPr>
              <a:t>interroger au fur et à mesure les étudiants sur une question = tout le monde participe oralement !</a:t>
            </a:r>
          </a:p>
          <a:p>
            <a:pPr marL="342900" indent="-342900">
              <a:buFont typeface="Arial" charset="0"/>
              <a:buChar char="•"/>
            </a:pPr>
            <a:r>
              <a:rPr lang="is-IS" sz="2200" dirty="0">
                <a:solidFill>
                  <a:schemeClr val="tx1"/>
                </a:solidFill>
              </a:rPr>
              <a:t>”</a:t>
            </a:r>
            <a:r>
              <a:rPr lang="is-IS" sz="2200" dirty="0" smtClean="0">
                <a:solidFill>
                  <a:schemeClr val="tx1"/>
                </a:solidFill>
              </a:rPr>
              <a:t>Pimenter” </a:t>
            </a:r>
            <a:r>
              <a:rPr lang="is-IS" sz="2200" dirty="0">
                <a:solidFill>
                  <a:schemeClr val="tx1"/>
                </a:solidFill>
              </a:rPr>
              <a:t>la </a:t>
            </a:r>
            <a:r>
              <a:rPr lang="is-IS" sz="2200" dirty="0" smtClean="0">
                <a:solidFill>
                  <a:schemeClr val="tx1"/>
                </a:solidFill>
              </a:rPr>
              <a:t>correction : mise en place de “gage” si erreur sur une question facile ou si quelqu’un souffle la réponse...</a:t>
            </a:r>
            <a:endParaRPr lang="is-IS" sz="6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89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91680" y="404664"/>
            <a:ext cx="6912767" cy="5184576"/>
          </a:xfrm>
        </p:spPr>
        <p:txBody>
          <a:bodyPr>
            <a:noAutofit/>
          </a:bodyPr>
          <a:lstStyle/>
          <a:p>
            <a:r>
              <a:rPr lang="fr-FR" sz="2100" b="1" dirty="0">
                <a:solidFill>
                  <a:schemeClr val="tx1"/>
                </a:solidFill>
              </a:rPr>
              <a:t>Fond : </a:t>
            </a:r>
          </a:p>
          <a:p>
            <a:pPr marL="342900" indent="-342900">
              <a:buFont typeface="Arial" charset="0"/>
              <a:buChar char="•"/>
            </a:pPr>
            <a:r>
              <a:rPr lang="fr-FR" sz="2200" u="sng" dirty="0">
                <a:solidFill>
                  <a:schemeClr val="tx1"/>
                </a:solidFill>
              </a:rPr>
              <a:t>Reformuler</a:t>
            </a:r>
            <a:r>
              <a:rPr lang="fr-FR" sz="2200" dirty="0">
                <a:solidFill>
                  <a:schemeClr val="tx1"/>
                </a:solidFill>
              </a:rPr>
              <a:t> avec eux chaque question de manière simple / </a:t>
            </a:r>
            <a:r>
              <a:rPr lang="fr-FR" sz="2200" u="sng" dirty="0">
                <a:solidFill>
                  <a:schemeClr val="tx1"/>
                </a:solidFill>
              </a:rPr>
              <a:t>souligner les mots clés </a:t>
            </a:r>
            <a:r>
              <a:rPr lang="fr-FR" sz="2200" dirty="0">
                <a:solidFill>
                  <a:schemeClr val="tx1"/>
                </a:solidFill>
              </a:rPr>
              <a:t>dans la question ET dans la bonne réponse </a:t>
            </a:r>
          </a:p>
          <a:p>
            <a:pPr marL="342900" indent="-342900">
              <a:buFont typeface="Arial" charset="0"/>
              <a:buChar char="•"/>
            </a:pPr>
            <a:r>
              <a:rPr lang="is-IS" sz="2200" dirty="0" smtClean="0">
                <a:solidFill>
                  <a:schemeClr val="tx1"/>
                </a:solidFill>
              </a:rPr>
              <a:t>Il y a un “</a:t>
            </a:r>
            <a:r>
              <a:rPr lang="is-IS" sz="2200" u="sng" dirty="0" smtClean="0">
                <a:solidFill>
                  <a:schemeClr val="tx1"/>
                </a:solidFill>
              </a:rPr>
              <a:t>savoir faire” </a:t>
            </a:r>
            <a:r>
              <a:rPr lang="is-IS" sz="2200" dirty="0" smtClean="0">
                <a:solidFill>
                  <a:schemeClr val="tx1"/>
                </a:solidFill>
              </a:rPr>
              <a:t>pour les QCM à développer avec eux: Répondre par élimination, prendre son temps etc </a:t>
            </a:r>
          </a:p>
          <a:p>
            <a:pPr marL="342900" indent="-342900">
              <a:buFont typeface="Arial" charset="0"/>
              <a:buChar char="•"/>
            </a:pPr>
            <a:r>
              <a:rPr lang="is-IS" sz="2200" dirty="0" smtClean="0">
                <a:solidFill>
                  <a:schemeClr val="tx1"/>
                </a:solidFill>
              </a:rPr>
              <a:t>En </a:t>
            </a:r>
            <a:r>
              <a:rPr lang="is-IS" sz="2200" dirty="0">
                <a:solidFill>
                  <a:schemeClr val="tx1"/>
                </a:solidFill>
              </a:rPr>
              <a:t>pratique: il y a toujours une </a:t>
            </a:r>
            <a:r>
              <a:rPr lang="is-IS" sz="2200" u="sng" dirty="0">
                <a:solidFill>
                  <a:schemeClr val="tx1"/>
                </a:solidFill>
              </a:rPr>
              <a:t>réponse HS </a:t>
            </a:r>
            <a:r>
              <a:rPr lang="is-IS" sz="2200" dirty="0">
                <a:solidFill>
                  <a:schemeClr val="tx1"/>
                </a:solidFill>
              </a:rPr>
              <a:t>et/ou une </a:t>
            </a:r>
            <a:r>
              <a:rPr lang="is-IS" sz="2200" u="sng" dirty="0">
                <a:solidFill>
                  <a:schemeClr val="tx1"/>
                </a:solidFill>
              </a:rPr>
              <a:t>réponse fausse </a:t>
            </a:r>
            <a:r>
              <a:rPr lang="is-IS" sz="2200" dirty="0">
                <a:solidFill>
                  <a:schemeClr val="tx1"/>
                </a:solidFill>
              </a:rPr>
              <a:t>(contradiction, réponse incomplète etc). </a:t>
            </a:r>
            <a:r>
              <a:rPr lang="is-IS" sz="2200" i="1" dirty="0">
                <a:solidFill>
                  <a:schemeClr val="tx1"/>
                </a:solidFill>
              </a:rPr>
              <a:t>Voir illustrations</a:t>
            </a:r>
          </a:p>
          <a:p>
            <a:pPr marL="342900" indent="-342900">
              <a:buFont typeface="Arial" charset="0"/>
              <a:buChar char="•"/>
            </a:pPr>
            <a:r>
              <a:rPr lang="is-IS" sz="2200" dirty="0">
                <a:solidFill>
                  <a:schemeClr val="tx1"/>
                </a:solidFill>
              </a:rPr>
              <a:t>Constitution au fur et à mesure d’une </a:t>
            </a:r>
            <a:r>
              <a:rPr lang="is-IS" sz="2200" u="sng" dirty="0">
                <a:solidFill>
                  <a:schemeClr val="tx1"/>
                </a:solidFill>
              </a:rPr>
              <a:t>fiche résumant les notions clés</a:t>
            </a:r>
            <a:r>
              <a:rPr lang="is-IS" sz="2200" dirty="0">
                <a:solidFill>
                  <a:schemeClr val="tx1"/>
                </a:solidFill>
              </a:rPr>
              <a:t> du chapitre </a:t>
            </a:r>
            <a:endParaRPr lang="is-IS" sz="2200" dirty="0" smtClean="0">
              <a:solidFill>
                <a:schemeClr val="tx1"/>
              </a:solidFill>
            </a:endParaRPr>
          </a:p>
          <a:p>
            <a:pPr marL="342900" indent="-342900">
              <a:buFont typeface="Arial" charset="0"/>
              <a:buChar char="•"/>
            </a:pPr>
            <a:r>
              <a:rPr lang="is-IS" sz="2200" u="sng" dirty="0" smtClean="0">
                <a:solidFill>
                  <a:schemeClr val="tx1"/>
                </a:solidFill>
              </a:rPr>
              <a:t>Identifier </a:t>
            </a:r>
            <a:r>
              <a:rPr lang="is-IS" sz="2200" u="sng" dirty="0">
                <a:solidFill>
                  <a:schemeClr val="tx1"/>
                </a:solidFill>
              </a:rPr>
              <a:t>les questions “difficiles” </a:t>
            </a:r>
            <a:r>
              <a:rPr lang="is-IS" sz="2200" dirty="0">
                <a:solidFill>
                  <a:schemeClr val="tx1"/>
                </a:solidFill>
              </a:rPr>
              <a:t>dont les connaissances sont spécifiques à l’AMF </a:t>
            </a:r>
            <a:r>
              <a:rPr lang="is-IS" sz="2200" i="1" dirty="0" smtClean="0">
                <a:solidFill>
                  <a:schemeClr val="tx1"/>
                </a:solidFill>
              </a:rPr>
              <a:t>(</a:t>
            </a:r>
            <a:r>
              <a:rPr lang="is-IS" sz="2200" i="1" dirty="0">
                <a:solidFill>
                  <a:schemeClr val="tx1"/>
                </a:solidFill>
              </a:rPr>
              <a:t>ex: passeport européen</a:t>
            </a:r>
            <a:r>
              <a:rPr lang="is-IS" sz="2200" i="1" dirty="0" smtClean="0">
                <a:solidFill>
                  <a:schemeClr val="tx1"/>
                </a:solidFill>
              </a:rPr>
              <a:t>)</a:t>
            </a:r>
            <a:endParaRPr lang="is-IS" sz="22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5740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763687" y="332656"/>
            <a:ext cx="6840761" cy="5112568"/>
          </a:xfrm>
        </p:spPr>
        <p:txBody>
          <a:bodyPr>
            <a:normAutofit/>
          </a:bodyPr>
          <a:lstStyle/>
          <a:p>
            <a:r>
              <a:rPr lang="fr-FR" sz="2400" b="1" dirty="0">
                <a:solidFill>
                  <a:schemeClr val="tx1"/>
                </a:solidFill>
              </a:rPr>
              <a:t>AVEC LE NOUVEAU DISPOSITIF</a:t>
            </a:r>
            <a:r>
              <a:rPr lang="fr-FR" sz="2400" b="1" dirty="0" smtClean="0">
                <a:solidFill>
                  <a:schemeClr val="tx1"/>
                </a:solidFill>
              </a:rPr>
              <a:t>:</a:t>
            </a:r>
          </a:p>
          <a:p>
            <a:endParaRPr lang="fr-FR" sz="2400" b="1" dirty="0">
              <a:solidFill>
                <a:schemeClr val="tx1"/>
              </a:solidFill>
            </a:endParaRPr>
          </a:p>
          <a:p>
            <a:pPr marL="342900" indent="-342900">
              <a:buFontTx/>
              <a:buChar char="-"/>
            </a:pPr>
            <a:r>
              <a:rPr lang="fr-FR" sz="2400" dirty="0">
                <a:solidFill>
                  <a:schemeClr val="tx1"/>
                </a:solidFill>
              </a:rPr>
              <a:t>L’épreuve est simplifiée car aucune surprise de contenu. Un étudiant qui travaille régulièrement devrait avoir </a:t>
            </a:r>
            <a:r>
              <a:rPr lang="fr-FR" sz="2400" dirty="0" smtClean="0">
                <a:solidFill>
                  <a:schemeClr val="tx1"/>
                </a:solidFill>
              </a:rPr>
              <a:t>l’AMF. </a:t>
            </a:r>
            <a:endParaRPr lang="fr-FR" sz="2400" dirty="0">
              <a:solidFill>
                <a:schemeClr val="tx1"/>
              </a:solidFill>
            </a:endParaRPr>
          </a:p>
          <a:p>
            <a:pPr marL="342900" indent="-342900">
              <a:buFontTx/>
              <a:buChar char="-"/>
            </a:pPr>
            <a:r>
              <a:rPr lang="fr-FR" sz="2400" dirty="0">
                <a:solidFill>
                  <a:schemeClr val="tx1"/>
                </a:solidFill>
              </a:rPr>
              <a:t>Il reste nécessaire de faire un résumé des notions clés par </a:t>
            </a:r>
            <a:r>
              <a:rPr lang="fr-FR" sz="2400" dirty="0" smtClean="0">
                <a:solidFill>
                  <a:schemeClr val="tx1"/>
                </a:solidFill>
              </a:rPr>
              <a:t>chapitre. </a:t>
            </a:r>
            <a:endParaRPr lang="fr-FR" sz="2400" dirty="0">
              <a:solidFill>
                <a:schemeClr val="tx1"/>
              </a:solidFill>
            </a:endParaRPr>
          </a:p>
          <a:p>
            <a:pPr marL="342900" indent="-342900">
              <a:buFontTx/>
              <a:buChar char="-"/>
            </a:pPr>
            <a:r>
              <a:rPr lang="fr-FR" sz="2400" dirty="0">
                <a:solidFill>
                  <a:schemeClr val="tx1"/>
                </a:solidFill>
              </a:rPr>
              <a:t>Projet de développer un outil de e-learning pour l’éducation </a:t>
            </a:r>
            <a:r>
              <a:rPr lang="fr-FR" sz="2400" dirty="0" smtClean="0">
                <a:solidFill>
                  <a:schemeClr val="tx1"/>
                </a:solidFill>
              </a:rPr>
              <a:t>nationale</a:t>
            </a:r>
            <a:endParaRPr lang="fr-FR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9750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91680" y="260648"/>
            <a:ext cx="7056783" cy="5184575"/>
          </a:xfrm>
        </p:spPr>
        <p:txBody>
          <a:bodyPr>
            <a:normAutofit/>
          </a:bodyPr>
          <a:lstStyle/>
          <a:p>
            <a:r>
              <a:rPr lang="fr-FR" b="1" dirty="0" smtClean="0">
                <a:solidFill>
                  <a:schemeClr val="tx1"/>
                </a:solidFill>
              </a:rPr>
              <a:t>ILLUSTRATIONS </a:t>
            </a:r>
          </a:p>
          <a:p>
            <a:endParaRPr lang="fr-FR" b="1" dirty="0">
              <a:solidFill>
                <a:schemeClr val="tx1"/>
              </a:solidFill>
            </a:endParaRPr>
          </a:p>
          <a:p>
            <a:endParaRPr lang="fr-FR" dirty="0" smtClean="0">
              <a:solidFill>
                <a:schemeClr val="tx1"/>
              </a:solidFill>
            </a:endParaRPr>
          </a:p>
          <a:p>
            <a:r>
              <a:rPr lang="fr-FR" dirty="0" smtClean="0">
                <a:solidFill>
                  <a:schemeClr val="tx1"/>
                </a:solidFill>
              </a:rPr>
              <a:t>61 </a:t>
            </a:r>
            <a:r>
              <a:rPr lang="fr-FR" dirty="0">
                <a:solidFill>
                  <a:schemeClr val="tx1"/>
                </a:solidFill>
              </a:rPr>
              <a:t>- Dans quel but </a:t>
            </a:r>
            <a:r>
              <a:rPr lang="fr-F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l'Union Européenne </a:t>
            </a:r>
            <a:r>
              <a:rPr lang="fr-FR" dirty="0" err="1">
                <a:solidFill>
                  <a:schemeClr val="tx1"/>
                </a:solidFill>
              </a:rPr>
              <a:t>veut-elle</a:t>
            </a:r>
            <a:r>
              <a:rPr lang="fr-FR" dirty="0">
                <a:solidFill>
                  <a:schemeClr val="tx1"/>
                </a:solidFill>
              </a:rPr>
              <a:t> obtenir </a:t>
            </a:r>
            <a:r>
              <a:rPr lang="fr-F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l'harmonisation des règles de fonctionnement </a:t>
            </a:r>
            <a:r>
              <a:rPr lang="fr-FR" dirty="0">
                <a:solidFill>
                  <a:schemeClr val="tx1"/>
                </a:solidFill>
              </a:rPr>
              <a:t>des marchés financiers </a:t>
            </a:r>
            <a:r>
              <a:rPr lang="fr-FR" dirty="0" smtClean="0">
                <a:solidFill>
                  <a:schemeClr val="tx1"/>
                </a:solidFill>
              </a:rPr>
              <a:t>?</a:t>
            </a:r>
          </a:p>
          <a:p>
            <a:pPr marL="457200" indent="-457200">
              <a:buAutoNum type="alphaLcParenR"/>
            </a:pPr>
            <a:r>
              <a:rPr lang="fr-FR" dirty="0" smtClean="0">
                <a:solidFill>
                  <a:schemeClr val="tx1"/>
                </a:solidFill>
              </a:rPr>
              <a:t>Pour </a:t>
            </a:r>
            <a:r>
              <a:rPr lang="fr-FR" strike="sngStrike" dirty="0">
                <a:solidFill>
                  <a:schemeClr val="tx1"/>
                </a:solidFill>
              </a:rPr>
              <a:t>limiter</a:t>
            </a:r>
            <a:r>
              <a:rPr lang="fr-FR" dirty="0">
                <a:solidFill>
                  <a:schemeClr val="tx1"/>
                </a:solidFill>
              </a:rPr>
              <a:t> la concurrence entre les différents marchés </a:t>
            </a:r>
            <a:r>
              <a:rPr lang="fr-FR" dirty="0" smtClean="0">
                <a:solidFill>
                  <a:schemeClr val="tx1"/>
                </a:solidFill>
              </a:rPr>
              <a:t>financiers </a:t>
            </a:r>
            <a:r>
              <a:rPr lang="fr-FR" i="1" dirty="0" smtClean="0">
                <a:solidFill>
                  <a:schemeClr val="accent6">
                    <a:lumMod val="75000"/>
                  </a:schemeClr>
                </a:solidFill>
              </a:rPr>
              <a:t>(=Réponse hors sujet)</a:t>
            </a:r>
          </a:p>
          <a:p>
            <a:pPr marL="457200" indent="-457200">
              <a:buAutoNum type="alphaLcParenR"/>
            </a:pPr>
            <a:r>
              <a:rPr lang="fr-FR" b="1" dirty="0">
                <a:solidFill>
                  <a:schemeClr val="tx1"/>
                </a:solidFill>
              </a:rPr>
              <a:t>Pour renforcer la </a:t>
            </a:r>
            <a:r>
              <a:rPr lang="fr-F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protection des épargnants </a:t>
            </a:r>
            <a:r>
              <a:rPr lang="fr-FR" b="1" dirty="0">
                <a:solidFill>
                  <a:schemeClr val="tx1"/>
                </a:solidFill>
              </a:rPr>
              <a:t>et le </a:t>
            </a:r>
            <a:r>
              <a:rPr lang="fr-F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bon fonctionnement</a:t>
            </a:r>
            <a:r>
              <a:rPr lang="fr-FR" b="1" dirty="0">
                <a:solidFill>
                  <a:schemeClr val="tx1"/>
                </a:solidFill>
              </a:rPr>
              <a:t> des </a:t>
            </a:r>
            <a:r>
              <a:rPr lang="fr-FR" b="1" dirty="0" smtClean="0">
                <a:solidFill>
                  <a:schemeClr val="tx1"/>
                </a:solidFill>
              </a:rPr>
              <a:t>marchés</a:t>
            </a:r>
          </a:p>
          <a:p>
            <a:pPr marL="457200" indent="-457200">
              <a:buAutoNum type="alphaLcParenR"/>
            </a:pPr>
            <a:r>
              <a:rPr lang="fr-FR" dirty="0">
                <a:solidFill>
                  <a:schemeClr val="tx1"/>
                </a:solidFill>
              </a:rPr>
              <a:t>Pour que les services financiers soient </a:t>
            </a:r>
            <a:r>
              <a:rPr lang="fr-FR" strike="sngStrike" dirty="0">
                <a:solidFill>
                  <a:schemeClr val="tx1"/>
                </a:solidFill>
              </a:rPr>
              <a:t>réservés</a:t>
            </a:r>
            <a:r>
              <a:rPr lang="fr-FR" dirty="0">
                <a:solidFill>
                  <a:schemeClr val="tx1"/>
                </a:solidFill>
              </a:rPr>
              <a:t> à des investisseurs </a:t>
            </a:r>
            <a:r>
              <a:rPr lang="fr-FR" strike="sngStrike" dirty="0" smtClean="0">
                <a:solidFill>
                  <a:schemeClr val="tx1"/>
                </a:solidFill>
              </a:rPr>
              <a:t>qualifiés </a:t>
            </a:r>
            <a:r>
              <a:rPr lang="fr-FR" i="1" dirty="0" smtClean="0">
                <a:solidFill>
                  <a:schemeClr val="accent6">
                    <a:lumMod val="75000"/>
                  </a:schemeClr>
                </a:solidFill>
              </a:rPr>
              <a:t>(FAUX=pour tous les investisseurs)</a:t>
            </a:r>
            <a:endParaRPr lang="fr-FR" i="1" strike="sngStrike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457200" indent="-457200">
              <a:buAutoNum type="alphaLcParenR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43391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91681" y="332657"/>
            <a:ext cx="6803032" cy="3312368"/>
          </a:xfrm>
        </p:spPr>
        <p:txBody>
          <a:bodyPr>
            <a:normAutofit/>
          </a:bodyPr>
          <a:lstStyle/>
          <a:p>
            <a:r>
              <a:rPr lang="fr-FR" dirty="0">
                <a:solidFill>
                  <a:schemeClr val="tx1"/>
                </a:solidFill>
              </a:rPr>
              <a:t>70 - Quelle est la mission du </a:t>
            </a:r>
            <a:r>
              <a:rPr lang="fr-F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Comité de Bâle </a:t>
            </a:r>
            <a:r>
              <a:rPr lang="fr-FR" dirty="0" smtClean="0">
                <a:solidFill>
                  <a:schemeClr val="tx1"/>
                </a:solidFill>
              </a:rPr>
              <a:t>?</a:t>
            </a:r>
          </a:p>
          <a:p>
            <a:pPr marL="457200" indent="-457200">
              <a:buAutoNum type="alphaLcParenR"/>
            </a:pPr>
            <a:r>
              <a:rPr lang="fr-FR" dirty="0" smtClean="0">
                <a:solidFill>
                  <a:schemeClr val="tx1"/>
                </a:solidFill>
              </a:rPr>
              <a:t>La </a:t>
            </a:r>
            <a:r>
              <a:rPr lang="fr-FR" dirty="0">
                <a:solidFill>
                  <a:schemeClr val="tx1"/>
                </a:solidFill>
              </a:rPr>
              <a:t>définition et la gestion de la politique monétaire dans la zone </a:t>
            </a:r>
            <a:r>
              <a:rPr lang="fr-FR" dirty="0" smtClean="0">
                <a:solidFill>
                  <a:schemeClr val="tx1"/>
                </a:solidFill>
              </a:rPr>
              <a:t>euro </a:t>
            </a:r>
            <a:r>
              <a:rPr lang="fr-FR" i="1" dirty="0" smtClean="0">
                <a:solidFill>
                  <a:schemeClr val="accent6">
                    <a:lumMod val="75000"/>
                  </a:schemeClr>
                </a:solidFill>
              </a:rPr>
              <a:t>(= Hors sujet  ➢ BCE)</a:t>
            </a:r>
          </a:p>
          <a:p>
            <a:pPr marL="457200" indent="-457200">
              <a:buAutoNum type="alphaLcParenR"/>
            </a:pPr>
            <a:r>
              <a:rPr lang="fr-FR" dirty="0">
                <a:solidFill>
                  <a:schemeClr val="tx1"/>
                </a:solidFill>
              </a:rPr>
              <a:t>La surveillance des marchés financiers dans la zone </a:t>
            </a:r>
            <a:r>
              <a:rPr lang="fr-FR" dirty="0" smtClean="0">
                <a:solidFill>
                  <a:schemeClr val="tx1"/>
                </a:solidFill>
              </a:rPr>
              <a:t>euro 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i="1" dirty="0" smtClean="0">
                <a:solidFill>
                  <a:schemeClr val="accent6">
                    <a:lumMod val="75000"/>
                  </a:schemeClr>
                </a:solidFill>
              </a:rPr>
              <a:t>(= FAUX </a:t>
            </a:r>
            <a:r>
              <a:rPr lang="fr-FR" i="1" dirty="0">
                <a:solidFill>
                  <a:schemeClr val="accent6">
                    <a:lumMod val="75000"/>
                  </a:schemeClr>
                </a:solidFill>
              </a:rPr>
              <a:t>➢ </a:t>
            </a:r>
            <a:r>
              <a:rPr lang="fr-FR" i="1" dirty="0" smtClean="0">
                <a:solidFill>
                  <a:schemeClr val="accent6">
                    <a:lumMod val="75000"/>
                  </a:schemeClr>
                </a:solidFill>
              </a:rPr>
              <a:t>AMF)</a:t>
            </a:r>
          </a:p>
          <a:p>
            <a:pPr marL="457200" indent="-457200">
              <a:buAutoNum type="alphaLcParenR"/>
            </a:pPr>
            <a:r>
              <a:rPr lang="fr-FR" b="1" dirty="0">
                <a:solidFill>
                  <a:schemeClr val="tx1"/>
                </a:solidFill>
              </a:rPr>
              <a:t>La promotion de la coopération</a:t>
            </a:r>
            <a:r>
              <a:rPr lang="fr-F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internationale </a:t>
            </a:r>
            <a:r>
              <a:rPr lang="fr-FR" b="1" dirty="0">
                <a:solidFill>
                  <a:schemeClr val="tx1"/>
                </a:solidFill>
              </a:rPr>
              <a:t>en matière de </a:t>
            </a:r>
            <a:r>
              <a:rPr lang="fr-F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contrôle prudentiel</a:t>
            </a:r>
          </a:p>
        </p:txBody>
      </p:sp>
    </p:spTree>
    <p:extLst>
      <p:ext uri="{BB962C8B-B14F-4D97-AF65-F5344CB8AC3E}">
        <p14:creationId xmlns:p14="http://schemas.microsoft.com/office/powerpoint/2010/main" val="721600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506538" y="1436688"/>
            <a:ext cx="7416800" cy="3587750"/>
          </a:xfrm>
        </p:spPr>
        <p:txBody>
          <a:bodyPr rtlCol="0">
            <a:noAutofit/>
          </a:bodyPr>
          <a:lstStyle/>
          <a:p>
            <a:pPr algn="just" fontAlgn="auto">
              <a:spcAft>
                <a:spcPts val="0"/>
              </a:spcAft>
              <a:defRPr/>
            </a:pPr>
            <a:r>
              <a:rPr lang="fr-FR" sz="2200" dirty="0">
                <a:solidFill>
                  <a:srgbClr val="123466"/>
                </a:solidFill>
                <a:latin typeface="Arial"/>
              </a:rPr>
              <a:t>3 - La possibilité, pour les prestataires de services d’investissement de conduire cette vérification soit de manière interne, soit en vérifiant que le collaborateur a satisfait à un examen externe certifié</a:t>
            </a:r>
            <a:r>
              <a:rPr lang="fr-FR" sz="2200" dirty="0" smtClean="0">
                <a:solidFill>
                  <a:srgbClr val="123466"/>
                </a:solidFill>
                <a:latin typeface="Arial"/>
              </a:rPr>
              <a:t>.</a:t>
            </a:r>
          </a:p>
          <a:p>
            <a:pPr algn="just" fontAlgn="auto">
              <a:spcAft>
                <a:spcPts val="0"/>
              </a:spcAft>
              <a:defRPr/>
            </a:pPr>
            <a:endParaRPr lang="fr-FR" sz="2200" dirty="0">
              <a:solidFill>
                <a:srgbClr val="123466"/>
              </a:solidFill>
              <a:latin typeface="Arial"/>
            </a:endParaRPr>
          </a:p>
          <a:p>
            <a:pPr algn="just" fontAlgn="auto">
              <a:spcAft>
                <a:spcPts val="0"/>
              </a:spcAft>
              <a:defRPr/>
            </a:pPr>
            <a:r>
              <a:rPr lang="fr-FR" sz="2200" dirty="0" smtClean="0">
                <a:solidFill>
                  <a:srgbClr val="123466"/>
                </a:solidFill>
                <a:latin typeface="Arial"/>
              </a:rPr>
              <a:t>4. </a:t>
            </a:r>
            <a:r>
              <a:rPr lang="fr-FR" sz="2200" b="1" dirty="0" smtClean="0">
                <a:solidFill>
                  <a:srgbClr val="123466"/>
                </a:solidFill>
                <a:latin typeface="Arial"/>
              </a:rPr>
              <a:t>La constitution d’une base commune d’examen comprenant 2447 questions transmises aux organismes certifiés le 1 février 2020. </a:t>
            </a:r>
            <a:endParaRPr lang="fr-FR" sz="2200" b="1" dirty="0">
              <a:solidFill>
                <a:srgbClr val="123466"/>
              </a:solidFill>
              <a:latin typeface="Arial"/>
            </a:endParaRPr>
          </a:p>
          <a:p>
            <a:pPr fontAlgn="auto">
              <a:spcAft>
                <a:spcPts val="0"/>
              </a:spcAft>
              <a:defRPr/>
            </a:pPr>
            <a:endParaRPr lang="fr-FR" sz="2200" b="1" dirty="0">
              <a:solidFill>
                <a:srgbClr val="123466"/>
              </a:solidFill>
              <a:latin typeface="Arial"/>
            </a:endParaRPr>
          </a:p>
        </p:txBody>
      </p:sp>
      <p:sp>
        <p:nvSpPr>
          <p:cNvPr id="16386" name="ZoneTexte 3"/>
          <p:cNvSpPr txBox="1">
            <a:spLocks noChangeArrowheads="1"/>
          </p:cNvSpPr>
          <p:nvPr/>
        </p:nvSpPr>
        <p:spPr bwMode="auto">
          <a:xfrm>
            <a:off x="1968500" y="358775"/>
            <a:ext cx="6491288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altLang="fr-FR" sz="3200" b="1" i="1">
                <a:solidFill>
                  <a:srgbClr val="003366"/>
                </a:solidFill>
                <a:latin typeface="Calibri" pitchFamily="34" charset="0"/>
                <a:ea typeface="MS PGothic" pitchFamily="34" charset="-128"/>
              </a:rPr>
              <a:t>La certification AMF : Le dispositif</a:t>
            </a:r>
          </a:p>
          <a:p>
            <a:pPr algn="ctr"/>
            <a:r>
              <a:rPr lang="fr-FR" altLang="fr-FR" sz="3200" b="1" i="1">
                <a:solidFill>
                  <a:srgbClr val="003366"/>
                </a:solidFill>
                <a:latin typeface="Calibri" pitchFamily="34" charset="0"/>
                <a:ea typeface="MS PGothic" pitchFamily="34" charset="-128"/>
              </a:rPr>
              <a:t> </a:t>
            </a:r>
          </a:p>
        </p:txBody>
      </p:sp>
      <p:pic>
        <p:nvPicPr>
          <p:cNvPr id="16387" name="Imag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5661025"/>
            <a:ext cx="2286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835697" y="476672"/>
            <a:ext cx="6624736" cy="3456384"/>
          </a:xfrm>
        </p:spPr>
        <p:txBody>
          <a:bodyPr>
            <a:normAutofit/>
          </a:bodyPr>
          <a:lstStyle/>
          <a:p>
            <a:r>
              <a:rPr lang="fr-FR" dirty="0">
                <a:solidFill>
                  <a:schemeClr val="tx1"/>
                </a:solidFill>
              </a:rPr>
              <a:t>480 - Quelle obligation s'impose en matière de </a:t>
            </a:r>
            <a:r>
              <a:rPr lang="fr-F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lutte contre le blanchiment</a:t>
            </a:r>
            <a:r>
              <a:rPr lang="fr-FR" dirty="0">
                <a:solidFill>
                  <a:schemeClr val="tx1"/>
                </a:solidFill>
              </a:rPr>
              <a:t> </a:t>
            </a:r>
            <a:r>
              <a:rPr lang="fr-FR" dirty="0" smtClean="0">
                <a:solidFill>
                  <a:schemeClr val="tx1"/>
                </a:solidFill>
              </a:rPr>
              <a:t>?</a:t>
            </a:r>
          </a:p>
          <a:p>
            <a:pPr marL="457200" indent="-457200">
              <a:buAutoNum type="alphaLcParenR"/>
            </a:pPr>
            <a:r>
              <a:rPr lang="fr-FR" dirty="0" smtClean="0">
                <a:solidFill>
                  <a:schemeClr val="tx1"/>
                </a:solidFill>
              </a:rPr>
              <a:t>Connaître </a:t>
            </a:r>
            <a:r>
              <a:rPr lang="fr-FR" dirty="0">
                <a:solidFill>
                  <a:schemeClr val="tx1"/>
                </a:solidFill>
              </a:rPr>
              <a:t>le client à l'entrée en relation </a:t>
            </a:r>
            <a:r>
              <a:rPr lang="fr-FR" dirty="0" smtClean="0">
                <a:solidFill>
                  <a:schemeClr val="tx1"/>
                </a:solidFill>
              </a:rPr>
              <a:t>uniquement </a:t>
            </a:r>
            <a:r>
              <a:rPr lang="fr-FR" i="1" dirty="0" smtClean="0">
                <a:solidFill>
                  <a:schemeClr val="accent6">
                    <a:lumMod val="75000"/>
                  </a:schemeClr>
                </a:solidFill>
              </a:rPr>
              <a:t>(FAUX=incomplet)</a:t>
            </a:r>
          </a:p>
          <a:p>
            <a:pPr marL="457200" indent="-457200">
              <a:buAutoNum type="alphaLcParenR"/>
            </a:pPr>
            <a:r>
              <a:rPr lang="fr-FR" b="1" dirty="0">
                <a:solidFill>
                  <a:schemeClr val="tx1"/>
                </a:solidFill>
              </a:rPr>
              <a:t>Connaître le client à </a:t>
            </a:r>
            <a:r>
              <a:rPr lang="fr-F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l'entrée en relation </a:t>
            </a:r>
            <a:r>
              <a:rPr lang="fr-FR" b="1" dirty="0">
                <a:solidFill>
                  <a:schemeClr val="tx1"/>
                </a:solidFill>
              </a:rPr>
              <a:t>et </a:t>
            </a:r>
            <a:r>
              <a:rPr lang="fr-F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tout au long </a:t>
            </a:r>
            <a:r>
              <a:rPr lang="fr-FR" b="1" dirty="0">
                <a:solidFill>
                  <a:schemeClr val="tx1"/>
                </a:solidFill>
              </a:rPr>
              <a:t>de la relation </a:t>
            </a:r>
            <a:r>
              <a:rPr lang="fr-FR" b="1" dirty="0" smtClean="0">
                <a:solidFill>
                  <a:schemeClr val="tx1"/>
                </a:solidFill>
              </a:rPr>
              <a:t>d'affaires</a:t>
            </a:r>
          </a:p>
          <a:p>
            <a:pPr marL="457200" indent="-457200">
              <a:buAutoNum type="alphaLcParenR"/>
            </a:pPr>
            <a:r>
              <a:rPr lang="fr-FR" strike="sngStrike" dirty="0">
                <a:solidFill>
                  <a:schemeClr val="tx1"/>
                </a:solidFill>
              </a:rPr>
              <a:t>Diminuer</a:t>
            </a:r>
            <a:r>
              <a:rPr lang="fr-FR" dirty="0">
                <a:solidFill>
                  <a:schemeClr val="tx1"/>
                </a:solidFill>
              </a:rPr>
              <a:t> les obligations de vigilance pour les clients de longue </a:t>
            </a:r>
            <a:r>
              <a:rPr lang="fr-FR" dirty="0" smtClean="0">
                <a:solidFill>
                  <a:schemeClr val="tx1"/>
                </a:solidFill>
              </a:rPr>
              <a:t>date </a:t>
            </a:r>
            <a:r>
              <a:rPr lang="fr-FR" i="1" dirty="0" smtClean="0">
                <a:solidFill>
                  <a:schemeClr val="accent6">
                    <a:lumMod val="75000"/>
                  </a:schemeClr>
                </a:solidFill>
              </a:rPr>
              <a:t>(FAUX=on ne diminue jamais le niveau de vigilance</a:t>
            </a:r>
            <a:r>
              <a:rPr lang="fr-FR" i="1" dirty="0">
                <a:solidFill>
                  <a:schemeClr val="accent6">
                    <a:lumMod val="75000"/>
                  </a:schemeClr>
                </a:solidFill>
              </a:rPr>
              <a:t>)</a:t>
            </a:r>
            <a:endParaRPr lang="fr-FR" i="1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9917" y="4509120"/>
            <a:ext cx="7236296" cy="172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9768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re 3"/>
          <p:cNvSpPr>
            <a:spLocks noGrp="1"/>
          </p:cNvSpPr>
          <p:nvPr>
            <p:ph type="title"/>
          </p:nvPr>
        </p:nvSpPr>
        <p:spPr>
          <a:xfrm>
            <a:off x="1835150" y="260350"/>
            <a:ext cx="6918325" cy="1143000"/>
          </a:xfrm>
        </p:spPr>
        <p:txBody>
          <a:bodyPr/>
          <a:lstStyle/>
          <a:p>
            <a:r>
              <a:rPr lang="fr-FR"/>
              <a:t>Propositions outils 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1908175" y="1628775"/>
            <a:ext cx="6850063" cy="4895850"/>
          </a:xfrm>
        </p:spPr>
        <p:txBody>
          <a:bodyPr rtlCol="0">
            <a:normAutofit fontScale="70000" lnSpcReduction="20000"/>
          </a:bodyPr>
          <a:lstStyle/>
          <a:p>
            <a:pPr algn="just"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dirty="0"/>
              <a:t>Accès par Internet aux </a:t>
            </a:r>
            <a:r>
              <a:rPr lang="fr-FR" dirty="0" smtClean="0"/>
              <a:t>2447 </a:t>
            </a:r>
            <a:r>
              <a:rPr lang="fr-FR" dirty="0"/>
              <a:t>questions de l’examen certifié.</a:t>
            </a:r>
          </a:p>
          <a:p>
            <a:pPr algn="just"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dirty="0"/>
              <a:t>Sélection du nombre de questions et des parties sur lesquelles le candidat souhaite s’entraîner en fonction du temps qu’il souhaite consacrer à sa session d’entraînement.</a:t>
            </a:r>
          </a:p>
          <a:p>
            <a:pPr algn="just"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dirty="0"/>
              <a:t>Correction détaillée pour chaque question et référence </a:t>
            </a:r>
            <a:r>
              <a:rPr lang="fr-FR" i="1" dirty="0"/>
              <a:t>vers les pages correspondantes dans le livre « Réussir l’examen certifié AMF ».</a:t>
            </a:r>
          </a:p>
          <a:p>
            <a:pPr algn="just"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dirty="0" err="1"/>
              <a:t>Reporting</a:t>
            </a:r>
            <a:r>
              <a:rPr lang="fr-FR" dirty="0"/>
              <a:t> global et par thème : le candidat connaît en permanence son niveau.</a:t>
            </a:r>
          </a:p>
          <a:p>
            <a:pPr algn="just"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dirty="0"/>
              <a:t>Possibilité de régler l’historique des résultats affichés pour mesurer la progression.</a:t>
            </a:r>
          </a:p>
          <a:p>
            <a:pPr algn="just"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dirty="0"/>
              <a:t>Simulations d’examen : le candidat se place en conditions identiques à celles de l’examen</a:t>
            </a:r>
          </a:p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fr-FR" dirty="0"/>
          </a:p>
        </p:txBody>
      </p:sp>
      <p:pic>
        <p:nvPicPr>
          <p:cNvPr id="3789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5732463"/>
            <a:ext cx="19431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3"/>
          <p:cNvSpPr txBox="1">
            <a:spLocks noChangeArrowheads="1"/>
          </p:cNvSpPr>
          <p:nvPr/>
        </p:nvSpPr>
        <p:spPr bwMode="auto">
          <a:xfrm>
            <a:off x="1279525" y="1077913"/>
            <a:ext cx="7319963" cy="5230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  <a:buFont typeface="Wingdings 2" pitchFamily="18" charset="2"/>
              <a:buNone/>
            </a:pPr>
            <a:r>
              <a:rPr lang="fr-FR" altLang="fr-FR" sz="2000">
                <a:solidFill>
                  <a:srgbClr val="123466"/>
                </a:solidFill>
                <a:ea typeface="MS PGothic" pitchFamily="34" charset="-128"/>
              </a:rPr>
              <a:t>	</a:t>
            </a:r>
            <a:r>
              <a:rPr lang="fr-FR" altLang="fr-FR">
                <a:solidFill>
                  <a:srgbClr val="123466"/>
                </a:solidFill>
                <a:ea typeface="MS PGothic" pitchFamily="34" charset="-128"/>
              </a:rPr>
              <a:t>L’Éducation nationale, au titre du BTS Banque, fait partie, depuis le </a:t>
            </a:r>
            <a:r>
              <a:rPr lang="fr-FR" altLang="fr-FR" b="1">
                <a:solidFill>
                  <a:srgbClr val="123466"/>
                </a:solidFill>
                <a:ea typeface="MS PGothic" pitchFamily="34" charset="-128"/>
              </a:rPr>
              <a:t>21 juin 2011,  de la liste des 13 organismes certifiés par l’AMF. </a:t>
            </a:r>
          </a:p>
          <a:p>
            <a:pPr marL="342900" indent="-342900" algn="just">
              <a:spcBef>
                <a:spcPct val="20000"/>
              </a:spcBef>
              <a:buFont typeface="Wingdings 2" pitchFamily="18" charset="2"/>
              <a:buNone/>
            </a:pPr>
            <a:endParaRPr lang="fr-FR" altLang="fr-FR" b="1">
              <a:solidFill>
                <a:srgbClr val="123466"/>
              </a:solidFill>
              <a:ea typeface="MS PGothic" pitchFamily="34" charset="-128"/>
            </a:endParaRPr>
          </a:p>
          <a:p>
            <a:pPr marL="342900" indent="-342900" algn="just">
              <a:spcBef>
                <a:spcPct val="20000"/>
              </a:spcBef>
              <a:buFont typeface="Wingdings 2" pitchFamily="18" charset="2"/>
              <a:buNone/>
            </a:pPr>
            <a:r>
              <a:rPr lang="fr-FR" altLang="fr-FR">
                <a:solidFill>
                  <a:srgbClr val="123466"/>
                </a:solidFill>
                <a:ea typeface="MS PGothic" pitchFamily="34" charset="-128"/>
              </a:rPr>
              <a:t>	Elle a </a:t>
            </a:r>
            <a:r>
              <a:rPr lang="fr-FR">
                <a:solidFill>
                  <a:srgbClr val="123466"/>
                </a:solidFill>
              </a:rPr>
              <a:t>fourni à l’AMF des questions et réponses, à parts égales, correspondant soit à 2 examens type en français </a:t>
            </a:r>
            <a:r>
              <a:rPr lang="fr-FR" b="1">
                <a:solidFill>
                  <a:srgbClr val="123466"/>
                </a:solidFill>
              </a:rPr>
              <a:t>soit 230 questions/réponses avec mention de la source pour chaque question .</a:t>
            </a:r>
          </a:p>
          <a:p>
            <a:pPr marL="342900" indent="-342900" algn="just">
              <a:spcBef>
                <a:spcPct val="20000"/>
              </a:spcBef>
              <a:buFont typeface="Wingdings 2" pitchFamily="18" charset="2"/>
              <a:buNone/>
            </a:pPr>
            <a:endParaRPr lang="fr-FR" b="1">
              <a:solidFill>
                <a:srgbClr val="123466"/>
              </a:solidFill>
            </a:endParaRPr>
          </a:p>
          <a:p>
            <a:pPr marL="342900" indent="-342900" algn="just">
              <a:spcBef>
                <a:spcPct val="20000"/>
              </a:spcBef>
              <a:buFont typeface="Wingdings 2" pitchFamily="18" charset="2"/>
              <a:buNone/>
            </a:pPr>
            <a:r>
              <a:rPr lang="fr-FR">
                <a:solidFill>
                  <a:srgbClr val="123466"/>
                </a:solidFill>
              </a:rPr>
              <a:t>	Puis, les questions ont été </a:t>
            </a:r>
            <a:r>
              <a:rPr lang="fr-FR" b="1">
                <a:solidFill>
                  <a:srgbClr val="123466"/>
                </a:solidFill>
              </a:rPr>
              <a:t>relues par les services de l’AMF et par les membres du HCCP </a:t>
            </a:r>
            <a:r>
              <a:rPr lang="fr-FR">
                <a:solidFill>
                  <a:srgbClr val="123466"/>
                </a:solidFill>
              </a:rPr>
              <a:t>afin de s’assurer qu’elles respectent les critères de rédaction de l’instruction. </a:t>
            </a:r>
          </a:p>
          <a:p>
            <a:pPr marL="342900" indent="-342900" algn="just">
              <a:spcBef>
                <a:spcPct val="20000"/>
              </a:spcBef>
              <a:buFont typeface="Wingdings 2" pitchFamily="18" charset="2"/>
              <a:buNone/>
            </a:pPr>
            <a:endParaRPr lang="fr-FR">
              <a:solidFill>
                <a:srgbClr val="123466"/>
              </a:solidFill>
            </a:endParaRPr>
          </a:p>
          <a:p>
            <a:pPr marL="342900" indent="-342900" algn="just">
              <a:spcBef>
                <a:spcPct val="20000"/>
              </a:spcBef>
              <a:buFont typeface="Wingdings 2" pitchFamily="18" charset="2"/>
              <a:buNone/>
            </a:pPr>
            <a:r>
              <a:rPr lang="fr-FR">
                <a:solidFill>
                  <a:srgbClr val="123466"/>
                </a:solidFill>
              </a:rPr>
              <a:t>	</a:t>
            </a:r>
            <a:endParaRPr lang="fr-FR" altLang="fr-FR" sz="1600">
              <a:solidFill>
                <a:srgbClr val="123466"/>
              </a:solidFill>
              <a:ea typeface="MS PGothic" pitchFamily="34" charset="-128"/>
            </a:endParaRPr>
          </a:p>
        </p:txBody>
      </p:sp>
      <p:sp>
        <p:nvSpPr>
          <p:cNvPr id="17410" name="ZoneTexte 4"/>
          <p:cNvSpPr txBox="1">
            <a:spLocks noChangeArrowheads="1"/>
          </p:cNvSpPr>
          <p:nvPr/>
        </p:nvSpPr>
        <p:spPr bwMode="auto">
          <a:xfrm>
            <a:off x="1693863" y="0"/>
            <a:ext cx="6491287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altLang="fr-FR" sz="3200" b="1" i="1" dirty="0">
                <a:solidFill>
                  <a:srgbClr val="003366"/>
                </a:solidFill>
                <a:latin typeface="Calibri" pitchFamily="34" charset="0"/>
                <a:ea typeface="MS PGothic" pitchFamily="34" charset="-128"/>
              </a:rPr>
              <a:t>La certification AMF : Le dispositif</a:t>
            </a:r>
          </a:p>
          <a:p>
            <a:pPr algn="ctr"/>
            <a:r>
              <a:rPr lang="fr-FR" altLang="fr-FR" sz="3200" b="1" i="1" dirty="0">
                <a:solidFill>
                  <a:srgbClr val="003366"/>
                </a:solidFill>
                <a:latin typeface="Calibri" pitchFamily="34" charset="0"/>
                <a:ea typeface="MS PGothic" pitchFamily="34" charset="-128"/>
              </a:rPr>
              <a:t> </a:t>
            </a:r>
          </a:p>
        </p:txBody>
      </p:sp>
      <p:pic>
        <p:nvPicPr>
          <p:cNvPr id="17411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5288" y="5699125"/>
            <a:ext cx="2286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5288" y="5699125"/>
            <a:ext cx="2286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8" name="Titre 1"/>
          <p:cNvSpPr>
            <a:spLocks noGrp="1"/>
          </p:cNvSpPr>
          <p:nvPr>
            <p:ph type="title"/>
          </p:nvPr>
        </p:nvSpPr>
        <p:spPr>
          <a:xfrm>
            <a:off x="1835150" y="260350"/>
            <a:ext cx="6918325" cy="763588"/>
          </a:xfrm>
        </p:spPr>
        <p:txBody>
          <a:bodyPr/>
          <a:lstStyle/>
          <a:p>
            <a:r>
              <a:rPr lang="fr-FR" altLang="fr-FR" i="1">
                <a:solidFill>
                  <a:srgbClr val="003366"/>
                </a:solidFill>
                <a:ea typeface="MS PGothic" pitchFamily="34" charset="-128"/>
                <a:cs typeface="Arial" charset="0"/>
              </a:rPr>
              <a:t>La certification AMF : Le dispositif</a:t>
            </a:r>
            <a:br>
              <a:rPr lang="fr-FR" altLang="fr-FR" i="1">
                <a:solidFill>
                  <a:srgbClr val="003366"/>
                </a:solidFill>
                <a:ea typeface="MS PGothic" pitchFamily="34" charset="-128"/>
                <a:cs typeface="Arial" charset="0"/>
              </a:rPr>
            </a:br>
            <a:endParaRPr lang="fr-FR">
              <a:ea typeface="MS PGothic" pitchFamily="34" charset="-128"/>
              <a:cs typeface="Arial" charset="0"/>
            </a:endParaRPr>
          </a:p>
        </p:txBody>
      </p:sp>
      <p:sp>
        <p:nvSpPr>
          <p:cNvPr id="19459" name="Espace réservé du contenu 2"/>
          <p:cNvSpPr>
            <a:spLocks noGrp="1"/>
          </p:cNvSpPr>
          <p:nvPr>
            <p:ph idx="1"/>
          </p:nvPr>
        </p:nvSpPr>
        <p:spPr>
          <a:xfrm>
            <a:off x="1908175" y="908050"/>
            <a:ext cx="6850063" cy="5616575"/>
          </a:xfrm>
        </p:spPr>
        <p:txBody>
          <a:bodyPr/>
          <a:lstStyle/>
          <a:p>
            <a:pPr algn="just">
              <a:buFont typeface="Wingdings" pitchFamily="2" charset="2"/>
              <a:buNone/>
            </a:pPr>
            <a:endParaRPr lang="fr-FR" altLang="fr-FR" sz="2200" dirty="0">
              <a:solidFill>
                <a:schemeClr val="tx2"/>
              </a:solidFill>
              <a:latin typeface="Arial" charset="0"/>
              <a:ea typeface="MS PGothic" pitchFamily="34" charset="-128"/>
            </a:endParaRPr>
          </a:p>
          <a:p>
            <a:pPr algn="just"/>
            <a:r>
              <a:rPr lang="fr-FR" sz="1800" dirty="0">
                <a:solidFill>
                  <a:schemeClr val="tx2"/>
                </a:solidFill>
                <a:latin typeface="Arial" charset="0"/>
                <a:cs typeface="Arial" charset="0"/>
              </a:rPr>
              <a:t>Une fois la base commune d’examen constituée, les organismes  certifiés conservent la responsabilité de </a:t>
            </a:r>
            <a:r>
              <a:rPr lang="fr-FR" sz="1800" b="1" dirty="0">
                <a:solidFill>
                  <a:schemeClr val="tx2"/>
                </a:solidFill>
                <a:latin typeface="Arial" charset="0"/>
                <a:cs typeface="Arial" charset="0"/>
              </a:rPr>
              <a:t>mettre à jour les questions et réponses qu’ils ont mises à disposition et doivent créer de nouvelles questions le cas échéant</a:t>
            </a:r>
            <a:r>
              <a:rPr lang="fr-FR" sz="1800" dirty="0">
                <a:solidFill>
                  <a:schemeClr val="tx2"/>
                </a:solidFill>
                <a:latin typeface="Arial" charset="0"/>
                <a:cs typeface="Arial" charset="0"/>
              </a:rPr>
              <a:t>, en fonction des demandes du Comité de coordination de la veille réglementaire ou en fonction des évolutions du programme de l’examen.</a:t>
            </a:r>
            <a:endParaRPr lang="fr-FR" altLang="fr-FR" sz="1900" dirty="0">
              <a:solidFill>
                <a:schemeClr val="tx2"/>
              </a:solidFill>
              <a:latin typeface="Arial" charset="0"/>
              <a:ea typeface="MS PGothic" pitchFamily="34" charset="-128"/>
            </a:endParaRPr>
          </a:p>
          <a:p>
            <a:pPr algn="just"/>
            <a:r>
              <a:rPr lang="fr-FR" altLang="fr-FR" sz="1900" dirty="0">
                <a:solidFill>
                  <a:schemeClr val="tx2"/>
                </a:solidFill>
                <a:latin typeface="Arial" charset="0"/>
                <a:ea typeface="MS PGothic" pitchFamily="34" charset="-128"/>
              </a:rPr>
              <a:t> à noter la création de 2 comités pour coordonner la veille réglementaire et  mise à jour des questions et réponses :</a:t>
            </a:r>
          </a:p>
          <a:p>
            <a:pPr algn="just">
              <a:buFontTx/>
              <a:buChar char="-"/>
            </a:pPr>
            <a:r>
              <a:rPr lang="fr-FR" altLang="fr-FR" sz="1900" b="1" dirty="0">
                <a:solidFill>
                  <a:schemeClr val="tx2"/>
                </a:solidFill>
                <a:latin typeface="Arial" charset="0"/>
                <a:ea typeface="MS PGothic" pitchFamily="34" charset="-128"/>
              </a:rPr>
              <a:t>Le « comité d’experts »   </a:t>
            </a:r>
            <a:r>
              <a:rPr lang="fr-FR" altLang="fr-FR" sz="1900" dirty="0">
                <a:solidFill>
                  <a:schemeClr val="tx2"/>
                </a:solidFill>
                <a:latin typeface="Arial" charset="0"/>
                <a:ea typeface="MS PGothic" pitchFamily="34" charset="-128"/>
              </a:rPr>
              <a:t>avec désignation </a:t>
            </a:r>
            <a:r>
              <a:rPr lang="fr-FR" altLang="fr-FR" sz="1900" dirty="0" smtClean="0">
                <a:solidFill>
                  <a:schemeClr val="tx2"/>
                </a:solidFill>
                <a:latin typeface="Arial" charset="0"/>
                <a:ea typeface="MS PGothic" pitchFamily="34" charset="-128"/>
              </a:rPr>
              <a:t>d’Elodie BREBION pour </a:t>
            </a:r>
            <a:r>
              <a:rPr lang="fr-FR" altLang="fr-FR" sz="1900" dirty="0">
                <a:solidFill>
                  <a:schemeClr val="tx2"/>
                </a:solidFill>
                <a:latin typeface="Arial" charset="0"/>
                <a:ea typeface="MS PGothic" pitchFamily="34" charset="-128"/>
              </a:rPr>
              <a:t>représenter l’Education Nationale </a:t>
            </a:r>
          </a:p>
          <a:p>
            <a:pPr algn="just">
              <a:buFontTx/>
              <a:buChar char="-"/>
            </a:pPr>
            <a:r>
              <a:rPr lang="fr-FR" altLang="fr-FR" sz="1900" b="1" dirty="0">
                <a:solidFill>
                  <a:schemeClr val="tx2"/>
                </a:solidFill>
                <a:latin typeface="Arial" charset="0"/>
                <a:ea typeface="MS PGothic" pitchFamily="34" charset="-128"/>
              </a:rPr>
              <a:t>Le «comité de coordination de la veille réglementaire» </a:t>
            </a:r>
            <a:r>
              <a:rPr lang="fr-FR" altLang="fr-FR" sz="1900" dirty="0">
                <a:solidFill>
                  <a:schemeClr val="tx2"/>
                </a:solidFill>
                <a:latin typeface="Arial" charset="0"/>
                <a:ea typeface="MS PGothic" pitchFamily="34" charset="-128"/>
              </a:rPr>
              <a:t>qui valide le tableau diffusé par le comité d’experts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1835150" y="260350"/>
            <a:ext cx="6918325" cy="11430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sz="3200" i="1" dirty="0">
                <a:solidFill>
                  <a:schemeClr val="tx2">
                    <a:lumMod val="75000"/>
                  </a:schemeClr>
                </a:solidFill>
              </a:rPr>
              <a:t>Modifications du programme d’examen certification AMF 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1908175" y="1628775"/>
            <a:ext cx="6850063" cy="4895850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fr-FR" sz="20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fr-FR" sz="20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Augmentation du poids des questions liées à </a:t>
            </a:r>
            <a:r>
              <a:rPr lang="fr-FR" sz="20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gestion d’actifs </a:t>
            </a:r>
          </a:p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fr-FR" sz="20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fr-FR" sz="20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Renforcement du thème de la </a:t>
            </a:r>
            <a:r>
              <a:rPr lang="fr-FR" sz="20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protection de la clientèle</a:t>
            </a:r>
          </a:p>
          <a:p>
            <a:pPr fontAlgn="auto">
              <a:spcAft>
                <a:spcPts val="0"/>
              </a:spcAft>
              <a:defRPr/>
            </a:pPr>
            <a:endParaRPr lang="fr-FR" sz="20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fr-FR" sz="20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 de nouveaux instruments de placement : </a:t>
            </a:r>
            <a:r>
              <a:rPr lang="fr-FR" sz="20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crypto-actifs</a:t>
            </a:r>
            <a:r>
              <a:rPr lang="fr-FR" sz="20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biens divers…</a:t>
            </a:r>
          </a:p>
        </p:txBody>
      </p:sp>
      <p:pic>
        <p:nvPicPr>
          <p:cNvPr id="2048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5589588"/>
            <a:ext cx="2286000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3"/>
          <p:cNvSpPr txBox="1">
            <a:spLocks noChangeArrowheads="1"/>
          </p:cNvSpPr>
          <p:nvPr/>
        </p:nvSpPr>
        <p:spPr bwMode="auto">
          <a:xfrm>
            <a:off x="1403350" y="188913"/>
            <a:ext cx="7735888" cy="603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fr-FR" altLang="fr-FR" sz="2000" b="1" dirty="0">
                <a:solidFill>
                  <a:srgbClr val="7878DE"/>
                </a:solidFill>
              </a:rPr>
              <a:t>Les 12 thèmes sont les suivants  </a:t>
            </a:r>
            <a:r>
              <a:rPr lang="fr-FR" altLang="fr-FR" sz="2000" b="1" dirty="0">
                <a:solidFill>
                  <a:srgbClr val="FF0000"/>
                </a:solidFill>
              </a:rPr>
              <a:t>(en rouge, les modifications</a:t>
            </a:r>
            <a:r>
              <a:rPr lang="fr-FR" altLang="fr-FR" sz="2000" b="1" dirty="0">
                <a:solidFill>
                  <a:srgbClr val="7878DE"/>
                </a:solidFill>
              </a:rPr>
              <a:t>)</a:t>
            </a:r>
            <a:endParaRPr lang="fr-FR" altLang="ja-JP" sz="2000" b="1" dirty="0">
              <a:solidFill>
                <a:srgbClr val="7878DE"/>
              </a:solidFill>
            </a:endParaRP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fr-FR" altLang="ja-JP" sz="1600" dirty="0">
                <a:solidFill>
                  <a:srgbClr val="123466"/>
                </a:solidFill>
              </a:rPr>
              <a:t>Le cadre institutionnel et réglementaire français, européen </a:t>
            </a:r>
            <a:r>
              <a:rPr lang="fr-FR" altLang="ja-JP" sz="1600" dirty="0">
                <a:solidFill>
                  <a:srgbClr val="FF0000"/>
                </a:solidFill>
              </a:rPr>
              <a:t>et international</a:t>
            </a:r>
            <a:r>
              <a:rPr lang="fr-FR" altLang="ja-JP" sz="1600" dirty="0">
                <a:solidFill>
                  <a:srgbClr val="123466"/>
                </a:solidFill>
              </a:rPr>
              <a:t>;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fr-FR" altLang="ja-JP" sz="1600" dirty="0">
                <a:solidFill>
                  <a:srgbClr val="123466"/>
                </a:solidFill>
              </a:rPr>
              <a:t>La déontologie, la conformité et l’organisation déontologique des établissements;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fr-FR" altLang="ja-JP" sz="1600" dirty="0">
                <a:solidFill>
                  <a:srgbClr val="123466"/>
                </a:solidFill>
              </a:rPr>
              <a:t>Sécurité financière : lutte contre le blanchiment, le terrorisme </a:t>
            </a:r>
            <a:r>
              <a:rPr lang="fr-FR" altLang="ja-JP" sz="1600" dirty="0">
                <a:solidFill>
                  <a:srgbClr val="FF0000"/>
                </a:solidFill>
              </a:rPr>
              <a:t>et la corruption; les embargos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fr-FR" altLang="ja-JP" sz="1600" dirty="0">
                <a:solidFill>
                  <a:srgbClr val="123466"/>
                </a:solidFill>
              </a:rPr>
              <a:t>La réglementation « Abus de marché »;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fr-FR" altLang="ja-JP" sz="1600" dirty="0">
                <a:solidFill>
                  <a:srgbClr val="FF0000"/>
                </a:solidFill>
              </a:rPr>
              <a:t>Commercialisation d’instruments financiers, </a:t>
            </a:r>
            <a:r>
              <a:rPr lang="fr-FR" altLang="ja-JP" sz="1600" dirty="0">
                <a:solidFill>
                  <a:srgbClr val="123466"/>
                </a:solidFill>
              </a:rPr>
              <a:t>démarchage bancaire et financier, vente à distance et le conseil du client ;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fr-FR" altLang="ja-JP" sz="1600" dirty="0">
                <a:solidFill>
                  <a:srgbClr val="FF0000"/>
                </a:solidFill>
              </a:rPr>
              <a:t>Relations avec les clients 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fr-FR" altLang="ja-JP" sz="1600" dirty="0">
                <a:solidFill>
                  <a:srgbClr val="123466"/>
                </a:solidFill>
              </a:rPr>
              <a:t>Instruments financiers, </a:t>
            </a:r>
            <a:r>
              <a:rPr lang="fr-FR" altLang="ja-JP" sz="1600" dirty="0" err="1">
                <a:solidFill>
                  <a:srgbClr val="FF0000"/>
                </a:solidFill>
              </a:rPr>
              <a:t>crypto-actifs</a:t>
            </a:r>
            <a:r>
              <a:rPr lang="fr-FR" altLang="ja-JP" sz="1600" dirty="0">
                <a:solidFill>
                  <a:srgbClr val="FF0000"/>
                </a:solidFill>
              </a:rPr>
              <a:t> </a:t>
            </a:r>
            <a:r>
              <a:rPr lang="fr-FR" altLang="ja-JP" sz="1600" dirty="0">
                <a:solidFill>
                  <a:srgbClr val="123466"/>
                </a:solidFill>
              </a:rPr>
              <a:t>et leurs risques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fr-FR" altLang="ja-JP" sz="1600" dirty="0">
                <a:solidFill>
                  <a:srgbClr val="FF0000"/>
                </a:solidFill>
              </a:rPr>
              <a:t>Gestion collective / La gestion pour compte de tiers 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fr-FR" altLang="ja-JP" sz="1600" dirty="0">
                <a:solidFill>
                  <a:srgbClr val="123466"/>
                </a:solidFill>
              </a:rPr>
              <a:t>Fonctionnement et organisation des marchés 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fr-FR" altLang="ja-JP" sz="1600" dirty="0">
                <a:solidFill>
                  <a:srgbClr val="123466"/>
                </a:solidFill>
              </a:rPr>
              <a:t>Post-marché et infrastructures de marché</a:t>
            </a:r>
            <a:endParaRPr lang="fr-FR" altLang="ja-JP" sz="1600" dirty="0">
              <a:solidFill>
                <a:srgbClr val="FF0000"/>
              </a:solidFill>
            </a:endParaRP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fr-FR" altLang="ja-JP" sz="1600" dirty="0">
                <a:solidFill>
                  <a:srgbClr val="0124D1"/>
                </a:solidFill>
              </a:rPr>
              <a:t>Emissions et les opérations sur titres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fr-FR" altLang="ja-JP" sz="1600" dirty="0">
                <a:solidFill>
                  <a:srgbClr val="0124D1"/>
                </a:solidFill>
              </a:rPr>
              <a:t>Bases comptables et  financières</a:t>
            </a:r>
            <a:endParaRPr lang="fr-FR" altLang="ja-JP" sz="1200" dirty="0">
              <a:solidFill>
                <a:srgbClr val="0124D1"/>
              </a:solidFill>
            </a:endParaRP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endParaRPr lang="fr-FR" altLang="ja-JP" sz="2000" b="1" dirty="0">
              <a:solidFill>
                <a:srgbClr val="123466"/>
              </a:solidFill>
            </a:endParaRP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5732463"/>
            <a:ext cx="2286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3"/>
          <p:cNvSpPr txBox="1">
            <a:spLocks noChangeArrowheads="1"/>
          </p:cNvSpPr>
          <p:nvPr/>
        </p:nvSpPr>
        <p:spPr bwMode="auto">
          <a:xfrm>
            <a:off x="1403350" y="188913"/>
            <a:ext cx="7735888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fr-FR" altLang="ja-JP" sz="2000" dirty="0">
                <a:solidFill>
                  <a:srgbClr val="123466"/>
                </a:solidFill>
              </a:rPr>
              <a:t>Le cadre institutionnel et réglementaire français, européen </a:t>
            </a:r>
            <a:r>
              <a:rPr lang="fr-FR" altLang="ja-JP" sz="2000" dirty="0">
                <a:solidFill>
                  <a:srgbClr val="FF0000"/>
                </a:solidFill>
              </a:rPr>
              <a:t>et international</a:t>
            </a:r>
            <a:endParaRPr lang="fr-FR" altLang="ja-JP" sz="2000" dirty="0">
              <a:solidFill>
                <a:srgbClr val="123466"/>
              </a:solidFill>
            </a:endParaRPr>
          </a:p>
          <a:p>
            <a:pPr>
              <a:spcBef>
                <a:spcPct val="50000"/>
              </a:spcBef>
            </a:pPr>
            <a:endParaRPr lang="fr-FR" altLang="ja-JP" sz="1600" dirty="0">
              <a:solidFill>
                <a:srgbClr val="0124D1"/>
              </a:solidFill>
            </a:endParaRPr>
          </a:p>
          <a:p>
            <a:pPr>
              <a:spcBef>
                <a:spcPct val="50000"/>
              </a:spcBef>
            </a:pPr>
            <a:r>
              <a:rPr lang="fr-FR" altLang="ja-JP" sz="1600" dirty="0">
                <a:solidFill>
                  <a:srgbClr val="0124D1"/>
                </a:solidFill>
              </a:rPr>
              <a:t>Nouveautés</a:t>
            </a:r>
          </a:p>
          <a:p>
            <a:endParaRPr lang="fr-FR" sz="1600" dirty="0">
              <a:solidFill>
                <a:srgbClr val="0124D1"/>
              </a:solidFill>
            </a:endParaRPr>
          </a:p>
          <a:p>
            <a:r>
              <a:rPr lang="fr-FR" sz="1600" dirty="0">
                <a:solidFill>
                  <a:srgbClr val="0124D1"/>
                </a:solidFill>
              </a:rPr>
              <a:t>1.5.1 : cadre micro-prudentiel / risque systémique et approche macro-prudentielle</a:t>
            </a:r>
          </a:p>
          <a:p>
            <a:endParaRPr lang="fr-FR" sz="1600" dirty="0">
              <a:solidFill>
                <a:srgbClr val="0124D1"/>
              </a:solidFill>
            </a:endParaRPr>
          </a:p>
          <a:p>
            <a:r>
              <a:rPr lang="fr-FR" sz="1600" dirty="0">
                <a:solidFill>
                  <a:srgbClr val="0124D1"/>
                </a:solidFill>
              </a:rPr>
              <a:t>1.5.2 : Marchés internationaux de capitaux et leurs risques (PIB mondial, réserves de change, crise des subprimes, marchés émergents </a:t>
            </a:r>
            <a:r>
              <a:rPr lang="fr-FR" sz="1600" dirty="0" err="1">
                <a:solidFill>
                  <a:srgbClr val="0124D1"/>
                </a:solidFill>
              </a:rPr>
              <a:t>etc</a:t>
            </a:r>
            <a:r>
              <a:rPr lang="fr-FR" sz="1600" dirty="0">
                <a:solidFill>
                  <a:srgbClr val="0124D1"/>
                </a:solidFill>
              </a:rPr>
              <a:t>) </a:t>
            </a:r>
          </a:p>
          <a:p>
            <a:endParaRPr lang="fr-FR" sz="1600" dirty="0">
              <a:solidFill>
                <a:srgbClr val="0124D1"/>
              </a:solidFill>
            </a:endParaRPr>
          </a:p>
          <a:p>
            <a:r>
              <a:rPr lang="fr-FR" sz="1600" dirty="0">
                <a:solidFill>
                  <a:srgbClr val="0124D1"/>
                </a:solidFill>
              </a:rPr>
              <a:t>NB : la confidentialité (données) et la protection des clients (FGDR) figurent uniquement dans le chapitre 6 désormais </a:t>
            </a:r>
          </a:p>
          <a:p>
            <a:endParaRPr lang="fr-FR" sz="1600" dirty="0">
              <a:solidFill>
                <a:srgbClr val="0124D1"/>
              </a:solidFill>
            </a:endParaRPr>
          </a:p>
          <a:p>
            <a:endParaRPr lang="fr-FR" sz="1600" dirty="0">
              <a:solidFill>
                <a:srgbClr val="0124D1"/>
              </a:solidFill>
            </a:endParaRPr>
          </a:p>
          <a:p>
            <a:r>
              <a:rPr lang="fr-FR" altLang="ja-JP" sz="1600" b="1" dirty="0">
                <a:solidFill>
                  <a:srgbClr val="123466"/>
                </a:solidFill>
              </a:rPr>
              <a:t> Référentiel 2020 : 16 questions C (contre 13 questions C avant)</a:t>
            </a: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5732463"/>
            <a:ext cx="2286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03031117"/>
      </p:ext>
    </p:extLst>
  </p:cSld>
  <p:clrMapOvr>
    <a:masterClrMapping/>
  </p:clrMapOvr>
</p:sld>
</file>

<file path=ppt/theme/theme1.xml><?xml version="1.0" encoding="utf-8"?>
<a:theme xmlns:a="http://schemas.openxmlformats.org/drawingml/2006/main" name="Présentation2 (2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22225"/>
      </a:spPr>
      <a:bodyPr rtlCol="0" anchor="ctr"/>
      <a:lstStyle>
        <a:defPPr algn="ctr">
          <a:defRPr dirty="0"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989</TotalTime>
  <Words>2110</Words>
  <Application>Microsoft Office PowerPoint</Application>
  <PresentationFormat>Affichage à l'écran (4:3)</PresentationFormat>
  <Paragraphs>487</Paragraphs>
  <Slides>41</Slides>
  <Notes>10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41</vt:i4>
      </vt:variant>
    </vt:vector>
  </HeadingPairs>
  <TitlesOfParts>
    <vt:vector size="42" baseType="lpstr">
      <vt:lpstr>Présentation2 (2)</vt:lpstr>
      <vt:lpstr>Présentation PowerPoint</vt:lpstr>
      <vt:lpstr>Sommaire</vt:lpstr>
      <vt:lpstr>Présentation PowerPoint</vt:lpstr>
      <vt:lpstr>Présentation PowerPoint</vt:lpstr>
      <vt:lpstr>Présentation PowerPoint</vt:lpstr>
      <vt:lpstr>La certification AMF : Le dispositif </vt:lpstr>
      <vt:lpstr>Modifications du programme d’examen certification AMF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base de données 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La certification AMF : modalités d’organisation de l’examen maintenues jusqu’en 2021  </vt:lpstr>
      <vt:lpstr>La certification AMF : pédagogie  objectifs de la base commune définis par la convention AMF 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Propositions outils 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cp:lastModifiedBy>Remaud Laurence</cp:lastModifiedBy>
  <cp:revision>108</cp:revision>
  <cp:lastPrinted>2020-01-10T09:59:52Z</cp:lastPrinted>
  <dcterms:created xsi:type="dcterms:W3CDTF">2014-06-03T17:52:29Z</dcterms:created>
  <dcterms:modified xsi:type="dcterms:W3CDTF">2020-01-31T14:45:31Z</dcterms:modified>
</cp:coreProperties>
</file>