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7"/>
  </p:notesMasterIdLst>
  <p:handoutMasterIdLst>
    <p:handoutMasterId r:id="rId208"/>
  </p:handoutMasterIdLst>
  <p:sldIdLst>
    <p:sldId id="256" r:id="rId2"/>
    <p:sldId id="257" r:id="rId3"/>
    <p:sldId id="258" r:id="rId4"/>
    <p:sldId id="499" r:id="rId5"/>
    <p:sldId id="266" r:id="rId6"/>
    <p:sldId id="265" r:id="rId7"/>
    <p:sldId id="290" r:id="rId8"/>
    <p:sldId id="264" r:id="rId9"/>
    <p:sldId id="271" r:id="rId10"/>
    <p:sldId id="267" r:id="rId11"/>
    <p:sldId id="268" r:id="rId12"/>
    <p:sldId id="270" r:id="rId13"/>
    <p:sldId id="666" r:id="rId14"/>
    <p:sldId id="668" r:id="rId15"/>
    <p:sldId id="669" r:id="rId16"/>
    <p:sldId id="667" r:id="rId17"/>
    <p:sldId id="327" r:id="rId18"/>
    <p:sldId id="665" r:id="rId19"/>
    <p:sldId id="664" r:id="rId20"/>
    <p:sldId id="500" r:id="rId21"/>
    <p:sldId id="269" r:id="rId22"/>
    <p:sldId id="273" r:id="rId23"/>
    <p:sldId id="276" r:id="rId24"/>
    <p:sldId id="285" r:id="rId25"/>
    <p:sldId id="286" r:id="rId26"/>
    <p:sldId id="294" r:id="rId27"/>
    <p:sldId id="662" r:id="rId28"/>
    <p:sldId id="284" r:id="rId29"/>
    <p:sldId id="274" r:id="rId30"/>
    <p:sldId id="663" r:id="rId31"/>
    <p:sldId id="296" r:id="rId32"/>
    <p:sldId id="295" r:id="rId33"/>
    <p:sldId id="291" r:id="rId34"/>
    <p:sldId id="579" r:id="rId35"/>
    <p:sldId id="580" r:id="rId36"/>
    <p:sldId id="581" r:id="rId37"/>
    <p:sldId id="582" r:id="rId38"/>
    <p:sldId id="583" r:id="rId39"/>
    <p:sldId id="584" r:id="rId40"/>
    <p:sldId id="585" r:id="rId41"/>
    <p:sldId id="586" r:id="rId42"/>
    <p:sldId id="587" r:id="rId43"/>
    <p:sldId id="588" r:id="rId44"/>
    <p:sldId id="589" r:id="rId45"/>
    <p:sldId id="590" r:id="rId46"/>
    <p:sldId id="591" r:id="rId47"/>
    <p:sldId id="592" r:id="rId48"/>
    <p:sldId id="593" r:id="rId49"/>
    <p:sldId id="594" r:id="rId50"/>
    <p:sldId id="595" r:id="rId51"/>
    <p:sldId id="596" r:id="rId52"/>
    <p:sldId id="599" r:id="rId53"/>
    <p:sldId id="600" r:id="rId54"/>
    <p:sldId id="672" r:id="rId55"/>
    <p:sldId id="602" r:id="rId56"/>
    <p:sldId id="603" r:id="rId57"/>
    <p:sldId id="604" r:id="rId58"/>
    <p:sldId id="605" r:id="rId59"/>
    <p:sldId id="606" r:id="rId60"/>
    <p:sldId id="607" r:id="rId61"/>
    <p:sldId id="608" r:id="rId62"/>
    <p:sldId id="609" r:id="rId63"/>
    <p:sldId id="610" r:id="rId64"/>
    <p:sldId id="611" r:id="rId65"/>
    <p:sldId id="612" r:id="rId66"/>
    <p:sldId id="613" r:id="rId67"/>
    <p:sldId id="614" r:id="rId68"/>
    <p:sldId id="615" r:id="rId69"/>
    <p:sldId id="616" r:id="rId70"/>
    <p:sldId id="617" r:id="rId71"/>
    <p:sldId id="618" r:id="rId72"/>
    <p:sldId id="619" r:id="rId73"/>
    <p:sldId id="620" r:id="rId74"/>
    <p:sldId id="621" r:id="rId75"/>
    <p:sldId id="622" r:id="rId76"/>
    <p:sldId id="623" r:id="rId77"/>
    <p:sldId id="624" r:id="rId78"/>
    <p:sldId id="625" r:id="rId79"/>
    <p:sldId id="626" r:id="rId80"/>
    <p:sldId id="627" r:id="rId81"/>
    <p:sldId id="628" r:id="rId82"/>
    <p:sldId id="629" r:id="rId83"/>
    <p:sldId id="630" r:id="rId84"/>
    <p:sldId id="631" r:id="rId85"/>
    <p:sldId id="632" r:id="rId86"/>
    <p:sldId id="633" r:id="rId87"/>
    <p:sldId id="634" r:id="rId88"/>
    <p:sldId id="635" r:id="rId89"/>
    <p:sldId id="636" r:id="rId90"/>
    <p:sldId id="334" r:id="rId91"/>
    <p:sldId id="566" r:id="rId92"/>
    <p:sldId id="670" r:id="rId93"/>
    <p:sldId id="369" r:id="rId94"/>
    <p:sldId id="658" r:id="rId95"/>
    <p:sldId id="659" r:id="rId96"/>
    <p:sldId id="660" r:id="rId97"/>
    <p:sldId id="567" r:id="rId98"/>
    <p:sldId id="657" r:id="rId99"/>
    <p:sldId id="408" r:id="rId100"/>
    <p:sldId id="568" r:id="rId101"/>
    <p:sldId id="569" r:id="rId102"/>
    <p:sldId id="377" r:id="rId103"/>
    <p:sldId id="570" r:id="rId104"/>
    <p:sldId id="571" r:id="rId105"/>
    <p:sldId id="572" r:id="rId106"/>
    <p:sldId id="573" r:id="rId107"/>
    <p:sldId id="574" r:id="rId108"/>
    <p:sldId id="504" r:id="rId109"/>
    <p:sldId id="368" r:id="rId110"/>
    <p:sldId id="477" r:id="rId111"/>
    <p:sldId id="379" r:id="rId112"/>
    <p:sldId id="575" r:id="rId113"/>
    <p:sldId id="371" r:id="rId114"/>
    <p:sldId id="372" r:id="rId115"/>
    <p:sldId id="374" r:id="rId116"/>
    <p:sldId id="375" r:id="rId117"/>
    <p:sldId id="576" r:id="rId118"/>
    <p:sldId id="383" r:id="rId119"/>
    <p:sldId id="385" r:id="rId120"/>
    <p:sldId id="382" r:id="rId121"/>
    <p:sldId id="381" r:id="rId122"/>
    <p:sldId id="577" r:id="rId123"/>
    <p:sldId id="401" r:id="rId124"/>
    <p:sldId id="402" r:id="rId125"/>
    <p:sldId id="403" r:id="rId126"/>
    <p:sldId id="405" r:id="rId127"/>
    <p:sldId id="406" r:id="rId128"/>
    <p:sldId id="407" r:id="rId129"/>
    <p:sldId id="261" r:id="rId130"/>
    <p:sldId id="637" r:id="rId131"/>
    <p:sldId id="437" r:id="rId132"/>
    <p:sldId id="439" r:id="rId133"/>
    <p:sldId id="438" r:id="rId134"/>
    <p:sldId id="440" r:id="rId135"/>
    <p:sldId id="447" r:id="rId136"/>
    <p:sldId id="640" r:id="rId137"/>
    <p:sldId id="641" r:id="rId138"/>
    <p:sldId id="638" r:id="rId139"/>
    <p:sldId id="639" r:id="rId140"/>
    <p:sldId id="443" r:id="rId141"/>
    <p:sldId id="444" r:id="rId142"/>
    <p:sldId id="471" r:id="rId143"/>
    <p:sldId id="472" r:id="rId144"/>
    <p:sldId id="642" r:id="rId145"/>
    <p:sldId id="643" r:id="rId146"/>
    <p:sldId id="416" r:id="rId147"/>
    <p:sldId id="449" r:id="rId148"/>
    <p:sldId id="450" r:id="rId149"/>
    <p:sldId id="448" r:id="rId150"/>
    <p:sldId id="458" r:id="rId151"/>
    <p:sldId id="453" r:id="rId152"/>
    <p:sldId id="422" r:id="rId153"/>
    <p:sldId id="455" r:id="rId154"/>
    <p:sldId id="456" r:id="rId155"/>
    <p:sldId id="454" r:id="rId156"/>
    <p:sldId id="425" r:id="rId157"/>
    <p:sldId id="673" r:id="rId158"/>
    <p:sldId id="420" r:id="rId159"/>
    <p:sldId id="644" r:id="rId160"/>
    <p:sldId id="645" r:id="rId161"/>
    <p:sldId id="489" r:id="rId162"/>
    <p:sldId id="468" r:id="rId163"/>
    <p:sldId id="478" r:id="rId164"/>
    <p:sldId id="488" r:id="rId165"/>
    <p:sldId id="647" r:id="rId166"/>
    <p:sldId id="494" r:id="rId167"/>
    <p:sldId id="495" r:id="rId168"/>
    <p:sldId id="496" r:id="rId169"/>
    <p:sldId id="498" r:id="rId170"/>
    <p:sldId id="648" r:id="rId171"/>
    <p:sldId id="646" r:id="rId172"/>
    <p:sldId id="463" r:id="rId173"/>
    <p:sldId id="466" r:id="rId174"/>
    <p:sldId id="649" r:id="rId175"/>
    <p:sldId id="671" r:id="rId176"/>
    <p:sldId id="460" r:id="rId177"/>
    <p:sldId id="651" r:id="rId178"/>
    <p:sldId id="650" r:id="rId179"/>
    <p:sldId id="467" r:id="rId180"/>
    <p:sldId id="262" r:id="rId181"/>
    <p:sldId id="652" r:id="rId182"/>
    <p:sldId id="324" r:id="rId183"/>
    <p:sldId id="469" r:id="rId184"/>
    <p:sldId id="484" r:id="rId185"/>
    <p:sldId id="470" r:id="rId186"/>
    <p:sldId id="483" r:id="rId187"/>
    <p:sldId id="433" r:id="rId188"/>
    <p:sldId id="473" r:id="rId189"/>
    <p:sldId id="435" r:id="rId190"/>
    <p:sldId id="431" r:id="rId191"/>
    <p:sldId id="479" r:id="rId192"/>
    <p:sldId id="429" r:id="rId193"/>
    <p:sldId id="428" r:id="rId194"/>
    <p:sldId id="434" r:id="rId195"/>
    <p:sldId id="474" r:id="rId196"/>
    <p:sldId id="476" r:id="rId197"/>
    <p:sldId id="653" r:id="rId198"/>
    <p:sldId id="481" r:id="rId199"/>
    <p:sldId id="480" r:id="rId200"/>
    <p:sldId id="475" r:id="rId201"/>
    <p:sldId id="482" r:id="rId202"/>
    <p:sldId id="661" r:id="rId203"/>
    <p:sldId id="485" r:id="rId204"/>
    <p:sldId id="487" r:id="rId205"/>
    <p:sldId id="486" r:id="rId206"/>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p:scale>
          <a:sx n="50" d="100"/>
          <a:sy n="50" d="100"/>
        </p:scale>
        <p:origin x="-1090" y="29"/>
      </p:cViewPr>
      <p:guideLst>
        <p:guide orient="horz" pos="2160"/>
        <p:guide pos="2880"/>
      </p:guideLst>
    </p:cSldViewPr>
  </p:slideViewPr>
  <p:outlineViewPr>
    <p:cViewPr>
      <p:scale>
        <a:sx n="33" d="100"/>
        <a:sy n="33" d="100"/>
      </p:scale>
      <p:origin x="58" y="20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3AD3F9BA-C47B-4C08-AE8A-68D583FDC1F9}" type="datetimeFigureOut">
              <a:rPr lang="fr-FR" smtClean="0"/>
              <a:t>07/03/2014</a:t>
            </a:fld>
            <a:endParaRPr lang="fr-FR"/>
          </a:p>
        </p:txBody>
      </p:sp>
      <p:sp>
        <p:nvSpPr>
          <p:cNvPr id="4" name="Espace réservé du pied de page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r>
              <a:rPr lang="fr-FR" smtClean="0"/>
              <a:t>(C) J. SORNET - DIFFUSION INTERDITE</a:t>
            </a:r>
            <a:endParaRPr lang="fr-FR"/>
          </a:p>
        </p:txBody>
      </p:sp>
      <p:sp>
        <p:nvSpPr>
          <p:cNvPr id="5" name="Espace réservé du numéro de diapositive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26CEC2D6-EC2C-4E52-98FD-28400793EDC5}" type="slidenum">
              <a:rPr lang="fr-FR" smtClean="0"/>
              <a:t>‹N°›</a:t>
            </a:fld>
            <a:endParaRPr lang="fr-FR"/>
          </a:p>
        </p:txBody>
      </p:sp>
    </p:spTree>
    <p:extLst>
      <p:ext uri="{BB962C8B-B14F-4D97-AF65-F5344CB8AC3E}">
        <p14:creationId xmlns:p14="http://schemas.microsoft.com/office/powerpoint/2010/main" val="577297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104C7D56-1C8B-46B2-93DE-B99FCB5AE0C5}" type="datetimeFigureOut">
              <a:rPr lang="fr-FR" smtClean="0"/>
              <a:t>07/03/2014</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fr-FR"/>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r>
              <a:rPr lang="fr-FR" smtClean="0"/>
              <a:t>(C) J. SORNET - DIFFUSION INTERDITE</a:t>
            </a:r>
            <a:endParaRPr lang="fr-FR"/>
          </a:p>
        </p:txBody>
      </p:sp>
      <p:sp>
        <p:nvSpPr>
          <p:cNvPr id="7" name="Espace réservé du numéro de diapositive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DE768F26-A0DC-4BDF-91FE-5009DB0DD3CB}" type="slidenum">
              <a:rPr lang="fr-FR" smtClean="0"/>
              <a:t>‹N°›</a:t>
            </a:fld>
            <a:endParaRPr lang="fr-FR"/>
          </a:p>
        </p:txBody>
      </p:sp>
    </p:spTree>
    <p:extLst>
      <p:ext uri="{BB962C8B-B14F-4D97-AF65-F5344CB8AC3E}">
        <p14:creationId xmlns:p14="http://schemas.microsoft.com/office/powerpoint/2010/main" val="983072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768F26-A0DC-4BDF-91FE-5009DB0DD3CB}" type="slidenum">
              <a:rPr lang="fr-FR" smtClean="0"/>
              <a:t>1</a:t>
            </a:fld>
            <a:endParaRPr lang="fr-FR"/>
          </a:p>
        </p:txBody>
      </p:sp>
    </p:spTree>
    <p:extLst>
      <p:ext uri="{BB962C8B-B14F-4D97-AF65-F5344CB8AC3E}">
        <p14:creationId xmlns:p14="http://schemas.microsoft.com/office/powerpoint/2010/main" val="219499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DE768F26-A0DC-4BDF-91FE-5009DB0DD3CB}" type="slidenum">
              <a:rPr lang="fr-FR" smtClean="0"/>
              <a:t>12</a:t>
            </a:fld>
            <a:endParaRPr lang="fr-FR"/>
          </a:p>
        </p:txBody>
      </p:sp>
    </p:spTree>
    <p:extLst>
      <p:ext uri="{BB962C8B-B14F-4D97-AF65-F5344CB8AC3E}">
        <p14:creationId xmlns:p14="http://schemas.microsoft.com/office/powerpoint/2010/main" val="375874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defRPr>
            </a:lvl1pPr>
            <a:lvl2pPr marL="769993" indent="-296151" eaLnBrk="0" hangingPunct="0">
              <a:defRPr>
                <a:solidFill>
                  <a:schemeClr val="tx1"/>
                </a:solidFill>
                <a:latin typeface="Garamond" pitchFamily="18" charset="0"/>
              </a:defRPr>
            </a:lvl2pPr>
            <a:lvl3pPr marL="1184605" indent="-236921" eaLnBrk="0" hangingPunct="0">
              <a:defRPr>
                <a:solidFill>
                  <a:schemeClr val="tx1"/>
                </a:solidFill>
                <a:latin typeface="Garamond" pitchFamily="18" charset="0"/>
              </a:defRPr>
            </a:lvl3pPr>
            <a:lvl4pPr marL="1658447" indent="-236921" eaLnBrk="0" hangingPunct="0">
              <a:defRPr>
                <a:solidFill>
                  <a:schemeClr val="tx1"/>
                </a:solidFill>
                <a:latin typeface="Garamond" pitchFamily="18" charset="0"/>
              </a:defRPr>
            </a:lvl4pPr>
            <a:lvl5pPr marL="2132289" indent="-236921" eaLnBrk="0" hangingPunct="0">
              <a:defRPr>
                <a:solidFill>
                  <a:schemeClr val="tx1"/>
                </a:solidFill>
                <a:latin typeface="Garamond" pitchFamily="18" charset="0"/>
              </a:defRPr>
            </a:lvl5pPr>
            <a:lvl6pPr marL="2606131" indent="-236921" eaLnBrk="0" fontAlgn="base" hangingPunct="0">
              <a:spcBef>
                <a:spcPct val="0"/>
              </a:spcBef>
              <a:spcAft>
                <a:spcPct val="0"/>
              </a:spcAft>
              <a:defRPr>
                <a:solidFill>
                  <a:schemeClr val="tx1"/>
                </a:solidFill>
                <a:latin typeface="Garamond" pitchFamily="18" charset="0"/>
              </a:defRPr>
            </a:lvl6pPr>
            <a:lvl7pPr marL="3079974" indent="-236921" eaLnBrk="0" fontAlgn="base" hangingPunct="0">
              <a:spcBef>
                <a:spcPct val="0"/>
              </a:spcBef>
              <a:spcAft>
                <a:spcPct val="0"/>
              </a:spcAft>
              <a:defRPr>
                <a:solidFill>
                  <a:schemeClr val="tx1"/>
                </a:solidFill>
                <a:latin typeface="Garamond" pitchFamily="18" charset="0"/>
              </a:defRPr>
            </a:lvl7pPr>
            <a:lvl8pPr marL="3553816" indent="-236921" eaLnBrk="0" fontAlgn="base" hangingPunct="0">
              <a:spcBef>
                <a:spcPct val="0"/>
              </a:spcBef>
              <a:spcAft>
                <a:spcPct val="0"/>
              </a:spcAft>
              <a:defRPr>
                <a:solidFill>
                  <a:schemeClr val="tx1"/>
                </a:solidFill>
                <a:latin typeface="Garamond" pitchFamily="18" charset="0"/>
              </a:defRPr>
            </a:lvl8pPr>
            <a:lvl9pPr marL="4027658" indent="-236921" eaLnBrk="0" fontAlgn="base" hangingPunct="0">
              <a:spcBef>
                <a:spcPct val="0"/>
              </a:spcBef>
              <a:spcAft>
                <a:spcPct val="0"/>
              </a:spcAft>
              <a:defRPr>
                <a:solidFill>
                  <a:schemeClr val="tx1"/>
                </a:solidFill>
                <a:latin typeface="Garamond" pitchFamily="18" charset="0"/>
              </a:defRPr>
            </a:lvl9pPr>
          </a:lstStyle>
          <a:p>
            <a:pPr eaLnBrk="1" hangingPunct="1"/>
            <a:fld id="{83F43C1C-A276-496E-A1F3-B7EF6B3B21D4}" type="slidenum">
              <a:rPr lang="fr-FR" smtClean="0">
                <a:latin typeface="Arial" charset="0"/>
              </a:rPr>
              <a:pPr eaLnBrk="1" hangingPunct="1"/>
              <a:t>13</a:t>
            </a:fld>
            <a:endParaRPr lang="fr-FR" smtClean="0">
              <a:latin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defRPr>
            </a:lvl1pPr>
            <a:lvl2pPr marL="769993" indent="-296151" eaLnBrk="0" hangingPunct="0">
              <a:defRPr>
                <a:solidFill>
                  <a:schemeClr val="tx1"/>
                </a:solidFill>
                <a:latin typeface="Garamond" pitchFamily="18" charset="0"/>
              </a:defRPr>
            </a:lvl2pPr>
            <a:lvl3pPr marL="1184605" indent="-236921" eaLnBrk="0" hangingPunct="0">
              <a:defRPr>
                <a:solidFill>
                  <a:schemeClr val="tx1"/>
                </a:solidFill>
                <a:latin typeface="Garamond" pitchFamily="18" charset="0"/>
              </a:defRPr>
            </a:lvl3pPr>
            <a:lvl4pPr marL="1658447" indent="-236921" eaLnBrk="0" hangingPunct="0">
              <a:defRPr>
                <a:solidFill>
                  <a:schemeClr val="tx1"/>
                </a:solidFill>
                <a:latin typeface="Garamond" pitchFamily="18" charset="0"/>
              </a:defRPr>
            </a:lvl4pPr>
            <a:lvl5pPr marL="2132289" indent="-236921" eaLnBrk="0" hangingPunct="0">
              <a:defRPr>
                <a:solidFill>
                  <a:schemeClr val="tx1"/>
                </a:solidFill>
                <a:latin typeface="Garamond" pitchFamily="18" charset="0"/>
              </a:defRPr>
            </a:lvl5pPr>
            <a:lvl6pPr marL="2606131" indent="-236921" eaLnBrk="0" fontAlgn="base" hangingPunct="0">
              <a:spcBef>
                <a:spcPct val="0"/>
              </a:spcBef>
              <a:spcAft>
                <a:spcPct val="0"/>
              </a:spcAft>
              <a:defRPr>
                <a:solidFill>
                  <a:schemeClr val="tx1"/>
                </a:solidFill>
                <a:latin typeface="Garamond" pitchFamily="18" charset="0"/>
              </a:defRPr>
            </a:lvl6pPr>
            <a:lvl7pPr marL="3079974" indent="-236921" eaLnBrk="0" fontAlgn="base" hangingPunct="0">
              <a:spcBef>
                <a:spcPct val="0"/>
              </a:spcBef>
              <a:spcAft>
                <a:spcPct val="0"/>
              </a:spcAft>
              <a:defRPr>
                <a:solidFill>
                  <a:schemeClr val="tx1"/>
                </a:solidFill>
                <a:latin typeface="Garamond" pitchFamily="18" charset="0"/>
              </a:defRPr>
            </a:lvl7pPr>
            <a:lvl8pPr marL="3553816" indent="-236921" eaLnBrk="0" fontAlgn="base" hangingPunct="0">
              <a:spcBef>
                <a:spcPct val="0"/>
              </a:spcBef>
              <a:spcAft>
                <a:spcPct val="0"/>
              </a:spcAft>
              <a:defRPr>
                <a:solidFill>
                  <a:schemeClr val="tx1"/>
                </a:solidFill>
                <a:latin typeface="Garamond" pitchFamily="18" charset="0"/>
              </a:defRPr>
            </a:lvl8pPr>
            <a:lvl9pPr marL="4027658" indent="-236921" eaLnBrk="0" fontAlgn="base" hangingPunct="0">
              <a:spcBef>
                <a:spcPct val="0"/>
              </a:spcBef>
              <a:spcAft>
                <a:spcPct val="0"/>
              </a:spcAft>
              <a:defRPr>
                <a:solidFill>
                  <a:schemeClr val="tx1"/>
                </a:solidFill>
                <a:latin typeface="Garamond" pitchFamily="18" charset="0"/>
              </a:defRPr>
            </a:lvl9pPr>
          </a:lstStyle>
          <a:p>
            <a:pPr eaLnBrk="1" hangingPunct="1"/>
            <a:fld id="{8DBE29B9-3996-4DEC-9D43-3A5247C5F31F}" type="slidenum">
              <a:rPr lang="fr-FR" smtClean="0">
                <a:latin typeface="Arial" charset="0"/>
              </a:rPr>
              <a:pPr eaLnBrk="1" hangingPunct="1"/>
              <a:t>16</a:t>
            </a:fld>
            <a:endParaRPr lang="fr-FR" smtClean="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defRPr>
            </a:lvl1pPr>
            <a:lvl2pPr marL="769993" indent="-296151" eaLnBrk="0" hangingPunct="0">
              <a:defRPr>
                <a:solidFill>
                  <a:schemeClr val="tx1"/>
                </a:solidFill>
                <a:latin typeface="Garamond" pitchFamily="18" charset="0"/>
              </a:defRPr>
            </a:lvl2pPr>
            <a:lvl3pPr marL="1184605" indent="-236921" eaLnBrk="0" hangingPunct="0">
              <a:defRPr>
                <a:solidFill>
                  <a:schemeClr val="tx1"/>
                </a:solidFill>
                <a:latin typeface="Garamond" pitchFamily="18" charset="0"/>
              </a:defRPr>
            </a:lvl3pPr>
            <a:lvl4pPr marL="1658447" indent="-236921" eaLnBrk="0" hangingPunct="0">
              <a:defRPr>
                <a:solidFill>
                  <a:schemeClr val="tx1"/>
                </a:solidFill>
                <a:latin typeface="Garamond" pitchFamily="18" charset="0"/>
              </a:defRPr>
            </a:lvl4pPr>
            <a:lvl5pPr marL="2132289" indent="-236921" eaLnBrk="0" hangingPunct="0">
              <a:defRPr>
                <a:solidFill>
                  <a:schemeClr val="tx1"/>
                </a:solidFill>
                <a:latin typeface="Garamond" pitchFamily="18" charset="0"/>
              </a:defRPr>
            </a:lvl5pPr>
            <a:lvl6pPr marL="2606131" indent="-236921" eaLnBrk="0" fontAlgn="base" hangingPunct="0">
              <a:spcBef>
                <a:spcPct val="0"/>
              </a:spcBef>
              <a:spcAft>
                <a:spcPct val="0"/>
              </a:spcAft>
              <a:defRPr>
                <a:solidFill>
                  <a:schemeClr val="tx1"/>
                </a:solidFill>
                <a:latin typeface="Garamond" pitchFamily="18" charset="0"/>
              </a:defRPr>
            </a:lvl6pPr>
            <a:lvl7pPr marL="3079974" indent="-236921" eaLnBrk="0" fontAlgn="base" hangingPunct="0">
              <a:spcBef>
                <a:spcPct val="0"/>
              </a:spcBef>
              <a:spcAft>
                <a:spcPct val="0"/>
              </a:spcAft>
              <a:defRPr>
                <a:solidFill>
                  <a:schemeClr val="tx1"/>
                </a:solidFill>
                <a:latin typeface="Garamond" pitchFamily="18" charset="0"/>
              </a:defRPr>
            </a:lvl7pPr>
            <a:lvl8pPr marL="3553816" indent="-236921" eaLnBrk="0" fontAlgn="base" hangingPunct="0">
              <a:spcBef>
                <a:spcPct val="0"/>
              </a:spcBef>
              <a:spcAft>
                <a:spcPct val="0"/>
              </a:spcAft>
              <a:defRPr>
                <a:solidFill>
                  <a:schemeClr val="tx1"/>
                </a:solidFill>
                <a:latin typeface="Garamond" pitchFamily="18" charset="0"/>
              </a:defRPr>
            </a:lvl8pPr>
            <a:lvl9pPr marL="4027658" indent="-236921" eaLnBrk="0" fontAlgn="base" hangingPunct="0">
              <a:spcBef>
                <a:spcPct val="0"/>
              </a:spcBef>
              <a:spcAft>
                <a:spcPct val="0"/>
              </a:spcAft>
              <a:defRPr>
                <a:solidFill>
                  <a:schemeClr val="tx1"/>
                </a:solidFill>
                <a:latin typeface="Garamond" pitchFamily="18" charset="0"/>
              </a:defRPr>
            </a:lvl9pPr>
          </a:lstStyle>
          <a:p>
            <a:pPr eaLnBrk="1" hangingPunct="1"/>
            <a:fld id="{2D428B6C-8E07-4CB1-B53D-7C998E875ECB}" type="slidenum">
              <a:rPr lang="fr-FR" smtClean="0">
                <a:latin typeface="Arial" charset="0"/>
              </a:rPr>
              <a:pPr eaLnBrk="1" hangingPunct="1"/>
              <a:t>24</a:t>
            </a:fld>
            <a:endParaRPr lang="fr-FR" smtClean="0">
              <a:latin typeface="Arial"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5CF649F-7DB4-4124-858D-B21C69CB6C48}" type="datetime1">
              <a:rPr lang="fr-FR" smtClean="0"/>
              <a:t>07/03/2014</a:t>
            </a:fld>
            <a:endParaRPr lang="fr-FR"/>
          </a:p>
        </p:txBody>
      </p:sp>
      <p:sp>
        <p:nvSpPr>
          <p:cNvPr id="20" name="Espace réservé du pied de page 19"/>
          <p:cNvSpPr>
            <a:spLocks noGrp="1"/>
          </p:cNvSpPr>
          <p:nvPr>
            <p:ph type="ftr" sz="quarter" idx="11"/>
          </p:nvPr>
        </p:nvSpPr>
        <p:spPr/>
        <p:txBody>
          <a:bodyPr/>
          <a:lstStyle>
            <a:extLst/>
          </a:lstStyle>
          <a:p>
            <a:r>
              <a:rPr lang="fr-FR" smtClean="0"/>
              <a:t>(C) J. Sornet - 2013</a:t>
            </a:r>
            <a:endParaRPr lang="fr-FR"/>
          </a:p>
        </p:txBody>
      </p:sp>
      <p:sp>
        <p:nvSpPr>
          <p:cNvPr id="10" name="Espace réservé du numéro de diapositive 9"/>
          <p:cNvSpPr>
            <a:spLocks noGrp="1"/>
          </p:cNvSpPr>
          <p:nvPr>
            <p:ph type="sldNum" sz="quarter" idx="12"/>
          </p:nvPr>
        </p:nvSpPr>
        <p:spPr/>
        <p:txBody>
          <a:bodyPr/>
          <a:lstStyle>
            <a:extLst/>
          </a:lstStyle>
          <a:p>
            <a:fld id="{839FC985-B67F-4CBE-8D00-78349A6F07A0}" type="slidenum">
              <a:rPr lang="fr-FR" smtClean="0"/>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E94438C-48A7-4347-BBBF-64A785CB4A40}" type="datetime1">
              <a:rPr lang="fr-FR" smtClean="0"/>
              <a:t>07/03/2014</a:t>
            </a:fld>
            <a:endParaRPr lang="fr-FR"/>
          </a:p>
        </p:txBody>
      </p:sp>
      <p:sp>
        <p:nvSpPr>
          <p:cNvPr id="5" name="Espace réservé du pied de page 4"/>
          <p:cNvSpPr>
            <a:spLocks noGrp="1"/>
          </p:cNvSpPr>
          <p:nvPr>
            <p:ph type="ftr" sz="quarter" idx="11"/>
          </p:nvPr>
        </p:nvSpPr>
        <p:spPr/>
        <p:txBody>
          <a:bodyPr/>
          <a:lstStyle>
            <a:extLst/>
          </a:lstStyle>
          <a:p>
            <a:r>
              <a:rPr lang="fr-FR" smtClean="0"/>
              <a:t>(C) J. Sornet - 2013</a:t>
            </a:r>
            <a:endParaRPr lang="fr-FR"/>
          </a:p>
        </p:txBody>
      </p:sp>
      <p:sp>
        <p:nvSpPr>
          <p:cNvPr id="6" name="Espace réservé du numéro de diapositive 5"/>
          <p:cNvSpPr>
            <a:spLocks noGrp="1"/>
          </p:cNvSpPr>
          <p:nvPr>
            <p:ph type="sldNum" sz="quarter" idx="12"/>
          </p:nvPr>
        </p:nvSpPr>
        <p:spPr/>
        <p:txBody>
          <a:bodyPr/>
          <a:lstStyle>
            <a:extLst/>
          </a:lstStyle>
          <a:p>
            <a:fld id="{839FC985-B67F-4CBE-8D00-78349A6F07A0}"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A1B23EB-2FCA-4CC9-9540-5820B011AB9D}" type="datetime1">
              <a:rPr lang="fr-FR" smtClean="0"/>
              <a:t>07/03/2014</a:t>
            </a:fld>
            <a:endParaRPr lang="fr-FR"/>
          </a:p>
        </p:txBody>
      </p:sp>
      <p:sp>
        <p:nvSpPr>
          <p:cNvPr id="5" name="Espace réservé du pied de page 4"/>
          <p:cNvSpPr>
            <a:spLocks noGrp="1"/>
          </p:cNvSpPr>
          <p:nvPr>
            <p:ph type="ftr" sz="quarter" idx="11"/>
          </p:nvPr>
        </p:nvSpPr>
        <p:spPr/>
        <p:txBody>
          <a:bodyPr/>
          <a:lstStyle>
            <a:extLst/>
          </a:lstStyle>
          <a:p>
            <a:r>
              <a:rPr lang="fr-FR" smtClean="0"/>
              <a:t>(C) J. Sornet - 2013</a:t>
            </a:r>
            <a:endParaRPr lang="fr-FR"/>
          </a:p>
        </p:txBody>
      </p:sp>
      <p:sp>
        <p:nvSpPr>
          <p:cNvPr id="6" name="Espace réservé du numéro de diapositive 5"/>
          <p:cNvSpPr>
            <a:spLocks noGrp="1"/>
          </p:cNvSpPr>
          <p:nvPr>
            <p:ph type="sldNum" sz="quarter" idx="12"/>
          </p:nvPr>
        </p:nvSpPr>
        <p:spPr/>
        <p:txBody>
          <a:bodyPr/>
          <a:lstStyle>
            <a:extLst/>
          </a:lstStyle>
          <a:p>
            <a:fld id="{839FC985-B67F-4CBE-8D00-78349A6F07A0}"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473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937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93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FE584E8-CE0E-43B3-B466-E7C8F5410D1F}" type="datetime1">
              <a:rPr lang="fr-FR" smtClean="0"/>
              <a:t>07/03/2014</a:t>
            </a:fld>
            <a:endParaRPr lang="fr-FR"/>
          </a:p>
        </p:txBody>
      </p:sp>
      <p:sp>
        <p:nvSpPr>
          <p:cNvPr id="5" name="Espace réservé du pied de page 4"/>
          <p:cNvSpPr>
            <a:spLocks noGrp="1"/>
          </p:cNvSpPr>
          <p:nvPr>
            <p:ph type="ftr" sz="quarter" idx="11"/>
          </p:nvPr>
        </p:nvSpPr>
        <p:spPr/>
        <p:txBody>
          <a:bodyPr/>
          <a:lstStyle>
            <a:extLst/>
          </a:lstStyle>
          <a:p>
            <a:r>
              <a:rPr lang="fr-FR" smtClean="0"/>
              <a:t>(C) J. Sornet - 2013</a:t>
            </a:r>
            <a:endParaRPr lang="fr-FR"/>
          </a:p>
        </p:txBody>
      </p:sp>
      <p:sp>
        <p:nvSpPr>
          <p:cNvPr id="6" name="Espace réservé du numéro de diapositive 5"/>
          <p:cNvSpPr>
            <a:spLocks noGrp="1"/>
          </p:cNvSpPr>
          <p:nvPr>
            <p:ph type="sldNum" sz="quarter" idx="12"/>
          </p:nvPr>
        </p:nvSpPr>
        <p:spPr/>
        <p:txBody>
          <a:bodyPr/>
          <a:lstStyle>
            <a:extLst/>
          </a:lstStyle>
          <a:p>
            <a:fld id="{839FC985-B67F-4CBE-8D00-78349A6F07A0}"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5FDA6D22-1AAF-4F4F-ACC2-46311B43971C}" type="datetime1">
              <a:rPr lang="fr-FR" smtClean="0"/>
              <a:t>07/03/2014</a:t>
            </a:fld>
            <a:endParaRPr lang="fr-FR"/>
          </a:p>
        </p:txBody>
      </p:sp>
      <p:sp>
        <p:nvSpPr>
          <p:cNvPr id="5" name="Espace réservé du pied de page 4"/>
          <p:cNvSpPr>
            <a:spLocks noGrp="1"/>
          </p:cNvSpPr>
          <p:nvPr>
            <p:ph type="ftr" sz="quarter" idx="11"/>
          </p:nvPr>
        </p:nvSpPr>
        <p:spPr/>
        <p:txBody>
          <a:bodyPr/>
          <a:lstStyle>
            <a:extLst/>
          </a:lstStyle>
          <a:p>
            <a:r>
              <a:rPr lang="fr-FR" smtClean="0"/>
              <a:t>(C) J. Sornet - 2013</a:t>
            </a:r>
            <a:endParaRPr lang="fr-FR"/>
          </a:p>
        </p:txBody>
      </p:sp>
      <p:sp>
        <p:nvSpPr>
          <p:cNvPr id="6" name="Espace réservé du numéro de diapositive 5"/>
          <p:cNvSpPr>
            <a:spLocks noGrp="1"/>
          </p:cNvSpPr>
          <p:nvPr>
            <p:ph type="sldNum" sz="quarter" idx="12"/>
          </p:nvPr>
        </p:nvSpPr>
        <p:spPr/>
        <p:txBody>
          <a:bodyPr/>
          <a:lstStyle>
            <a:extLst/>
          </a:lstStyle>
          <a:p>
            <a:fld id="{839FC985-B67F-4CBE-8D00-78349A6F07A0}" type="slidenum">
              <a:rPr lang="fr-FR" smtClean="0"/>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9223856-1DBB-4FB3-9C5A-8C6A9D8FC4E9}" type="datetime1">
              <a:rPr lang="fr-FR" smtClean="0"/>
              <a:t>07/03/2014</a:t>
            </a:fld>
            <a:endParaRPr lang="fr-FR"/>
          </a:p>
        </p:txBody>
      </p:sp>
      <p:sp>
        <p:nvSpPr>
          <p:cNvPr id="6" name="Espace réservé du pied de page 5"/>
          <p:cNvSpPr>
            <a:spLocks noGrp="1"/>
          </p:cNvSpPr>
          <p:nvPr>
            <p:ph type="ftr" sz="quarter" idx="11"/>
          </p:nvPr>
        </p:nvSpPr>
        <p:spPr/>
        <p:txBody>
          <a:bodyPr/>
          <a:lstStyle>
            <a:extLst/>
          </a:lstStyle>
          <a:p>
            <a:r>
              <a:rPr lang="fr-FR" smtClean="0"/>
              <a:t>(C) J. Sornet - 2013</a:t>
            </a:r>
            <a:endParaRPr lang="fr-FR"/>
          </a:p>
        </p:txBody>
      </p:sp>
      <p:sp>
        <p:nvSpPr>
          <p:cNvPr id="7" name="Espace réservé du numéro de diapositive 6"/>
          <p:cNvSpPr>
            <a:spLocks noGrp="1"/>
          </p:cNvSpPr>
          <p:nvPr>
            <p:ph type="sldNum" sz="quarter" idx="12"/>
          </p:nvPr>
        </p:nvSpPr>
        <p:spPr/>
        <p:txBody>
          <a:bodyPr/>
          <a:lstStyle>
            <a:extLst/>
          </a:lstStyle>
          <a:p>
            <a:fld id="{839FC985-B67F-4CBE-8D00-78349A6F07A0}"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6E2DAF3F-385D-4891-8A8C-61A12DC6E0D5}" type="datetime1">
              <a:rPr lang="fr-FR" smtClean="0"/>
              <a:t>07/03/2014</a:t>
            </a:fld>
            <a:endParaRPr lang="fr-FR"/>
          </a:p>
        </p:txBody>
      </p:sp>
      <p:sp>
        <p:nvSpPr>
          <p:cNvPr id="8" name="Espace réservé du pied de page 7"/>
          <p:cNvSpPr>
            <a:spLocks noGrp="1"/>
          </p:cNvSpPr>
          <p:nvPr>
            <p:ph type="ftr" sz="quarter" idx="11"/>
          </p:nvPr>
        </p:nvSpPr>
        <p:spPr/>
        <p:txBody>
          <a:bodyPr/>
          <a:lstStyle>
            <a:extLst/>
          </a:lstStyle>
          <a:p>
            <a:r>
              <a:rPr lang="fr-FR" smtClean="0"/>
              <a:t>(C) J. Sornet - 2013</a:t>
            </a:r>
            <a:endParaRPr lang="fr-FR"/>
          </a:p>
        </p:txBody>
      </p:sp>
      <p:sp>
        <p:nvSpPr>
          <p:cNvPr id="9" name="Espace réservé du numéro de diapositive 8"/>
          <p:cNvSpPr>
            <a:spLocks noGrp="1"/>
          </p:cNvSpPr>
          <p:nvPr>
            <p:ph type="sldNum" sz="quarter" idx="12"/>
          </p:nvPr>
        </p:nvSpPr>
        <p:spPr/>
        <p:txBody>
          <a:bodyPr/>
          <a:lstStyle>
            <a:extLst/>
          </a:lstStyle>
          <a:p>
            <a:fld id="{839FC985-B67F-4CBE-8D00-78349A6F07A0}"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55F9CC57-B356-489A-8C42-F28067E455CF}" type="datetime1">
              <a:rPr lang="fr-FR" smtClean="0"/>
              <a:t>07/03/2014</a:t>
            </a:fld>
            <a:endParaRPr lang="fr-FR"/>
          </a:p>
        </p:txBody>
      </p:sp>
      <p:sp>
        <p:nvSpPr>
          <p:cNvPr id="4" name="Espace réservé du pied de page 3"/>
          <p:cNvSpPr>
            <a:spLocks noGrp="1"/>
          </p:cNvSpPr>
          <p:nvPr>
            <p:ph type="ftr" sz="quarter" idx="11"/>
          </p:nvPr>
        </p:nvSpPr>
        <p:spPr/>
        <p:txBody>
          <a:bodyPr/>
          <a:lstStyle>
            <a:extLst/>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extLst/>
          </a:lstStyle>
          <a:p>
            <a:fld id="{839FC985-B67F-4CBE-8D00-78349A6F07A0}"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4ECE5269-7C76-4409-B548-27171CF1EEA3}" type="datetime1">
              <a:rPr lang="fr-FR" smtClean="0"/>
              <a:t>07/03/2014</a:t>
            </a:fld>
            <a:endParaRPr lang="fr-FR"/>
          </a:p>
        </p:txBody>
      </p:sp>
      <p:sp>
        <p:nvSpPr>
          <p:cNvPr id="3" name="Espace réservé du pied de page 2"/>
          <p:cNvSpPr>
            <a:spLocks noGrp="1"/>
          </p:cNvSpPr>
          <p:nvPr>
            <p:ph type="ftr" sz="quarter" idx="11"/>
          </p:nvPr>
        </p:nvSpPr>
        <p:spPr/>
        <p:txBody>
          <a:bodyPr/>
          <a:lstStyle>
            <a:extLst/>
          </a:lstStyle>
          <a:p>
            <a:r>
              <a:rPr lang="fr-FR" smtClean="0"/>
              <a:t>(C) J. Sornet - 2013</a:t>
            </a:r>
            <a:endParaRPr lang="fr-FR"/>
          </a:p>
        </p:txBody>
      </p:sp>
      <p:sp>
        <p:nvSpPr>
          <p:cNvPr id="4" name="Espace réservé du numéro de diapositive 3"/>
          <p:cNvSpPr>
            <a:spLocks noGrp="1"/>
          </p:cNvSpPr>
          <p:nvPr>
            <p:ph type="sldNum" sz="quarter" idx="12"/>
          </p:nvPr>
        </p:nvSpPr>
        <p:spPr/>
        <p:txBody>
          <a:bodyPr/>
          <a:lstStyle>
            <a:extLst/>
          </a:lstStyle>
          <a:p>
            <a:fld id="{839FC985-B67F-4CBE-8D00-78349A6F07A0}" type="slidenum">
              <a:rPr lang="fr-FR" smtClean="0"/>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7B6EFA19-634B-41DA-A2D4-0CC8C999944E}" type="datetime1">
              <a:rPr lang="fr-FR" smtClean="0"/>
              <a:t>07/03/2014</a:t>
            </a:fld>
            <a:endParaRPr lang="fr-FR"/>
          </a:p>
        </p:txBody>
      </p:sp>
      <p:sp>
        <p:nvSpPr>
          <p:cNvPr id="6" name="Espace réservé du pied de page 5"/>
          <p:cNvSpPr>
            <a:spLocks noGrp="1"/>
          </p:cNvSpPr>
          <p:nvPr>
            <p:ph type="ftr" sz="quarter" idx="11"/>
          </p:nvPr>
        </p:nvSpPr>
        <p:spPr/>
        <p:txBody>
          <a:bodyPr/>
          <a:lstStyle>
            <a:extLst/>
          </a:lstStyle>
          <a:p>
            <a:r>
              <a:rPr lang="fr-FR" smtClean="0"/>
              <a:t>(C) J. Sornet - 2013</a:t>
            </a:r>
            <a:endParaRPr lang="fr-FR"/>
          </a:p>
        </p:txBody>
      </p:sp>
      <p:sp>
        <p:nvSpPr>
          <p:cNvPr id="7" name="Espace réservé du numéro de diapositive 6"/>
          <p:cNvSpPr>
            <a:spLocks noGrp="1"/>
          </p:cNvSpPr>
          <p:nvPr>
            <p:ph type="sldNum" sz="quarter" idx="12"/>
          </p:nvPr>
        </p:nvSpPr>
        <p:spPr/>
        <p:txBody>
          <a:bodyPr/>
          <a:lstStyle>
            <a:extLst/>
          </a:lstStyle>
          <a:p>
            <a:fld id="{839FC985-B67F-4CBE-8D00-78349A6F07A0}"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903EE7AF-C6AA-481E-B6EE-3FBD74457766}" type="datetime1">
              <a:rPr lang="fr-FR" smtClean="0"/>
              <a:t>07/03/2014</a:t>
            </a:fld>
            <a:endParaRPr lang="fr-FR"/>
          </a:p>
        </p:txBody>
      </p:sp>
      <p:sp>
        <p:nvSpPr>
          <p:cNvPr id="6" name="Espace réservé du pied de page 5"/>
          <p:cNvSpPr>
            <a:spLocks noGrp="1"/>
          </p:cNvSpPr>
          <p:nvPr>
            <p:ph type="ftr" sz="quarter" idx="11"/>
          </p:nvPr>
        </p:nvSpPr>
        <p:spPr/>
        <p:txBody>
          <a:bodyPr/>
          <a:lstStyle>
            <a:extLst/>
          </a:lstStyle>
          <a:p>
            <a:r>
              <a:rPr lang="fr-FR" smtClean="0"/>
              <a:t>(C) J. Sornet - 2013</a:t>
            </a:r>
            <a:endParaRPr lang="fr-FR"/>
          </a:p>
        </p:txBody>
      </p:sp>
      <p:sp>
        <p:nvSpPr>
          <p:cNvPr id="7" name="Espace réservé du numéro de diapositive 6"/>
          <p:cNvSpPr>
            <a:spLocks noGrp="1"/>
          </p:cNvSpPr>
          <p:nvPr>
            <p:ph type="sldNum" sz="quarter" idx="12"/>
          </p:nvPr>
        </p:nvSpPr>
        <p:spPr/>
        <p:txBody>
          <a:bodyPr/>
          <a:lstStyle>
            <a:extLst/>
          </a:lstStyle>
          <a:p>
            <a:fld id="{839FC985-B67F-4CBE-8D00-78349A6F07A0}" type="slidenum">
              <a:rPr lang="fr-FR" smtClean="0"/>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B0DD835-F9D7-4FB3-A941-88A3A11E8211}" type="datetime1">
              <a:rPr lang="fr-FR" smtClean="0"/>
              <a:t>07/03/2014</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fr-FR" smtClean="0"/>
              <a:t>(C) J. Sornet - 2013</a:t>
            </a:r>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39FC985-B67F-4CBE-8D00-78349A6F07A0}" type="slidenum">
              <a:rPr lang="fr-FR" smtClean="0"/>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9" r:id="rId14"/>
  </p:sldLayoutIdLst>
  <p:timing>
    <p:tnLst>
      <p:par>
        <p:cTn id="1" dur="indefinite" restart="never" nodeType="tmRoot"/>
      </p:par>
    </p:tnLst>
  </p:timing>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0.xml"/><Relationship Id="rId5" Type="http://schemas.openxmlformats.org/officeDocument/2006/relationships/slide" Target="slide159.xml"/><Relationship Id="rId4" Type="http://schemas.openxmlformats.org/officeDocument/2006/relationships/slide" Target="slide1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viseo-bs.com/sap-business-all-on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2348880"/>
            <a:ext cx="7406640" cy="1472184"/>
          </a:xfrm>
        </p:spPr>
        <p:txBody>
          <a:bodyPr>
            <a:noAutofit/>
          </a:bodyPr>
          <a:lstStyle/>
          <a:p>
            <a:pPr algn="ctr"/>
            <a:r>
              <a:rPr lang="fr-FR" sz="4400" dirty="0" smtClean="0"/>
              <a:t/>
            </a:r>
            <a:br>
              <a:rPr lang="fr-FR" sz="4400" dirty="0" smtClean="0"/>
            </a:br>
            <a:r>
              <a:rPr lang="fr-FR" sz="4400" dirty="0" smtClean="0"/>
              <a:t>LA MISE EN ŒUVRE D’UN </a:t>
            </a:r>
            <a:r>
              <a:rPr lang="fr-FR" sz="4400" dirty="0" smtClean="0"/>
              <a:t>ERP</a:t>
            </a:r>
            <a:br>
              <a:rPr lang="fr-FR" sz="4400" dirty="0" smtClean="0"/>
            </a:br>
            <a:r>
              <a:rPr lang="fr-FR" sz="4400" dirty="0" smtClean="0"/>
              <a:t/>
            </a:r>
            <a:br>
              <a:rPr lang="fr-FR" sz="4400" dirty="0" smtClean="0"/>
            </a:br>
            <a:r>
              <a:rPr lang="fr-FR" sz="2000" dirty="0" smtClean="0"/>
              <a:t>Ce cours aborde largement la problématique des ERP et va au-delà du référentiel du DSCG sur certains aspects.  </a:t>
            </a:r>
            <a:endParaRPr lang="fr-FR" sz="2000" dirty="0"/>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a:t>
            </a:fld>
            <a:endParaRPr lang="fr-FR"/>
          </a:p>
        </p:txBody>
      </p:sp>
      <p:sp>
        <p:nvSpPr>
          <p:cNvPr id="3" name="Espace réservé du pied de page 2"/>
          <p:cNvSpPr>
            <a:spLocks noGrp="1"/>
          </p:cNvSpPr>
          <p:nvPr>
            <p:ph type="ftr" sz="quarter" idx="11"/>
          </p:nvPr>
        </p:nvSpPr>
        <p:spPr>
          <a:xfrm>
            <a:off x="3851920" y="4437112"/>
            <a:ext cx="2376264" cy="476250"/>
          </a:xfrm>
        </p:spPr>
        <p:txBody>
          <a:bodyPr/>
          <a:lstStyle/>
          <a:p>
            <a:r>
              <a:rPr lang="fr-FR" sz="1400" b="1" dirty="0" smtClean="0">
                <a:solidFill>
                  <a:schemeClr val="tx1"/>
                </a:solidFill>
              </a:rPr>
              <a:t>(C) J. Sornet - 2014</a:t>
            </a:r>
            <a:endParaRPr lang="fr-FR" sz="1400" b="1" dirty="0">
              <a:solidFill>
                <a:schemeClr val="tx1"/>
              </a:solidFill>
            </a:endParaRPr>
          </a:p>
        </p:txBody>
      </p:sp>
    </p:spTree>
    <p:extLst>
      <p:ext uri="{BB962C8B-B14F-4D97-AF65-F5344CB8AC3E}">
        <p14:creationId xmlns:p14="http://schemas.microsoft.com/office/powerpoint/2010/main" val="1318351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REUNIR …</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093"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01060"/>
            <a:ext cx="6408712" cy="514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a:t>
            </a:fld>
            <a:endParaRPr lang="fr-FR"/>
          </a:p>
        </p:txBody>
      </p:sp>
    </p:spTree>
    <p:extLst>
      <p:ext uri="{BB962C8B-B14F-4D97-AF65-F5344CB8AC3E}">
        <p14:creationId xmlns:p14="http://schemas.microsoft.com/office/powerpoint/2010/main" val="28706330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L’IMPACT DE L’ERP SUR LA STRUCTURE</a:t>
            </a:r>
            <a:endParaRPr lang="fr-FR" dirty="0"/>
          </a:p>
        </p:txBody>
      </p:sp>
      <p:sp>
        <p:nvSpPr>
          <p:cNvPr id="3" name="Espace réservé du contenu 2"/>
          <p:cNvSpPr>
            <a:spLocks noGrp="1"/>
          </p:cNvSpPr>
          <p:nvPr>
            <p:ph idx="1"/>
          </p:nvPr>
        </p:nvSpPr>
        <p:spPr>
          <a:xfrm>
            <a:off x="1259632" y="1628800"/>
            <a:ext cx="7498080" cy="4573488"/>
          </a:xfrm>
        </p:spPr>
        <p:txBody>
          <a:bodyPr>
            <a:normAutofit lnSpcReduction="10000"/>
          </a:bodyPr>
          <a:lstStyle/>
          <a:p>
            <a:r>
              <a:rPr lang="fr-FR" sz="2200" dirty="0" smtClean="0"/>
              <a:t>L’ERP induit de nouvelles compétences (paramétrage, extractions, assistance, workflow, programmation de compléments …), d’où l’utilité d’un </a:t>
            </a:r>
            <a:r>
              <a:rPr lang="fr-FR" sz="2200" b="1" u="sng" dirty="0" smtClean="0"/>
              <a:t>centre de compétences ERP</a:t>
            </a:r>
            <a:r>
              <a:rPr lang="fr-FR" sz="2200" dirty="0" smtClean="0"/>
              <a:t> (cellule ERP) regroupant fonctionnels et informaticiens</a:t>
            </a:r>
          </a:p>
          <a:p>
            <a:r>
              <a:rPr lang="fr-FR" sz="2200" dirty="0" smtClean="0"/>
              <a:t>L’ERP impose un contrôle accru des saisies (effet amplifié d’une erreur du fait de la saisie unique), une responsabilisation des opérateurs</a:t>
            </a:r>
          </a:p>
          <a:p>
            <a:r>
              <a:rPr lang="fr-FR" sz="2200" dirty="0" smtClean="0"/>
              <a:t>L’ERP introduit une transversalité qui tend à réduire (ou atténuer le rôle) des niveaux hiérarchiques</a:t>
            </a:r>
          </a:p>
          <a:p>
            <a:r>
              <a:rPr lang="fr-FR" sz="2200" dirty="0" smtClean="0"/>
              <a:t>L’ERP redéfinit le contrôle de gestion (les données sont facilement accessibles, évolution vers le conseil interne, allègement du routinier)</a:t>
            </a:r>
            <a:endParaRPr lang="fr-FR" sz="22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100</a:t>
            </a:fld>
            <a:endParaRPr lang="fr-FR"/>
          </a:p>
        </p:txBody>
      </p:sp>
    </p:spTree>
    <p:extLst>
      <p:ext uri="{BB962C8B-B14F-4D97-AF65-F5344CB8AC3E}">
        <p14:creationId xmlns:p14="http://schemas.microsoft.com/office/powerpoint/2010/main" val="30250268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 – LE CHOIX D’UNE SOLUTION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101</a:t>
            </a:fld>
            <a:endParaRPr lang="fr-FR"/>
          </a:p>
        </p:txBody>
      </p:sp>
    </p:spTree>
    <p:extLst>
      <p:ext uri="{BB962C8B-B14F-4D97-AF65-F5344CB8AC3E}">
        <p14:creationId xmlns:p14="http://schemas.microsoft.com/office/powerpoint/2010/main" val="5675284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CHOIX DE L’ERP EST STRATEGIQUE</a:t>
            </a:r>
            <a:endParaRPr lang="fr-FR" dirty="0"/>
          </a:p>
        </p:txBody>
      </p:sp>
      <p:sp>
        <p:nvSpPr>
          <p:cNvPr id="3" name="Espace réservé du contenu 2"/>
          <p:cNvSpPr>
            <a:spLocks noGrp="1"/>
          </p:cNvSpPr>
          <p:nvPr>
            <p:ph idx="1"/>
          </p:nvPr>
        </p:nvSpPr>
        <p:spPr>
          <a:xfrm>
            <a:off x="1259632" y="1844824"/>
            <a:ext cx="7498080" cy="4501480"/>
          </a:xfrm>
        </p:spPr>
        <p:txBody>
          <a:bodyPr>
            <a:noAutofit/>
          </a:bodyPr>
          <a:lstStyle/>
          <a:p>
            <a:r>
              <a:rPr lang="fr-FR" sz="2400" dirty="0" smtClean="0"/>
              <a:t>L’ERP va conditionner la gestion de l’entreprise durant plusieurs années</a:t>
            </a:r>
          </a:p>
          <a:p>
            <a:r>
              <a:rPr lang="fr-FR" sz="2400" dirty="0" smtClean="0"/>
              <a:t>L’ERP peut faciliter les relations à l’environnement (clients, fournisseurs, partenaires …) et le développement de l’entreprise (en favorisant la coordination, l’e-commerce, l’international, la logistique …) </a:t>
            </a:r>
          </a:p>
          <a:p>
            <a:r>
              <a:rPr lang="fr-FR" sz="2400" dirty="0" smtClean="0"/>
              <a:t>Sa mise en place est lourde aux plans organisationnel et financier et le retour en arrière ou le changement d’ERP est difficile (coût, délai, effet sur l’organisation)</a:t>
            </a:r>
          </a:p>
          <a:p>
            <a:r>
              <a:rPr lang="fr-FR" sz="2400" dirty="0" smtClean="0"/>
              <a:t>=&gt; </a:t>
            </a:r>
            <a:r>
              <a:rPr lang="fr-FR" sz="2400" b="1" u="sng" dirty="0" smtClean="0"/>
              <a:t>Choix de direction</a:t>
            </a:r>
            <a:endParaRPr lang="fr-FR" sz="2400" b="1" u="sng"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102</a:t>
            </a:fld>
            <a:endParaRPr lang="fr-FR"/>
          </a:p>
        </p:txBody>
      </p:sp>
    </p:spTree>
    <p:extLst>
      <p:ext uri="{BB962C8B-B14F-4D97-AF65-F5344CB8AC3E}">
        <p14:creationId xmlns:p14="http://schemas.microsoft.com/office/powerpoint/2010/main" val="3104198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620688"/>
            <a:ext cx="7498080" cy="1143000"/>
          </a:xfrm>
        </p:spPr>
        <p:txBody>
          <a:bodyPr>
            <a:normAutofit fontScale="90000"/>
          </a:bodyPr>
          <a:lstStyle/>
          <a:p>
            <a:r>
              <a:rPr lang="fr-FR" dirty="0" smtClean="0"/>
              <a:t>LES ARGUMENTS LES PLUS FREQUENTS DES DIRIGEANTS POUR LE CHOIX D’UN ERP</a:t>
            </a:r>
            <a:endParaRPr lang="fr-FR" dirty="0"/>
          </a:p>
        </p:txBody>
      </p:sp>
      <p:sp>
        <p:nvSpPr>
          <p:cNvPr id="3" name="Espace réservé du contenu 2"/>
          <p:cNvSpPr>
            <a:spLocks noGrp="1"/>
          </p:cNvSpPr>
          <p:nvPr>
            <p:ph idx="1"/>
          </p:nvPr>
        </p:nvSpPr>
        <p:spPr>
          <a:xfrm>
            <a:off x="1259632" y="2636912"/>
            <a:ext cx="7498080" cy="3600400"/>
          </a:xfrm>
        </p:spPr>
        <p:txBody>
          <a:bodyPr>
            <a:normAutofit/>
          </a:bodyPr>
          <a:lstStyle/>
          <a:p>
            <a:r>
              <a:rPr lang="fr-FR" sz="2800" dirty="0"/>
              <a:t>R</a:t>
            </a:r>
            <a:r>
              <a:rPr lang="fr-FR" sz="2800" dirty="0" smtClean="0"/>
              <a:t>echerche de compétitivité, de réactivité (réduction des temps de cycle)</a:t>
            </a:r>
          </a:p>
          <a:p>
            <a:r>
              <a:rPr lang="fr-FR" sz="2800" dirty="0"/>
              <a:t>R</a:t>
            </a:r>
            <a:r>
              <a:rPr lang="fr-FR" sz="2800" dirty="0" smtClean="0"/>
              <a:t>éduction des coûts (en-cours, stocks, achats, personnel, système d’information …)</a:t>
            </a:r>
          </a:p>
          <a:p>
            <a:r>
              <a:rPr lang="fr-FR" sz="2800" dirty="0"/>
              <a:t>M</a:t>
            </a:r>
            <a:r>
              <a:rPr lang="fr-FR" sz="2800" dirty="0" smtClean="0"/>
              <a:t>eilleure relation client ou fournisseurs</a:t>
            </a:r>
          </a:p>
          <a:p>
            <a:r>
              <a:rPr lang="fr-FR" sz="2800" dirty="0"/>
              <a:t>M</a:t>
            </a:r>
            <a:r>
              <a:rPr lang="fr-FR" sz="2800" dirty="0" smtClean="0"/>
              <a:t>ise au net de l’organisation, </a:t>
            </a:r>
            <a:r>
              <a:rPr lang="fr-FR" sz="2800" dirty="0"/>
              <a:t>r</a:t>
            </a:r>
            <a:r>
              <a:rPr lang="fr-FR" sz="2800" dirty="0" smtClean="0"/>
              <a:t>éduction des gaspillages</a:t>
            </a:r>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103</a:t>
            </a:fld>
            <a:endParaRPr lang="fr-FR"/>
          </a:p>
        </p:txBody>
      </p:sp>
    </p:spTree>
    <p:extLst>
      <p:ext uri="{BB962C8B-B14F-4D97-AF65-F5344CB8AC3E}">
        <p14:creationId xmlns:p14="http://schemas.microsoft.com/office/powerpoint/2010/main" val="31862193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MAIS LE CHOIX DE L’ERP EST DE RATIONALITE LIMITEE</a:t>
            </a:r>
            <a:endParaRPr lang="fr-FR" dirty="0"/>
          </a:p>
        </p:txBody>
      </p:sp>
      <p:sp>
        <p:nvSpPr>
          <p:cNvPr id="3" name="Espace réservé du contenu 2"/>
          <p:cNvSpPr>
            <a:spLocks noGrp="1"/>
          </p:cNvSpPr>
          <p:nvPr>
            <p:ph idx="1"/>
          </p:nvPr>
        </p:nvSpPr>
        <p:spPr>
          <a:xfrm>
            <a:off x="1187624" y="1916832"/>
            <a:ext cx="7498080" cy="3133328"/>
          </a:xfrm>
        </p:spPr>
        <p:txBody>
          <a:bodyPr>
            <a:noAutofit/>
          </a:bodyPr>
          <a:lstStyle/>
          <a:p>
            <a:r>
              <a:rPr lang="fr-FR" sz="2600" dirty="0" smtClean="0"/>
              <a:t>Opter pour un ERP devrait reposer sur une étude préalable approfondie</a:t>
            </a:r>
          </a:p>
          <a:p>
            <a:r>
              <a:rPr lang="fr-FR" sz="2600" dirty="0" smtClean="0"/>
              <a:t>Mais tous </a:t>
            </a:r>
            <a:r>
              <a:rPr lang="fr-FR" sz="2600" dirty="0"/>
              <a:t>les paramètres ne peuvent être </a:t>
            </a:r>
            <a:r>
              <a:rPr lang="fr-FR" sz="2600" dirty="0" smtClean="0"/>
              <a:t>appréhendés par anticipation</a:t>
            </a:r>
            <a:endParaRPr lang="fr-FR" sz="2600" dirty="0"/>
          </a:p>
          <a:p>
            <a:r>
              <a:rPr lang="fr-FR" sz="2600" dirty="0" smtClean="0"/>
              <a:t>Et trop souvent la solution ERP est décidée :</a:t>
            </a:r>
          </a:p>
          <a:p>
            <a:pPr marL="82296" indent="0">
              <a:buNone/>
            </a:pPr>
            <a:r>
              <a:rPr lang="fr-FR" sz="2600" dirty="0" smtClean="0"/>
              <a:t>- Hâtivement</a:t>
            </a:r>
          </a:p>
          <a:p>
            <a:pPr marL="82296" indent="0">
              <a:buNone/>
            </a:pPr>
            <a:r>
              <a:rPr lang="fr-FR" sz="2600" dirty="0" smtClean="0"/>
              <a:t>- Pour de mauvaises raisons</a:t>
            </a:r>
          </a:p>
          <a:p>
            <a:pPr marL="82296" indent="0">
              <a:buNone/>
            </a:pPr>
            <a:r>
              <a:rPr lang="fr-FR" sz="2600" dirty="0" smtClean="0"/>
              <a:t>- Suggérée par le contexte sans approfondissement suffisant</a:t>
            </a:r>
          </a:p>
          <a:p>
            <a:endParaRPr lang="fr-FR" sz="2600" dirty="0" smtClean="0"/>
          </a:p>
          <a:p>
            <a:endParaRPr lang="fr-FR" sz="2600" dirty="0" smtClean="0"/>
          </a:p>
          <a:p>
            <a:endParaRPr lang="fr-FR" sz="2600" dirty="0" smtClean="0"/>
          </a:p>
          <a:p>
            <a:endParaRPr lang="fr-FR" sz="26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104</a:t>
            </a:fld>
            <a:endParaRPr lang="fr-FR"/>
          </a:p>
        </p:txBody>
      </p:sp>
    </p:spTree>
    <p:extLst>
      <p:ext uri="{BB962C8B-B14F-4D97-AF65-F5344CB8AC3E}">
        <p14:creationId xmlns:p14="http://schemas.microsoft.com/office/powerpoint/2010/main" val="38778554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DECISION HATIVE</a:t>
            </a:r>
            <a:endParaRPr lang="fr-FR" dirty="0"/>
          </a:p>
        </p:txBody>
      </p:sp>
      <p:sp>
        <p:nvSpPr>
          <p:cNvPr id="3" name="Espace réservé du contenu 2"/>
          <p:cNvSpPr>
            <a:spLocks noGrp="1"/>
          </p:cNvSpPr>
          <p:nvPr>
            <p:ph idx="1"/>
          </p:nvPr>
        </p:nvSpPr>
        <p:spPr>
          <a:xfrm>
            <a:off x="1187624" y="2060848"/>
            <a:ext cx="7498080" cy="3853408"/>
          </a:xfrm>
        </p:spPr>
        <p:txBody>
          <a:bodyPr>
            <a:normAutofit/>
          </a:bodyPr>
          <a:lstStyle/>
          <a:p>
            <a:r>
              <a:rPr lang="fr-FR" sz="2800" dirty="0" smtClean="0"/>
              <a:t>Etude bâclée sans analyse des enjeux, des obstacles ou même de ce qu’est un ERP</a:t>
            </a:r>
          </a:p>
          <a:p>
            <a:r>
              <a:rPr lang="fr-FR" sz="2800" dirty="0" smtClean="0"/>
              <a:t>Sous l’influence du milieu professionnel, de conseils peu objectifs</a:t>
            </a:r>
          </a:p>
          <a:p>
            <a:r>
              <a:rPr lang="fr-FR" sz="2800" dirty="0"/>
              <a:t>F</a:t>
            </a:r>
            <a:r>
              <a:rPr lang="fr-FR" sz="2800" dirty="0" smtClean="0"/>
              <a:t>aute de compétence pour affronter la difficulté</a:t>
            </a:r>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105</a:t>
            </a:fld>
            <a:endParaRPr lang="fr-FR"/>
          </a:p>
        </p:txBody>
      </p:sp>
    </p:spTree>
    <p:extLst>
      <p:ext uri="{BB962C8B-B14F-4D97-AF65-F5344CB8AC3E}">
        <p14:creationId xmlns:p14="http://schemas.microsoft.com/office/powerpoint/2010/main" val="15964883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 DE MAUVAISES RAISONS</a:t>
            </a:r>
            <a:endParaRPr lang="fr-FR" dirty="0"/>
          </a:p>
        </p:txBody>
      </p:sp>
      <p:sp>
        <p:nvSpPr>
          <p:cNvPr id="3" name="Espace réservé du contenu 2"/>
          <p:cNvSpPr>
            <a:spLocks noGrp="1"/>
          </p:cNvSpPr>
          <p:nvPr>
            <p:ph idx="1"/>
          </p:nvPr>
        </p:nvSpPr>
        <p:spPr>
          <a:xfrm>
            <a:off x="1259632" y="1484784"/>
            <a:ext cx="7498080" cy="4800600"/>
          </a:xfrm>
        </p:spPr>
        <p:txBody>
          <a:bodyPr>
            <a:noAutofit/>
          </a:bodyPr>
          <a:lstStyle/>
          <a:p>
            <a:r>
              <a:rPr lang="fr-FR" sz="2400" dirty="0"/>
              <a:t>Pour céder à une mode </a:t>
            </a:r>
            <a:r>
              <a:rPr lang="fr-FR" sz="2400" dirty="0" smtClean="0"/>
              <a:t>managériale (l’ERP </a:t>
            </a:r>
            <a:r>
              <a:rPr lang="fr-FR" sz="2400" dirty="0"/>
              <a:t>est un symbole de </a:t>
            </a:r>
            <a:r>
              <a:rPr lang="fr-FR" sz="2400" dirty="0" smtClean="0"/>
              <a:t>modernisation et le </a:t>
            </a:r>
            <a:r>
              <a:rPr lang="fr-FR" sz="2400" dirty="0"/>
              <a:t>PDG veut montrer que son entreprise est innovante et </a:t>
            </a:r>
            <a:r>
              <a:rPr lang="fr-FR" sz="2400" dirty="0" smtClean="0"/>
              <a:t>dynamique)</a:t>
            </a:r>
          </a:p>
          <a:p>
            <a:r>
              <a:rPr lang="fr-FR" sz="2400" dirty="0" smtClean="0"/>
              <a:t>Par mimétisme</a:t>
            </a:r>
            <a:endParaRPr lang="fr-FR" sz="2400" dirty="0"/>
          </a:p>
          <a:p>
            <a:r>
              <a:rPr lang="fr-FR" sz="2400" dirty="0"/>
              <a:t>A la demande des informaticiens, qui veulent un système </a:t>
            </a:r>
            <a:r>
              <a:rPr lang="fr-FR" sz="2400" dirty="0" smtClean="0"/>
              <a:t>« moderne » et valorisant</a:t>
            </a:r>
          </a:p>
          <a:p>
            <a:r>
              <a:rPr lang="fr-FR" sz="2400" dirty="0"/>
              <a:t>Par cartésianisme pur (alors que l’informatique de l’organisation obéit à une logique floue</a:t>
            </a:r>
            <a:r>
              <a:rPr lang="fr-FR" sz="2400" dirty="0" smtClean="0"/>
              <a:t>)</a:t>
            </a:r>
            <a:r>
              <a:rPr lang="fr-FR" sz="2400" dirty="0"/>
              <a:t> </a:t>
            </a:r>
            <a:endParaRPr lang="fr-FR" sz="2400" dirty="0" smtClean="0"/>
          </a:p>
          <a:p>
            <a:r>
              <a:rPr lang="fr-FR" sz="2400" dirty="0" smtClean="0"/>
              <a:t>Car </a:t>
            </a:r>
            <a:r>
              <a:rPr lang="fr-FR" sz="2400" dirty="0"/>
              <a:t>l’outil </a:t>
            </a:r>
            <a:r>
              <a:rPr lang="fr-FR" sz="2400" dirty="0" smtClean="0"/>
              <a:t>« forcera </a:t>
            </a:r>
            <a:r>
              <a:rPr lang="fr-FR" sz="2400" dirty="0"/>
              <a:t>des </a:t>
            </a:r>
            <a:r>
              <a:rPr lang="fr-FR" sz="2400" dirty="0" smtClean="0"/>
              <a:t>changements », après </a:t>
            </a:r>
            <a:r>
              <a:rPr lang="fr-FR" sz="2400" dirty="0"/>
              <a:t>plusieurs tentatives infructueuses</a:t>
            </a:r>
          </a:p>
          <a:p>
            <a:pPr marL="82296" indent="0">
              <a:buNone/>
            </a:pPr>
            <a:endParaRPr lang="fr-FR" sz="2400" dirty="0"/>
          </a:p>
          <a:p>
            <a:pPr marL="82296" indent="0">
              <a:buNone/>
            </a:pP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106</a:t>
            </a:fld>
            <a:endParaRPr lang="fr-FR"/>
          </a:p>
        </p:txBody>
      </p:sp>
    </p:spTree>
    <p:extLst>
      <p:ext uri="{BB962C8B-B14F-4D97-AF65-F5344CB8AC3E}">
        <p14:creationId xmlns:p14="http://schemas.microsoft.com/office/powerpoint/2010/main" val="25962866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SUGGEREE PAR LE CONTEXTE</a:t>
            </a:r>
            <a:endParaRPr lang="fr-FR" dirty="0"/>
          </a:p>
        </p:txBody>
      </p:sp>
      <p:sp>
        <p:nvSpPr>
          <p:cNvPr id="3" name="Espace réservé du contenu 2"/>
          <p:cNvSpPr>
            <a:spLocks noGrp="1"/>
          </p:cNvSpPr>
          <p:nvPr>
            <p:ph idx="1"/>
          </p:nvPr>
        </p:nvSpPr>
        <p:spPr>
          <a:xfrm>
            <a:off x="1331640" y="1844824"/>
            <a:ext cx="7498080" cy="4141440"/>
          </a:xfrm>
        </p:spPr>
        <p:txBody>
          <a:bodyPr>
            <a:normAutofit/>
          </a:bodyPr>
          <a:lstStyle/>
          <a:p>
            <a:r>
              <a:rPr lang="fr-FR" sz="2800" dirty="0" smtClean="0"/>
              <a:t>Pour étayer l’image d’une stratégie </a:t>
            </a:r>
            <a:r>
              <a:rPr lang="fr-FR" sz="2800" dirty="0"/>
              <a:t>ambitieuse et </a:t>
            </a:r>
            <a:r>
              <a:rPr lang="fr-FR" sz="2800" dirty="0" smtClean="0"/>
              <a:t>prometteuse</a:t>
            </a:r>
          </a:p>
          <a:p>
            <a:r>
              <a:rPr lang="fr-FR" sz="2800" dirty="0" smtClean="0"/>
              <a:t>Pour créer un effet d’annonce</a:t>
            </a:r>
          </a:p>
          <a:p>
            <a:r>
              <a:rPr lang="fr-FR" sz="2800" dirty="0"/>
              <a:t>Pour justifier une réorganisation</a:t>
            </a:r>
          </a:p>
          <a:p>
            <a:r>
              <a:rPr lang="fr-FR" sz="2800" dirty="0"/>
              <a:t>Pour réduire le pouvoir de l’informatique interne </a:t>
            </a:r>
            <a:r>
              <a:rPr lang="fr-FR" sz="2800" dirty="0" smtClean="0"/>
              <a:t>(« état </a:t>
            </a:r>
            <a:r>
              <a:rPr lang="fr-FR" sz="2800" dirty="0"/>
              <a:t>dans </a:t>
            </a:r>
            <a:r>
              <a:rPr lang="fr-FR" sz="2800" dirty="0" smtClean="0"/>
              <a:t>l’état »)</a:t>
            </a:r>
          </a:p>
          <a:p>
            <a:r>
              <a:rPr lang="fr-FR" sz="2800" dirty="0" smtClean="0"/>
              <a:t>Car l’ERP est imposé par un groupe ou un partenaire</a:t>
            </a:r>
            <a:endParaRPr lang="fr-FR" sz="2800" dirty="0"/>
          </a:p>
          <a:p>
            <a:endParaRPr lang="fr-FR" sz="2800" dirty="0" smtClean="0"/>
          </a:p>
          <a:p>
            <a:endParaRPr lang="fr-FR" sz="2800" dirty="0"/>
          </a:p>
          <a:p>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107</a:t>
            </a:fld>
            <a:endParaRPr lang="fr-FR"/>
          </a:p>
        </p:txBody>
      </p:sp>
    </p:spTree>
    <p:extLst>
      <p:ext uri="{BB962C8B-B14F-4D97-AF65-F5344CB8AC3E}">
        <p14:creationId xmlns:p14="http://schemas.microsoft.com/office/powerpoint/2010/main" val="752644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QUESTIONS A SE POSER</a:t>
            </a:r>
            <a:endParaRPr lang="fr-FR" dirty="0"/>
          </a:p>
        </p:txBody>
      </p:sp>
      <p:sp>
        <p:nvSpPr>
          <p:cNvPr id="3" name="Espace réservé du contenu 2"/>
          <p:cNvSpPr>
            <a:spLocks noGrp="1"/>
          </p:cNvSpPr>
          <p:nvPr>
            <p:ph idx="1"/>
          </p:nvPr>
        </p:nvSpPr>
        <p:spPr>
          <a:xfrm>
            <a:off x="1115616" y="1700808"/>
            <a:ext cx="7498080" cy="3600400"/>
          </a:xfrm>
        </p:spPr>
        <p:txBody>
          <a:bodyPr>
            <a:noAutofit/>
          </a:bodyPr>
          <a:lstStyle/>
          <a:p>
            <a:r>
              <a:rPr lang="fr-FR" sz="2400" dirty="0" smtClean="0"/>
              <a:t>Quel besoin de management sera satisfait par l’ERP? </a:t>
            </a:r>
            <a:r>
              <a:rPr lang="fr-FR" sz="2400" dirty="0"/>
              <a:t>Est-il compatible avec la stratégie, </a:t>
            </a:r>
            <a:r>
              <a:rPr lang="fr-FR" sz="2400" dirty="0" smtClean="0"/>
              <a:t> lui </a:t>
            </a:r>
            <a:r>
              <a:rPr lang="fr-FR" sz="2400" dirty="0"/>
              <a:t>est-il favorable (</a:t>
            </a:r>
            <a:r>
              <a:rPr lang="fr-FR" sz="2400" b="1" u="sng" dirty="0"/>
              <a:t>alignement stratégique</a:t>
            </a:r>
            <a:r>
              <a:rPr lang="fr-FR" sz="2400" dirty="0" smtClean="0"/>
              <a:t>) ?</a:t>
            </a:r>
            <a:endParaRPr lang="fr-FR" sz="2400" dirty="0"/>
          </a:p>
          <a:p>
            <a:r>
              <a:rPr lang="fr-FR" sz="2400" dirty="0" smtClean="0"/>
              <a:t>Quel avantage compétitif sera trouvé ? L’ERP va-t-il permettre de créer de la valeur ?</a:t>
            </a:r>
          </a:p>
          <a:p>
            <a:r>
              <a:rPr lang="fr-FR" sz="2400" dirty="0" smtClean="0"/>
              <a:t>De quel niveau d’intégration ais-je réellement besoin ?</a:t>
            </a:r>
          </a:p>
          <a:p>
            <a:r>
              <a:rPr lang="fr-FR" sz="2400" dirty="0" smtClean="0"/>
              <a:t>Quel </a:t>
            </a:r>
            <a:r>
              <a:rPr lang="fr-FR" sz="2400" dirty="0"/>
              <a:t>doit-être </a:t>
            </a:r>
            <a:r>
              <a:rPr lang="fr-FR" sz="2400" dirty="0" smtClean="0"/>
              <a:t>le </a:t>
            </a:r>
            <a:r>
              <a:rPr lang="fr-FR" sz="2400" dirty="0"/>
              <a:t>périmètre fonctionnel </a:t>
            </a:r>
            <a:r>
              <a:rPr lang="fr-FR" sz="2400" dirty="0" smtClean="0"/>
              <a:t>immédiat de l’ERP, peut-il </a:t>
            </a:r>
            <a:r>
              <a:rPr lang="fr-FR" sz="2400" dirty="0"/>
              <a:t>évoluer </a:t>
            </a:r>
            <a:r>
              <a:rPr lang="fr-FR" sz="2400" dirty="0" smtClean="0"/>
              <a:t>progressivement ?</a:t>
            </a:r>
            <a:endParaRPr lang="fr-FR" sz="2400" dirty="0"/>
          </a:p>
          <a:p>
            <a:r>
              <a:rPr lang="fr-FR" sz="2400" dirty="0" smtClean="0"/>
              <a:t>L’ERP doit-il </a:t>
            </a:r>
            <a:r>
              <a:rPr lang="fr-FR" sz="2400" dirty="0"/>
              <a:t>se projeter à l’extérieur de </a:t>
            </a:r>
            <a:r>
              <a:rPr lang="fr-FR" sz="2400" dirty="0" smtClean="0"/>
              <a:t>l’entreprise ?</a:t>
            </a:r>
            <a:endParaRPr lang="fr-FR" sz="2400" dirty="0"/>
          </a:p>
          <a:p>
            <a:r>
              <a:rPr lang="fr-FR" sz="2400" dirty="0"/>
              <a:t>Comment </a:t>
            </a:r>
            <a:r>
              <a:rPr lang="fr-FR" sz="2400" dirty="0" smtClean="0"/>
              <a:t>vérifier que l’ERP sera adapté </a:t>
            </a:r>
            <a:r>
              <a:rPr lang="fr-FR" sz="2400" dirty="0"/>
              <a:t>au besoin et </a:t>
            </a:r>
            <a:r>
              <a:rPr lang="fr-FR" sz="2400" dirty="0" smtClean="0"/>
              <a:t>accepté ?</a:t>
            </a:r>
            <a:endParaRPr lang="fr-FR" sz="2400" dirty="0"/>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108</a:t>
            </a:fld>
            <a:endParaRPr lang="fr-FR"/>
          </a:p>
        </p:txBody>
      </p:sp>
    </p:spTree>
    <p:extLst>
      <p:ext uri="{BB962C8B-B14F-4D97-AF65-F5344CB8AC3E}">
        <p14:creationId xmlns:p14="http://schemas.microsoft.com/office/powerpoint/2010/main" val="28467345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AVOIR UNE DEMARCHE PROACTIVE</a:t>
            </a:r>
            <a:endParaRPr lang="fr-FR" dirty="0"/>
          </a:p>
        </p:txBody>
      </p:sp>
      <p:sp>
        <p:nvSpPr>
          <p:cNvPr id="3" name="Espace réservé du contenu 2"/>
          <p:cNvSpPr>
            <a:spLocks noGrp="1"/>
          </p:cNvSpPr>
          <p:nvPr>
            <p:ph idx="1"/>
          </p:nvPr>
        </p:nvSpPr>
        <p:spPr>
          <a:xfrm>
            <a:off x="1259632" y="1844824"/>
            <a:ext cx="7498080" cy="4285456"/>
          </a:xfrm>
        </p:spPr>
        <p:txBody>
          <a:bodyPr>
            <a:normAutofit/>
          </a:bodyPr>
          <a:lstStyle/>
          <a:p>
            <a:r>
              <a:rPr lang="fr-FR" sz="2400" dirty="0" smtClean="0"/>
              <a:t>Une démarche </a:t>
            </a:r>
            <a:r>
              <a:rPr lang="fr-FR" sz="2400" b="1" u="sng" dirty="0" smtClean="0"/>
              <a:t>proactive</a:t>
            </a:r>
            <a:r>
              <a:rPr lang="fr-FR" sz="2400" dirty="0" smtClean="0"/>
              <a:t>,  anticipée, voire planifiée (</a:t>
            </a:r>
            <a:r>
              <a:rPr lang="fr-FR" sz="2400" dirty="0" err="1" smtClean="0"/>
              <a:t>cf</a:t>
            </a:r>
            <a:r>
              <a:rPr lang="fr-FR" sz="2400" dirty="0" smtClean="0"/>
              <a:t> schéma directeur) permet d’organiser le changement et de rationaliser par étapes, d’implanter l’ERP par tranches fonctionnelles (modules) selon des priorités </a:t>
            </a:r>
          </a:p>
          <a:p>
            <a:r>
              <a:rPr lang="fr-FR" sz="2400" dirty="0" smtClean="0"/>
              <a:t>Une démarche </a:t>
            </a:r>
            <a:r>
              <a:rPr lang="fr-FR" sz="2400" b="1" u="sng" dirty="0" smtClean="0"/>
              <a:t>réactive</a:t>
            </a:r>
            <a:r>
              <a:rPr lang="fr-FR" sz="2400" dirty="0" smtClean="0"/>
              <a:t> (d’origine interne, comme la réaction d’un dirigeant, ou externe comme un impératif commercial soudain) génère de la précipitation et des risques organisationnels supplémentaires (organisation mal préparée, formation insuffisante, paramétrages perfectibles, résistances …)</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109</a:t>
            </a:fld>
            <a:endParaRPr lang="fr-FR"/>
          </a:p>
        </p:txBody>
      </p:sp>
    </p:spTree>
    <p:extLst>
      <p:ext uri="{BB962C8B-B14F-4D97-AF65-F5344CB8AC3E}">
        <p14:creationId xmlns:p14="http://schemas.microsoft.com/office/powerpoint/2010/main" val="3551496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COORDONNER …</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2119" name="Picture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7200800" cy="480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11</a:t>
            </a:fld>
            <a:endParaRPr lang="fr-FR"/>
          </a:p>
        </p:txBody>
      </p:sp>
    </p:spTree>
    <p:extLst>
      <p:ext uri="{BB962C8B-B14F-4D97-AF65-F5344CB8AC3E}">
        <p14:creationId xmlns:p14="http://schemas.microsoft.com/office/powerpoint/2010/main" val="357430777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ENQUETE 2010</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110</a:t>
            </a:fld>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31010"/>
            <a:ext cx="5760640" cy="463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04582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LA JUSTIFICATION DU CHOIX « ERP »</a:t>
            </a:r>
            <a:endParaRPr lang="fr-FR" sz="3600" dirty="0"/>
          </a:p>
        </p:txBody>
      </p:sp>
      <p:sp>
        <p:nvSpPr>
          <p:cNvPr id="3" name="Espace réservé du contenu 2"/>
          <p:cNvSpPr>
            <a:spLocks noGrp="1"/>
          </p:cNvSpPr>
          <p:nvPr>
            <p:ph idx="1"/>
          </p:nvPr>
        </p:nvSpPr>
        <p:spPr>
          <a:xfrm>
            <a:off x="1115616" y="1556792"/>
            <a:ext cx="7714104" cy="4800600"/>
          </a:xfrm>
        </p:spPr>
        <p:txBody>
          <a:bodyPr>
            <a:normAutofit fontScale="92500"/>
          </a:bodyPr>
          <a:lstStyle/>
          <a:p>
            <a:r>
              <a:rPr lang="fr-FR" sz="2400" dirty="0"/>
              <a:t>U</a:t>
            </a:r>
            <a:r>
              <a:rPr lang="fr-FR" sz="2400" dirty="0" smtClean="0"/>
              <a:t>ne pré-étude doit montrer:</a:t>
            </a:r>
          </a:p>
          <a:p>
            <a:pPr marL="82296" indent="0">
              <a:buNone/>
            </a:pPr>
            <a:r>
              <a:rPr lang="fr-FR" sz="2400" dirty="0" smtClean="0"/>
              <a:t>- Soit la rentabilité de l’ERP (apports chiffrés &gt; coûts). Mais 30</a:t>
            </a:r>
            <a:r>
              <a:rPr lang="fr-FR" sz="2400" dirty="0"/>
              <a:t>% seulement des entreprises ont un ROI favorable à 4 ans (Informatique Magazine – 1999).</a:t>
            </a:r>
          </a:p>
          <a:p>
            <a:pPr marL="82296" indent="0">
              <a:buNone/>
            </a:pPr>
            <a:r>
              <a:rPr lang="fr-FR" sz="2400" dirty="0" smtClean="0"/>
              <a:t>- Soit sa nécessité face à la concurrence (éviter une perte de marchés). Mais les avantages concurrentiels ne sont pas toujours trouvés (le « désavantage » du non-ERP étant parfois plus évident).</a:t>
            </a:r>
          </a:p>
          <a:p>
            <a:r>
              <a:rPr lang="fr-FR" sz="2400" dirty="0"/>
              <a:t>U</a:t>
            </a:r>
            <a:r>
              <a:rPr lang="fr-FR" sz="2400" dirty="0" smtClean="0"/>
              <a:t>ne évaluation prévisionnelle des coûts sur plusieurs années est toujours nécessaire. </a:t>
            </a:r>
            <a:r>
              <a:rPr lang="fr-FR" sz="2400" dirty="0"/>
              <a:t>Mais Les coûts </a:t>
            </a:r>
            <a:r>
              <a:rPr lang="fr-FR" sz="2400" dirty="0" smtClean="0"/>
              <a:t>peuvent être très sous-estimés à défaut d’une expérience préalable de l’ERP</a:t>
            </a:r>
          </a:p>
          <a:p>
            <a:r>
              <a:rPr lang="fr-FR" sz="2400" dirty="0" smtClean="0"/>
              <a:t>On ne compare pas fréquemment l’ERP à une solution discrète, moins dans la mode et réputée moins évolutive</a:t>
            </a:r>
          </a:p>
          <a:p>
            <a:endParaRPr lang="fr-FR" sz="2400" dirty="0"/>
          </a:p>
        </p:txBody>
      </p:sp>
      <p:sp>
        <p:nvSpPr>
          <p:cNvPr id="4" name="Espace réservé du pied de page 3"/>
          <p:cNvSpPr>
            <a:spLocks noGrp="1"/>
          </p:cNvSpPr>
          <p:nvPr>
            <p:ph type="ftr" sz="quarter" idx="11"/>
          </p:nvPr>
        </p:nvSpPr>
        <p:spPr/>
        <p:txBody>
          <a:bodyPr/>
          <a:lstStyle/>
          <a:p>
            <a:r>
              <a:rPr lang="fr-FR" dirty="0" smtClean="0"/>
              <a:t>(C) J. Sornet - 2013</a:t>
            </a:r>
            <a:endParaRPr lang="fr-FR" dirty="0"/>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111</a:t>
            </a:fld>
            <a:endParaRPr lang="fr-FR"/>
          </a:p>
        </p:txBody>
      </p:sp>
    </p:spTree>
    <p:extLst>
      <p:ext uri="{BB962C8B-B14F-4D97-AF65-F5344CB8AC3E}">
        <p14:creationId xmlns:p14="http://schemas.microsoft.com/office/powerpoint/2010/main" val="17885829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764704"/>
            <a:ext cx="7498080" cy="1143000"/>
          </a:xfrm>
        </p:spPr>
        <p:txBody>
          <a:bodyPr>
            <a:normAutofit fontScale="90000"/>
          </a:bodyPr>
          <a:lstStyle/>
          <a:p>
            <a:r>
              <a:rPr lang="fr-FR" dirty="0" smtClean="0"/>
              <a:t>C – LES VISIONS POSSIBLES DE L’ERP (OU COMMENT EFFECTUER LE BON CHOIX)</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112</a:t>
            </a:fld>
            <a:endParaRPr lang="fr-FR"/>
          </a:p>
        </p:txBody>
      </p:sp>
    </p:spTree>
    <p:extLst>
      <p:ext uri="{BB962C8B-B14F-4D97-AF65-F5344CB8AC3E}">
        <p14:creationId xmlns:p14="http://schemas.microsoft.com/office/powerpoint/2010/main" val="3126094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L’ERP EN TANT QU’OUTIL</a:t>
            </a:r>
            <a:endParaRPr lang="fr-FR" dirty="0"/>
          </a:p>
        </p:txBody>
      </p:sp>
      <p:sp>
        <p:nvSpPr>
          <p:cNvPr id="3" name="Espace réservé du contenu 2"/>
          <p:cNvSpPr>
            <a:spLocks noGrp="1"/>
          </p:cNvSpPr>
          <p:nvPr>
            <p:ph idx="1"/>
          </p:nvPr>
        </p:nvSpPr>
        <p:spPr>
          <a:xfrm>
            <a:off x="1331640" y="1484784"/>
            <a:ext cx="7498080" cy="4573488"/>
          </a:xfrm>
        </p:spPr>
        <p:txBody>
          <a:bodyPr>
            <a:normAutofit fontScale="85000" lnSpcReduction="10000"/>
          </a:bodyPr>
          <a:lstStyle/>
          <a:p>
            <a:r>
              <a:rPr lang="fr-FR" sz="2800" dirty="0" smtClean="0"/>
              <a:t>L’ERP est un outil qui suscite des attentes diverses :</a:t>
            </a:r>
          </a:p>
          <a:p>
            <a:pPr marL="82296" indent="0">
              <a:buNone/>
            </a:pPr>
            <a:r>
              <a:rPr lang="fr-FR" sz="2800" dirty="0" smtClean="0"/>
              <a:t>- Rationalisation des logiciels et réduction de la charge de maintenance (informaticiens)</a:t>
            </a:r>
          </a:p>
          <a:p>
            <a:pPr marL="82296" indent="0">
              <a:buNone/>
            </a:pPr>
            <a:r>
              <a:rPr lang="fr-FR" sz="2800" dirty="0" smtClean="0"/>
              <a:t>- Meilleur support des activités (utilisateurs)</a:t>
            </a:r>
          </a:p>
          <a:p>
            <a:pPr marL="82296" indent="0">
              <a:buNone/>
            </a:pPr>
            <a:r>
              <a:rPr lang="fr-FR" sz="2800" dirty="0" smtClean="0"/>
              <a:t>- Aide au management (direction)</a:t>
            </a:r>
          </a:p>
          <a:p>
            <a:pPr marL="82296" indent="0">
              <a:buNone/>
            </a:pPr>
            <a:r>
              <a:rPr lang="fr-FR" sz="2800" dirty="0" smtClean="0"/>
              <a:t>- Retour sur investissement (financiers)</a:t>
            </a:r>
          </a:p>
          <a:p>
            <a:r>
              <a:rPr lang="fr-FR" sz="2800" dirty="0"/>
              <a:t>U</a:t>
            </a:r>
            <a:r>
              <a:rPr lang="fr-FR" sz="2800" dirty="0" smtClean="0"/>
              <a:t>n outil, à lui seul, n’apporte pas la solution de problèmes de management et d’organisation. Il est une aide à la mise en œuvre de </a:t>
            </a:r>
            <a:r>
              <a:rPr lang="fr-FR" sz="2800" b="1" u="sng" dirty="0" smtClean="0"/>
              <a:t>solutions préalablement établies</a:t>
            </a:r>
          </a:p>
          <a:p>
            <a:r>
              <a:rPr lang="fr-FR" sz="2800" dirty="0" smtClean="0"/>
              <a:t>Cet outil, qui façonne le SI, doit être promu par le soutien de la direction et l’implication de ses utilisateurs</a:t>
            </a:r>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113</a:t>
            </a:fld>
            <a:endParaRPr lang="fr-FR"/>
          </a:p>
        </p:txBody>
      </p:sp>
    </p:spTree>
    <p:extLst>
      <p:ext uri="{BB962C8B-B14F-4D97-AF65-F5344CB8AC3E}">
        <p14:creationId xmlns:p14="http://schemas.microsoft.com/office/powerpoint/2010/main" val="349575959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L’ERP EN TANT QUE MODELE</a:t>
            </a:r>
            <a:endParaRPr lang="fr-FR" dirty="0"/>
          </a:p>
        </p:txBody>
      </p:sp>
      <p:sp>
        <p:nvSpPr>
          <p:cNvPr id="3" name="Espace réservé du contenu 2"/>
          <p:cNvSpPr>
            <a:spLocks noGrp="1"/>
          </p:cNvSpPr>
          <p:nvPr>
            <p:ph idx="1"/>
          </p:nvPr>
        </p:nvSpPr>
        <p:spPr>
          <a:xfrm>
            <a:off x="1187624" y="1447800"/>
            <a:ext cx="7746064" cy="4800600"/>
          </a:xfrm>
        </p:spPr>
        <p:txBody>
          <a:bodyPr>
            <a:normAutofit/>
          </a:bodyPr>
          <a:lstStyle/>
          <a:p>
            <a:r>
              <a:rPr lang="fr-FR" sz="2400" dirty="0" smtClean="0"/>
              <a:t>Le produit qui vient d’un éditeur sérieux transcrit les </a:t>
            </a:r>
            <a:r>
              <a:rPr lang="fr-FR" sz="2400" b="1" u="sng" dirty="0" smtClean="0"/>
              <a:t>meilleures pratiques </a:t>
            </a:r>
            <a:r>
              <a:rPr lang="fr-FR" sz="2400" dirty="0" smtClean="0"/>
              <a:t>d’un secteur d’activité, ou de la gestion en général</a:t>
            </a:r>
          </a:p>
          <a:p>
            <a:r>
              <a:rPr lang="fr-FR" sz="2400" dirty="0" smtClean="0"/>
              <a:t>Cet ERP peut induire une bonne évolution de l’organisation du travail (être structurant) s’il est pertinent</a:t>
            </a:r>
          </a:p>
          <a:p>
            <a:r>
              <a:rPr lang="fr-FR" sz="2400" dirty="0" smtClean="0"/>
              <a:t>Un ERP </a:t>
            </a:r>
            <a:r>
              <a:rPr lang="fr-FR" sz="2400" dirty="0"/>
              <a:t>indiscutablement </a:t>
            </a:r>
            <a:r>
              <a:rPr lang="fr-FR" sz="2400" dirty="0" smtClean="0"/>
              <a:t>performant </a:t>
            </a:r>
            <a:r>
              <a:rPr lang="fr-FR" sz="2400" dirty="0"/>
              <a:t>dans un secteur d’activité se </a:t>
            </a:r>
            <a:r>
              <a:rPr lang="fr-FR" sz="2400" dirty="0" smtClean="0"/>
              <a:t>présente </a:t>
            </a:r>
            <a:r>
              <a:rPr lang="fr-FR" sz="2400" dirty="0"/>
              <a:t>comme une source de </a:t>
            </a:r>
            <a:r>
              <a:rPr lang="fr-FR" sz="2400" dirty="0" err="1" smtClean="0"/>
              <a:t>benchmarking</a:t>
            </a:r>
            <a:r>
              <a:rPr lang="fr-FR" sz="2400" dirty="0" smtClean="0"/>
              <a:t> : </a:t>
            </a:r>
            <a:r>
              <a:rPr lang="fr-FR" sz="2400" dirty="0"/>
              <a:t>«Les autres le font, ils réussissent, pourquoi pas nous? »</a:t>
            </a:r>
          </a:p>
          <a:p>
            <a:r>
              <a:rPr lang="fr-FR" sz="2400" dirty="0"/>
              <a:t>Il peut </a:t>
            </a:r>
            <a:r>
              <a:rPr lang="fr-FR" sz="2400" dirty="0" smtClean="0"/>
              <a:t>alors provoquer</a:t>
            </a:r>
            <a:r>
              <a:rPr lang="fr-FR" sz="2400" dirty="0"/>
              <a:t>, </a:t>
            </a:r>
            <a:r>
              <a:rPr lang="fr-FR" sz="2400" dirty="0" smtClean="0"/>
              <a:t> avant </a:t>
            </a:r>
            <a:r>
              <a:rPr lang="fr-FR" sz="2400" dirty="0"/>
              <a:t>son installation, une réflexion pour améliorer l’organisation</a:t>
            </a: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114</a:t>
            </a:fld>
            <a:endParaRPr lang="fr-FR"/>
          </a:p>
        </p:txBody>
      </p:sp>
    </p:spTree>
    <p:extLst>
      <p:ext uri="{BB962C8B-B14F-4D97-AF65-F5344CB8AC3E}">
        <p14:creationId xmlns:p14="http://schemas.microsoft.com/office/powerpoint/2010/main" val="3052013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L’ERP EN TANT QUE FACTEUR DE TRANSVERSALITE</a:t>
            </a:r>
            <a:endParaRPr lang="fr-FR" dirty="0"/>
          </a:p>
        </p:txBody>
      </p:sp>
      <p:sp>
        <p:nvSpPr>
          <p:cNvPr id="3" name="Espace réservé du contenu 2"/>
          <p:cNvSpPr>
            <a:spLocks noGrp="1"/>
          </p:cNvSpPr>
          <p:nvPr>
            <p:ph idx="1"/>
          </p:nvPr>
        </p:nvSpPr>
        <p:spPr>
          <a:xfrm>
            <a:off x="1187624" y="1772816"/>
            <a:ext cx="7498080" cy="4357464"/>
          </a:xfrm>
        </p:spPr>
        <p:txBody>
          <a:bodyPr>
            <a:noAutofit/>
          </a:bodyPr>
          <a:lstStyle/>
          <a:p>
            <a:r>
              <a:rPr lang="fr-FR" sz="2400" dirty="0" smtClean="0"/>
              <a:t>C’est généralement un des buts affichés …</a:t>
            </a:r>
          </a:p>
          <a:p>
            <a:r>
              <a:rPr lang="fr-FR" sz="2400" dirty="0" smtClean="0"/>
              <a:t>Mais l’organisation ne recèle-t-elle pas de « chapelles » et de conflits de pouvoir incompatibles, qui devront être résolus avant?</a:t>
            </a:r>
          </a:p>
          <a:p>
            <a:r>
              <a:rPr lang="fr-FR" sz="2400" dirty="0" smtClean="0"/>
              <a:t>L’approche processus sera-t-elle soutenue par la direction? Est-elle adaptée au mode de production?</a:t>
            </a:r>
          </a:p>
          <a:p>
            <a:r>
              <a:rPr lang="fr-FR" sz="2400" dirty="0" smtClean="0"/>
              <a:t>Les employés sont-ils prêts à prendre le pouvoir qui leur sera dévolu, à être plus autonomes, responsabilisés?</a:t>
            </a:r>
          </a:p>
          <a:p>
            <a:r>
              <a:rPr lang="fr-FR" sz="2400" dirty="0" smtClean="0"/>
              <a:t>Les qualifications peuvent-elles garantir des sources de données sans erreur?</a:t>
            </a:r>
          </a:p>
          <a:p>
            <a:r>
              <a:rPr lang="fr-FR" sz="2400" dirty="0" smtClean="0"/>
              <a:t>La culture d’entreprise est-elle compatible? </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115</a:t>
            </a:fld>
            <a:endParaRPr lang="fr-FR"/>
          </a:p>
        </p:txBody>
      </p:sp>
    </p:spTree>
    <p:extLst>
      <p:ext uri="{BB962C8B-B14F-4D97-AF65-F5344CB8AC3E}">
        <p14:creationId xmlns:p14="http://schemas.microsoft.com/office/powerpoint/2010/main" val="179247375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L’ERP EN TANT QUE SOLUTION GLOBALE</a:t>
            </a:r>
            <a:endParaRPr lang="fr-FR" dirty="0"/>
          </a:p>
        </p:txBody>
      </p:sp>
      <p:sp>
        <p:nvSpPr>
          <p:cNvPr id="3" name="Espace réservé du contenu 2"/>
          <p:cNvSpPr>
            <a:spLocks noGrp="1"/>
          </p:cNvSpPr>
          <p:nvPr>
            <p:ph idx="1"/>
          </p:nvPr>
        </p:nvSpPr>
        <p:spPr>
          <a:xfrm>
            <a:off x="1331640" y="1556792"/>
            <a:ext cx="7498080" cy="4573488"/>
          </a:xfrm>
        </p:spPr>
        <p:txBody>
          <a:bodyPr>
            <a:normAutofit/>
          </a:bodyPr>
          <a:lstStyle/>
          <a:p>
            <a:r>
              <a:rPr lang="fr-FR" sz="2400" dirty="0" smtClean="0"/>
              <a:t>Quel est le niveau d’acceptation par l’organisation d’une solution obligatoirement brutale si elle n’est pas déployée progressivement ?</a:t>
            </a:r>
          </a:p>
          <a:p>
            <a:r>
              <a:rPr lang="fr-FR" sz="2400" dirty="0" smtClean="0"/>
              <a:t>Une solution globale est-elle avantageuse par rapport à un complément ciblé (CRM, SCM, GRH …)?</a:t>
            </a:r>
          </a:p>
          <a:p>
            <a:r>
              <a:rPr lang="fr-FR" sz="2400" dirty="0" smtClean="0"/>
              <a:t>La modélisation préalable qui a en principe été faite de l’organisation est-elle assez juste et significative pour que l’adaptation soit réussie?</a:t>
            </a:r>
          </a:p>
          <a:p>
            <a:r>
              <a:rPr lang="fr-FR" sz="2400" dirty="0" smtClean="0"/>
              <a:t>Ne va-t-on pas vers de nombreuses adaptation spécifiques dénaturant l’ERP et rendant ses évolutions délicates (lors des changements de version) ?</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116</a:t>
            </a:fld>
            <a:endParaRPr lang="fr-FR"/>
          </a:p>
        </p:txBody>
      </p:sp>
    </p:spTree>
    <p:extLst>
      <p:ext uri="{BB962C8B-B14F-4D97-AF65-F5344CB8AC3E}">
        <p14:creationId xmlns:p14="http://schemas.microsoft.com/office/powerpoint/2010/main" val="30847829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 – LE BUSINESS PROCESS RENGINEERING (BPR)</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117</a:t>
            </a:fld>
            <a:endParaRPr lang="fr-FR"/>
          </a:p>
        </p:txBody>
      </p:sp>
    </p:spTree>
    <p:extLst>
      <p:ext uri="{BB962C8B-B14F-4D97-AF65-F5344CB8AC3E}">
        <p14:creationId xmlns:p14="http://schemas.microsoft.com/office/powerpoint/2010/main" val="402283365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idx="4294967295"/>
          </p:nvPr>
        </p:nvSpPr>
        <p:spPr>
          <a:xfrm>
            <a:off x="1187624" y="620688"/>
            <a:ext cx="7704855" cy="639762"/>
          </a:xfrm>
          <a:prstGeom prst="rect">
            <a:avLst/>
          </a:prstGeom>
        </p:spPr>
        <p:txBody>
          <a:bodyPr>
            <a:noAutofit/>
          </a:bodyPr>
          <a:lstStyle/>
          <a:p>
            <a:pPr eaLnBrk="1" hangingPunct="1"/>
            <a:r>
              <a:rPr lang="fr-FR" sz="3200" cap="all" dirty="0" smtClean="0">
                <a:effectLst>
                  <a:outerShdw blurRad="38100" dist="38100" dir="2700000" algn="tl">
                    <a:srgbClr val="000000">
                      <a:alpha val="43137"/>
                    </a:srgbClr>
                  </a:outerShdw>
                </a:effectLst>
              </a:rPr>
              <a:t>Le concept de BPR </a:t>
            </a:r>
          </a:p>
        </p:txBody>
      </p:sp>
      <p:sp>
        <p:nvSpPr>
          <p:cNvPr id="48133" name="Rectangle 3"/>
          <p:cNvSpPr>
            <a:spLocks noGrp="1" noChangeArrowheads="1"/>
          </p:cNvSpPr>
          <p:nvPr>
            <p:ph type="body" idx="4294967295"/>
          </p:nvPr>
        </p:nvSpPr>
        <p:spPr>
          <a:xfrm>
            <a:off x="1115616" y="1484784"/>
            <a:ext cx="7727776" cy="4495800"/>
          </a:xfrm>
          <a:prstGeom prst="rect">
            <a:avLst/>
          </a:prstGeom>
        </p:spPr>
        <p:txBody>
          <a:bodyPr>
            <a:noAutofit/>
          </a:bodyPr>
          <a:lstStyle/>
          <a:p>
            <a:pPr>
              <a:lnSpc>
                <a:spcPct val="120000"/>
              </a:lnSpc>
              <a:buClr>
                <a:schemeClr val="accent1">
                  <a:lumMod val="75000"/>
                </a:schemeClr>
              </a:buClr>
            </a:pPr>
            <a:r>
              <a:rPr lang="fr-FR" sz="2400" dirty="0" smtClean="0"/>
              <a:t>HAMMER et CHAMPY</a:t>
            </a:r>
          </a:p>
          <a:p>
            <a:pPr>
              <a:lnSpc>
                <a:spcPct val="120000"/>
              </a:lnSpc>
              <a:buClr>
                <a:schemeClr val="accent1">
                  <a:lumMod val="75000"/>
                </a:schemeClr>
              </a:buClr>
            </a:pPr>
            <a:r>
              <a:rPr lang="fr-FR" sz="2400" dirty="0" smtClean="0"/>
              <a:t>Trois questions à la base du BPR :</a:t>
            </a:r>
          </a:p>
          <a:p>
            <a:pPr marL="82296" indent="0">
              <a:lnSpc>
                <a:spcPct val="120000"/>
              </a:lnSpc>
              <a:buClr>
                <a:schemeClr val="accent1">
                  <a:lumMod val="75000"/>
                </a:schemeClr>
              </a:buClr>
              <a:buNone/>
            </a:pPr>
            <a:r>
              <a:rPr lang="fr-FR" sz="2400" dirty="0" smtClean="0"/>
              <a:t>- Pourquoi faisons-nous ce que nous faisons?</a:t>
            </a:r>
          </a:p>
          <a:p>
            <a:pPr marL="82296" indent="0" eaLnBrk="1" hangingPunct="1">
              <a:lnSpc>
                <a:spcPct val="120000"/>
              </a:lnSpc>
              <a:buClr>
                <a:srgbClr val="FF3300"/>
              </a:buClr>
              <a:buNone/>
            </a:pPr>
            <a:r>
              <a:rPr lang="fr-FR" sz="2400" dirty="0" smtClean="0"/>
              <a:t>- Comment le fait-on aujourd’hui?</a:t>
            </a:r>
          </a:p>
          <a:p>
            <a:pPr marL="82296" indent="0" eaLnBrk="1" hangingPunct="1">
              <a:lnSpc>
                <a:spcPct val="120000"/>
              </a:lnSpc>
              <a:buClr>
                <a:srgbClr val="FF3300"/>
              </a:buClr>
              <a:buNone/>
            </a:pPr>
            <a:r>
              <a:rPr lang="fr-FR" sz="2400" dirty="0" smtClean="0"/>
              <a:t>- Comment pourrait-on le faire différemment et de manière plus efficace?</a:t>
            </a:r>
          </a:p>
          <a:p>
            <a:pPr>
              <a:lnSpc>
                <a:spcPct val="120000"/>
              </a:lnSpc>
              <a:buClr>
                <a:schemeClr val="accent1">
                  <a:lumMod val="75000"/>
                </a:schemeClr>
              </a:buClr>
              <a:buSzPct val="111000"/>
              <a:buFont typeface="Arial" pitchFamily="34" charset="0"/>
              <a:buChar char="•"/>
            </a:pPr>
            <a:r>
              <a:rPr lang="fr-FR" sz="2400" dirty="0" smtClean="0"/>
              <a:t>Le BPR peut être </a:t>
            </a:r>
            <a:r>
              <a:rPr lang="fr-FR" sz="2400" b="1" u="sng" dirty="0" smtClean="0"/>
              <a:t>radical</a:t>
            </a:r>
            <a:r>
              <a:rPr lang="fr-FR" sz="2400" dirty="0" smtClean="0"/>
              <a:t>, (remise à plat globale et décidée par la direction) </a:t>
            </a:r>
            <a:r>
              <a:rPr lang="fr-FR" sz="2400" b="1" u="sng" dirty="0" smtClean="0"/>
              <a:t>pragmatique</a:t>
            </a:r>
            <a:r>
              <a:rPr lang="fr-FR" sz="2400" u="sng" dirty="0" smtClean="0"/>
              <a:t> </a:t>
            </a:r>
            <a:r>
              <a:rPr lang="fr-FR" sz="2400" dirty="0" smtClean="0"/>
              <a:t>(progressif, avec réévaluation des pratiques) ou </a:t>
            </a:r>
            <a:r>
              <a:rPr lang="fr-FR" sz="2400" b="1" u="sng" dirty="0" smtClean="0"/>
              <a:t>opportuniste</a:t>
            </a:r>
            <a:r>
              <a:rPr lang="fr-FR" sz="2400" dirty="0" smtClean="0"/>
              <a:t> (déclenché par un événement)</a:t>
            </a:r>
          </a:p>
          <a:p>
            <a:pPr marL="82296" indent="0">
              <a:lnSpc>
                <a:spcPct val="120000"/>
              </a:lnSpc>
              <a:buClr>
                <a:srgbClr val="FF3300"/>
              </a:buClr>
              <a:buNone/>
            </a:pPr>
            <a:endParaRPr lang="fr-FR" sz="2400" dirty="0" smtClean="0"/>
          </a:p>
          <a:p>
            <a:pPr eaLnBrk="1" hangingPunct="1">
              <a:lnSpc>
                <a:spcPct val="120000"/>
              </a:lnSpc>
              <a:buClr>
                <a:srgbClr val="FF3300"/>
              </a:buClr>
              <a:buFontTx/>
              <a:buChar char="-"/>
            </a:pPr>
            <a:endParaRPr lang="fr-FR" sz="2400" dirty="0" smtClean="0"/>
          </a:p>
          <a:p>
            <a:pPr eaLnBrk="1" hangingPunct="1">
              <a:lnSpc>
                <a:spcPct val="120000"/>
              </a:lnSpc>
              <a:buClr>
                <a:srgbClr val="FF3300"/>
              </a:buClr>
              <a:buFont typeface="Wingdings" pitchFamily="2" charset="2"/>
              <a:buNone/>
            </a:pPr>
            <a:endParaRPr lang="fr-FR" sz="2400" dirty="0" smtClean="0"/>
          </a:p>
        </p:txBody>
      </p:sp>
    </p:spTree>
    <p:extLst>
      <p:ext uri="{BB962C8B-B14F-4D97-AF65-F5344CB8AC3E}">
        <p14:creationId xmlns:p14="http://schemas.microsoft.com/office/powerpoint/2010/main" val="25972621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idx="4294967295"/>
          </p:nvPr>
        </p:nvSpPr>
        <p:spPr>
          <a:xfrm>
            <a:off x="1331640" y="980728"/>
            <a:ext cx="7283152" cy="487362"/>
          </a:xfrm>
          <a:prstGeom prst="rect">
            <a:avLst/>
          </a:prstGeom>
        </p:spPr>
        <p:txBody>
          <a:bodyPr>
            <a:noAutofit/>
          </a:bodyPr>
          <a:lstStyle/>
          <a:p>
            <a:pPr algn="ctr" eaLnBrk="1" hangingPunct="1"/>
            <a:r>
              <a:rPr lang="en-US" sz="3600" dirty="0" smtClean="0"/>
              <a:t>CE QUE L’ENTREPRISE ATTEND DU BPR</a:t>
            </a:r>
            <a:endParaRPr lang="fr-FR" sz="3600" dirty="0" smtClean="0"/>
          </a:p>
        </p:txBody>
      </p:sp>
      <p:sp>
        <p:nvSpPr>
          <p:cNvPr id="50181" name="Rectangle 3"/>
          <p:cNvSpPr>
            <a:spLocks noGrp="1" noChangeArrowheads="1"/>
          </p:cNvSpPr>
          <p:nvPr>
            <p:ph type="body" idx="4294967295"/>
          </p:nvPr>
        </p:nvSpPr>
        <p:spPr>
          <a:xfrm>
            <a:off x="1187624" y="2492896"/>
            <a:ext cx="7431360" cy="3349352"/>
          </a:xfrm>
          <a:prstGeom prst="rect">
            <a:avLst/>
          </a:prstGeom>
        </p:spPr>
        <p:txBody>
          <a:bodyPr>
            <a:normAutofit/>
          </a:bodyPr>
          <a:lstStyle/>
          <a:p>
            <a:pPr eaLnBrk="1" hangingPunct="1">
              <a:buClr>
                <a:schemeClr val="accent1">
                  <a:lumMod val="75000"/>
                </a:schemeClr>
              </a:buClr>
              <a:buSzPct val="116000"/>
              <a:buFont typeface="Arial" pitchFamily="34" charset="0"/>
              <a:buChar char="•"/>
            </a:pPr>
            <a:r>
              <a:rPr lang="fr-FR" sz="2400" dirty="0" smtClean="0"/>
              <a:t>Réduction des délais, amélioration des temps de réponse et de la réactivité</a:t>
            </a:r>
          </a:p>
          <a:p>
            <a:pPr>
              <a:buClr>
                <a:schemeClr val="accent1">
                  <a:lumMod val="75000"/>
                </a:schemeClr>
              </a:buClr>
              <a:buSzPct val="126000"/>
              <a:buFont typeface="Arial" pitchFamily="34" charset="0"/>
              <a:buChar char="•"/>
            </a:pPr>
            <a:r>
              <a:rPr lang="fr-FR" sz="2400" dirty="0" smtClean="0"/>
              <a:t>Réduction des coûts</a:t>
            </a:r>
          </a:p>
          <a:p>
            <a:pPr>
              <a:buClr>
                <a:schemeClr val="accent1">
                  <a:lumMod val="75000"/>
                </a:schemeClr>
              </a:buClr>
              <a:buSzPct val="120000"/>
              <a:buFont typeface="Arial" pitchFamily="34" charset="0"/>
              <a:buChar char="•"/>
            </a:pPr>
            <a:r>
              <a:rPr lang="fr-FR" sz="2400" dirty="0" smtClean="0"/>
              <a:t>Amélioration de la qualité, meilleure satisfaction client</a:t>
            </a:r>
          </a:p>
          <a:p>
            <a:pPr eaLnBrk="1" hangingPunct="1">
              <a:buClr>
                <a:schemeClr val="accent1">
                  <a:lumMod val="75000"/>
                </a:schemeClr>
              </a:buClr>
              <a:buSzPct val="120000"/>
              <a:buFont typeface="Arial" pitchFamily="34" charset="0"/>
              <a:buChar char="•"/>
            </a:pPr>
            <a:r>
              <a:rPr lang="fr-FR" sz="2400" dirty="0" smtClean="0"/>
              <a:t>Plus de travail en équipe et de partage d’information</a:t>
            </a:r>
          </a:p>
          <a:p>
            <a:pPr eaLnBrk="1" hangingPunct="1">
              <a:buClr>
                <a:schemeClr val="accent1">
                  <a:lumMod val="75000"/>
                </a:schemeClr>
              </a:buClr>
              <a:buSzPct val="120000"/>
              <a:buFont typeface="Arial" pitchFamily="34" charset="0"/>
              <a:buChar char="•"/>
            </a:pPr>
            <a:r>
              <a:rPr lang="fr-FR" sz="2400" dirty="0" smtClean="0"/>
              <a:t>Responsabilisation des employés à tous niveaux</a:t>
            </a:r>
          </a:p>
        </p:txBody>
      </p:sp>
    </p:spTree>
    <p:extLst>
      <p:ext uri="{BB962C8B-B14F-4D97-AF65-F5344CB8AC3E}">
        <p14:creationId xmlns:p14="http://schemas.microsoft.com/office/powerpoint/2010/main" val="83463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REDUIRE LES COUTS … Exemple</a:t>
            </a:r>
            <a:endParaRPr lang="fr-FR" dirty="0"/>
          </a:p>
        </p:txBody>
      </p:sp>
      <p:sp>
        <p:nvSpPr>
          <p:cNvPr id="3" name="Espace réservé du contenu 2"/>
          <p:cNvSpPr>
            <a:spLocks noGrp="1"/>
          </p:cNvSpPr>
          <p:nvPr>
            <p:ph idx="1"/>
          </p:nvPr>
        </p:nvSpPr>
        <p:spPr>
          <a:xfrm>
            <a:off x="1259632" y="1700808"/>
            <a:ext cx="7498080" cy="3600400"/>
          </a:xfrm>
        </p:spPr>
        <p:txBody>
          <a:bodyPr>
            <a:normAutofit/>
          </a:bodyPr>
          <a:lstStyle/>
          <a:p>
            <a:r>
              <a:rPr lang="fr-FR" sz="2800" dirty="0" smtClean="0"/>
              <a:t>MICROSOFT a investi 25M$ dans SAP /R3 dans les années 90</a:t>
            </a:r>
            <a:r>
              <a:rPr lang="fr-FR" sz="2800" dirty="0"/>
              <a:t> </a:t>
            </a:r>
            <a:r>
              <a:rPr lang="fr-FR" sz="2800" dirty="0" smtClean="0"/>
              <a:t>pour remplacer des dizaines de SI différents au niveau mondial</a:t>
            </a:r>
          </a:p>
          <a:p>
            <a:r>
              <a:rPr lang="fr-FR" sz="2800" dirty="0" smtClean="0"/>
              <a:t>Bill Gates pense ainsi économiser 18M$ par an</a:t>
            </a:r>
          </a:p>
          <a:p>
            <a:r>
              <a:rPr lang="fr-FR" sz="2800" dirty="0" smtClean="0"/>
              <a:t>… Ceci toutefois après une premier échec =&gt; Bill Gates a décidé de piloter lui-même ce nouveau projet</a:t>
            </a: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12</a:t>
            </a:fld>
            <a:endParaRPr lang="fr-FR"/>
          </a:p>
        </p:txBody>
      </p:sp>
    </p:spTree>
    <p:extLst>
      <p:ext uri="{BB962C8B-B14F-4D97-AF65-F5344CB8AC3E}">
        <p14:creationId xmlns:p14="http://schemas.microsoft.com/office/powerpoint/2010/main" val="74720838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idx="4294967295"/>
          </p:nvPr>
        </p:nvSpPr>
        <p:spPr>
          <a:xfrm>
            <a:off x="1259632" y="620688"/>
            <a:ext cx="7488832" cy="563562"/>
          </a:xfrm>
          <a:prstGeom prst="rect">
            <a:avLst/>
          </a:prstGeom>
        </p:spPr>
        <p:txBody>
          <a:bodyPr>
            <a:noAutofit/>
          </a:bodyPr>
          <a:lstStyle/>
          <a:p>
            <a:pPr algn="ctr" eaLnBrk="1" hangingPunct="1"/>
            <a:r>
              <a:rPr lang="fr-FR" sz="3600" dirty="0" smtClean="0"/>
              <a:t>LES EFFETS DU BPR SUR L’ORGANISATION </a:t>
            </a:r>
          </a:p>
        </p:txBody>
      </p:sp>
      <p:sp>
        <p:nvSpPr>
          <p:cNvPr id="54277" name="Rectangle 3"/>
          <p:cNvSpPr>
            <a:spLocks noGrp="1" noChangeArrowheads="1"/>
          </p:cNvSpPr>
          <p:nvPr>
            <p:ph type="body" idx="4294967295"/>
          </p:nvPr>
        </p:nvSpPr>
        <p:spPr>
          <a:xfrm>
            <a:off x="1259632" y="2060848"/>
            <a:ext cx="7422976" cy="4505672"/>
          </a:xfrm>
          <a:prstGeom prst="rect">
            <a:avLst/>
          </a:prstGeom>
        </p:spPr>
        <p:txBody>
          <a:bodyPr>
            <a:normAutofit/>
          </a:bodyPr>
          <a:lstStyle/>
          <a:p>
            <a:r>
              <a:rPr lang="fr-FR" sz="2400" dirty="0" smtClean="0"/>
              <a:t>Recentrage sur les activités à forte valeur ajoutée, sur les processus clé</a:t>
            </a:r>
          </a:p>
          <a:p>
            <a:r>
              <a:rPr lang="fr-FR" sz="2400" dirty="0" smtClean="0"/>
              <a:t>Possible réduction d’effectifs (downsizing)</a:t>
            </a:r>
          </a:p>
          <a:p>
            <a:r>
              <a:rPr lang="fr-FR" sz="2400" dirty="0" smtClean="0"/>
              <a:t>Aplanissement des niveaux hiérarchiques (</a:t>
            </a:r>
            <a:r>
              <a:rPr lang="fr-FR" sz="2400" dirty="0" err="1" smtClean="0"/>
              <a:t>delayering</a:t>
            </a:r>
            <a:r>
              <a:rPr lang="fr-FR" sz="2400" dirty="0" smtClean="0"/>
              <a:t>), </a:t>
            </a:r>
            <a:r>
              <a:rPr lang="fr-FR" sz="2400" dirty="0" err="1" smtClean="0"/>
              <a:t>empouvoirement</a:t>
            </a:r>
            <a:r>
              <a:rPr lang="fr-FR" sz="2400" dirty="0" smtClean="0"/>
              <a:t>,  autonomie</a:t>
            </a:r>
          </a:p>
          <a:p>
            <a:r>
              <a:rPr lang="fr-FR" sz="2400" dirty="0" smtClean="0"/>
              <a:t>Intégration transversale, pénétration du besoin client dans l’organisation</a:t>
            </a:r>
          </a:p>
          <a:p>
            <a:r>
              <a:rPr lang="fr-FR" sz="2400" dirty="0" smtClean="0"/>
              <a:t>Fédération d’ilots applicatifs constitués au fil du temps</a:t>
            </a:r>
          </a:p>
        </p:txBody>
      </p:sp>
    </p:spTree>
    <p:extLst>
      <p:ext uri="{BB962C8B-B14F-4D97-AF65-F5344CB8AC3E}">
        <p14:creationId xmlns:p14="http://schemas.microsoft.com/office/powerpoint/2010/main" val="221726870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LIEN ENTRE ERP ET BPR</a:t>
            </a:r>
            <a:endParaRPr lang="fr-FR" dirty="0"/>
          </a:p>
        </p:txBody>
      </p:sp>
      <p:sp>
        <p:nvSpPr>
          <p:cNvPr id="3" name="Espace réservé du contenu 2"/>
          <p:cNvSpPr>
            <a:spLocks noGrp="1"/>
          </p:cNvSpPr>
          <p:nvPr>
            <p:ph idx="1"/>
          </p:nvPr>
        </p:nvSpPr>
        <p:spPr>
          <a:xfrm>
            <a:off x="1187624" y="1412776"/>
            <a:ext cx="7498080" cy="4800600"/>
          </a:xfrm>
        </p:spPr>
        <p:txBody>
          <a:bodyPr>
            <a:normAutofit/>
          </a:bodyPr>
          <a:lstStyle/>
          <a:p>
            <a:r>
              <a:rPr lang="fr-FR" sz="2400" dirty="0" smtClean="0"/>
              <a:t>L’ERP n’est pas un projet purement informatique, il touche à l’organisation et est l’occasion d’améliorer les flux de gestion</a:t>
            </a:r>
          </a:p>
          <a:p>
            <a:r>
              <a:rPr lang="fr-FR" sz="2400" dirty="0" smtClean="0"/>
              <a:t>Le BPR s’intègre donc à la démarche ERP : </a:t>
            </a:r>
          </a:p>
          <a:p>
            <a:pPr marL="82296" indent="0">
              <a:buNone/>
            </a:pPr>
            <a:r>
              <a:rPr lang="fr-FR" sz="2400" dirty="0" smtClean="0"/>
              <a:t>- Le </a:t>
            </a:r>
            <a:r>
              <a:rPr lang="fr-FR" sz="2400" b="1" u="sng" dirty="0" smtClean="0"/>
              <a:t>BPR radical </a:t>
            </a:r>
            <a:r>
              <a:rPr lang="fr-FR" sz="2400" dirty="0" smtClean="0"/>
              <a:t>peut </a:t>
            </a:r>
            <a:r>
              <a:rPr lang="fr-FR" sz="2400" dirty="0"/>
              <a:t>justifier l’ERP. On étudie au préalable les processus clé pour les optimiser, ce BPR aide au choix de </a:t>
            </a:r>
            <a:r>
              <a:rPr lang="fr-FR" sz="2400" dirty="0" smtClean="0"/>
              <a:t>l’ERP</a:t>
            </a:r>
          </a:p>
          <a:p>
            <a:pPr marL="82296" indent="0">
              <a:buNone/>
            </a:pPr>
            <a:r>
              <a:rPr lang="fr-FR" sz="2400" dirty="0" smtClean="0"/>
              <a:t>- Le </a:t>
            </a:r>
            <a:r>
              <a:rPr lang="fr-FR" sz="2400" b="1" u="sng" dirty="0" smtClean="0"/>
              <a:t>BPR opportuniste </a:t>
            </a:r>
            <a:r>
              <a:rPr lang="fr-FR" sz="2400" dirty="0" smtClean="0"/>
              <a:t>peut être justifié par l’arrivée de l’ERP. </a:t>
            </a:r>
          </a:p>
          <a:p>
            <a:pPr marL="82296" indent="0">
              <a:buNone/>
            </a:pPr>
            <a:r>
              <a:rPr lang="fr-FR" sz="2400" dirty="0" smtClean="0"/>
              <a:t>- Le </a:t>
            </a:r>
            <a:r>
              <a:rPr lang="fr-FR" sz="2400" b="1" u="sng" dirty="0" smtClean="0"/>
              <a:t>BPR pragmatique</a:t>
            </a:r>
            <a:r>
              <a:rPr lang="fr-FR" sz="2400" dirty="0" smtClean="0"/>
              <a:t>, incrémental peut se faire progressivement après implantation de l’ERP, en considérant l’attente des utilisateurs</a:t>
            </a:r>
          </a:p>
          <a:p>
            <a:endParaRPr lang="fr-FR" sz="2400" dirty="0" smtClean="0"/>
          </a:p>
          <a:p>
            <a:endParaRPr lang="fr-FR" sz="2400" dirty="0" smtClean="0"/>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121</a:t>
            </a:fld>
            <a:endParaRPr lang="fr-FR"/>
          </a:p>
        </p:txBody>
      </p:sp>
    </p:spTree>
    <p:extLst>
      <p:ext uri="{BB962C8B-B14F-4D97-AF65-F5344CB8AC3E}">
        <p14:creationId xmlns:p14="http://schemas.microsoft.com/office/powerpoint/2010/main" val="29111995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 – FAIRE ACCEPTER L’ERP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122</a:t>
            </a:fld>
            <a:endParaRPr lang="fr-FR"/>
          </a:p>
        </p:txBody>
      </p:sp>
    </p:spTree>
    <p:extLst>
      <p:ext uri="{BB962C8B-B14F-4D97-AF65-F5344CB8AC3E}">
        <p14:creationId xmlns:p14="http://schemas.microsoft.com/office/powerpoint/2010/main" val="233849056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L’APPROCHE SOCIOTECHNIQUE</a:t>
            </a:r>
            <a:endParaRPr lang="fr-FR" dirty="0"/>
          </a:p>
        </p:txBody>
      </p:sp>
      <p:sp>
        <p:nvSpPr>
          <p:cNvPr id="3" name="Espace réservé du contenu 2"/>
          <p:cNvSpPr>
            <a:spLocks noGrp="1"/>
          </p:cNvSpPr>
          <p:nvPr>
            <p:ph idx="1"/>
          </p:nvPr>
        </p:nvSpPr>
        <p:spPr>
          <a:xfrm>
            <a:off x="1259632" y="1412776"/>
            <a:ext cx="7498080" cy="4608512"/>
          </a:xfrm>
        </p:spPr>
        <p:txBody>
          <a:bodyPr>
            <a:normAutofit lnSpcReduction="10000"/>
          </a:bodyPr>
          <a:lstStyle/>
          <a:p>
            <a:r>
              <a:rPr lang="fr-FR" sz="2400" dirty="0" smtClean="0"/>
              <a:t>EMERY, TRIST</a:t>
            </a:r>
          </a:p>
          <a:p>
            <a:r>
              <a:rPr lang="fr-FR" sz="2400" dirty="0" smtClean="0"/>
              <a:t>Cette théorie du management trouve des applications dans l’implantation d’un ERP</a:t>
            </a:r>
          </a:p>
          <a:p>
            <a:r>
              <a:rPr lang="fr-FR" sz="2400" dirty="0" smtClean="0"/>
              <a:t>L’ERP, objet technique susceptible de modifier l’organisation, peut être contre-productif s’il détruit des structures sociales performantes</a:t>
            </a:r>
          </a:p>
          <a:p>
            <a:r>
              <a:rPr lang="fr-FR" sz="2400" dirty="0" smtClean="0"/>
              <a:t>Des choix d’organisation subsistent toujours, et un équilibre doit être trouvé entre contraintes technologiques et organisation sociale</a:t>
            </a:r>
          </a:p>
          <a:p>
            <a:r>
              <a:rPr lang="fr-FR" sz="2400" dirty="0" smtClean="0"/>
              <a:t>Ne pas compter </a:t>
            </a:r>
            <a:r>
              <a:rPr lang="fr-FR" sz="2400" dirty="0"/>
              <a:t>sur la perfection et la rapidité d’un produit que les employés n’arriveront pas à suivre où rejetteront</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123</a:t>
            </a:fld>
            <a:endParaRPr lang="fr-FR"/>
          </a:p>
        </p:txBody>
      </p:sp>
    </p:spTree>
    <p:extLst>
      <p:ext uri="{BB962C8B-B14F-4D97-AF65-F5344CB8AC3E}">
        <p14:creationId xmlns:p14="http://schemas.microsoft.com/office/powerpoint/2010/main" val="253977764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L’ERP INDUIT UN CHANGEMENT, DONC DES RESISTANCES</a:t>
            </a:r>
            <a:endParaRPr lang="fr-FR" dirty="0"/>
          </a:p>
        </p:txBody>
      </p:sp>
      <p:sp>
        <p:nvSpPr>
          <p:cNvPr id="3" name="Espace réservé du contenu 2"/>
          <p:cNvSpPr>
            <a:spLocks noGrp="1"/>
          </p:cNvSpPr>
          <p:nvPr>
            <p:ph idx="1"/>
          </p:nvPr>
        </p:nvSpPr>
        <p:spPr>
          <a:xfrm>
            <a:off x="1187624" y="1700808"/>
            <a:ext cx="7498080" cy="4800600"/>
          </a:xfrm>
        </p:spPr>
        <p:txBody>
          <a:bodyPr>
            <a:normAutofit/>
          </a:bodyPr>
          <a:lstStyle/>
          <a:p>
            <a:r>
              <a:rPr lang="fr-FR" sz="2400" dirty="0" smtClean="0"/>
              <a:t>La résistance est naturelle, elle résulte d’une crainte (ne pas savoir faire, être évalué, perdre du pouvoir, ne plus maîtriser l’information …)</a:t>
            </a:r>
          </a:p>
          <a:p>
            <a:r>
              <a:rPr lang="fr-FR" sz="2400" dirty="0" smtClean="0"/>
              <a:t>La culture d’entreprise peut être un frein, comme l’habitude d’applicatifs fonctionnels qui seront remplacés par une gestion transversale</a:t>
            </a:r>
          </a:p>
          <a:p>
            <a:r>
              <a:rPr lang="fr-FR" sz="2400" dirty="0" smtClean="0"/>
              <a:t>L’ERP permet un contrôle accru, immédiat du déroulement des activités, il change les modalités de management (notamment de terrain), ce qui est aussi un facteur important de résistance</a:t>
            </a:r>
          </a:p>
          <a:p>
            <a:r>
              <a:rPr lang="fr-FR" sz="2400" dirty="0" smtClean="0"/>
              <a:t>L’attitude de la direction, qui porte ou non le projet, peut susciter des doutes ou éclairer le projet</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124</a:t>
            </a:fld>
            <a:endParaRPr lang="fr-FR"/>
          </a:p>
        </p:txBody>
      </p:sp>
    </p:spTree>
    <p:extLst>
      <p:ext uri="{BB962C8B-B14F-4D97-AF65-F5344CB8AC3E}">
        <p14:creationId xmlns:p14="http://schemas.microsoft.com/office/powerpoint/2010/main" val="721827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endParaRPr lang="fr-FR" dirty="0"/>
          </a:p>
        </p:txBody>
      </p:sp>
      <p:sp>
        <p:nvSpPr>
          <p:cNvPr id="3" name="Titre 2"/>
          <p:cNvSpPr>
            <a:spLocks noGrp="1"/>
          </p:cNvSpPr>
          <p:nvPr>
            <p:ph type="title"/>
          </p:nvPr>
        </p:nvSpPr>
        <p:spPr>
          <a:xfrm>
            <a:off x="1569740" y="332656"/>
            <a:ext cx="7012632" cy="1447056"/>
          </a:xfrm>
        </p:spPr>
        <p:txBody>
          <a:bodyPr>
            <a:normAutofit/>
          </a:bodyPr>
          <a:lstStyle/>
          <a:p>
            <a:r>
              <a:rPr lang="fr-FR" dirty="0" smtClean="0"/>
              <a:t>LES ATTITUDES FACE AU CHANGEMENT (a priori)</a:t>
            </a:r>
            <a:endParaRPr lang="fr-FR" dirty="0"/>
          </a:p>
        </p:txBody>
      </p:sp>
      <p:sp>
        <p:nvSpPr>
          <p:cNvPr id="5" name="Espace réservé du pied de page 4"/>
          <p:cNvSpPr>
            <a:spLocks noGrp="1"/>
          </p:cNvSpPr>
          <p:nvPr>
            <p:ph type="ftr" sz="quarter" idx="12"/>
          </p:nvPr>
        </p:nvSpPr>
        <p:spPr/>
        <p:txBody>
          <a:bodyPr/>
          <a:lstStyle/>
          <a:p>
            <a:r>
              <a:rPr lang="fr-FR" smtClean="0">
                <a:solidFill>
                  <a:srgbClr val="000000"/>
                </a:solidFill>
              </a:rPr>
              <a:t>(C) J. Sornet - 2013</a:t>
            </a:r>
            <a:endParaRPr lang="fr-FR">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63182"/>
            <a:ext cx="7488832" cy="479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a:spLocks noGrp="1"/>
          </p:cNvSpPr>
          <p:nvPr>
            <p:ph type="sldNum" sz="quarter" idx="12"/>
          </p:nvPr>
        </p:nvSpPr>
        <p:spPr/>
        <p:txBody>
          <a:bodyPr/>
          <a:lstStyle/>
          <a:p>
            <a:fld id="{839FC985-B67F-4CBE-8D00-78349A6F07A0}" type="slidenum">
              <a:rPr lang="fr-FR" smtClean="0"/>
              <a:t>125</a:t>
            </a:fld>
            <a:endParaRPr lang="fr-FR"/>
          </a:p>
        </p:txBody>
      </p:sp>
    </p:spTree>
    <p:extLst>
      <p:ext uri="{BB962C8B-B14F-4D97-AF65-F5344CB8AC3E}">
        <p14:creationId xmlns:p14="http://schemas.microsoft.com/office/powerpoint/2010/main" val="195968431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endParaRPr lang="fr-FR" dirty="0"/>
          </a:p>
        </p:txBody>
      </p:sp>
      <p:sp>
        <p:nvSpPr>
          <p:cNvPr id="3" name="Titre 2"/>
          <p:cNvSpPr>
            <a:spLocks noGrp="1"/>
          </p:cNvSpPr>
          <p:nvPr>
            <p:ph type="title"/>
          </p:nvPr>
        </p:nvSpPr>
        <p:spPr>
          <a:xfrm>
            <a:off x="1187624" y="260648"/>
            <a:ext cx="7084640" cy="720080"/>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LES PHASES DU CHANGEMENT</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endParaRPr lang="fr-FR" sz="2200" dirty="0"/>
          </a:p>
        </p:txBody>
      </p:sp>
      <p:sp>
        <p:nvSpPr>
          <p:cNvPr id="5" name="Espace réservé du pied de page 4"/>
          <p:cNvSpPr>
            <a:spLocks noGrp="1"/>
          </p:cNvSpPr>
          <p:nvPr>
            <p:ph type="ftr" sz="quarter" idx="12"/>
          </p:nvPr>
        </p:nvSpPr>
        <p:spPr/>
        <p:txBody>
          <a:bodyPr/>
          <a:lstStyle/>
          <a:p>
            <a:r>
              <a:rPr lang="fr-FR" smtClean="0">
                <a:solidFill>
                  <a:srgbClr val="000000"/>
                </a:solidFill>
              </a:rPr>
              <a:t>(C) J. Sornet - 2013</a:t>
            </a:r>
            <a:endParaRPr lang="fr-FR">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536" y="1484784"/>
            <a:ext cx="7704856" cy="479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148064" y="4715852"/>
            <a:ext cx="3456384" cy="369332"/>
          </a:xfrm>
          <a:prstGeom prst="rect">
            <a:avLst/>
          </a:prstGeom>
          <a:noFill/>
        </p:spPr>
        <p:txBody>
          <a:bodyPr wrap="square" rtlCol="0">
            <a:spAutoFit/>
          </a:bodyPr>
          <a:lstStyle/>
          <a:p>
            <a:r>
              <a:rPr lang="fr-FR" b="1" dirty="0" smtClean="0"/>
              <a:t>= L’individu décide de changer</a:t>
            </a:r>
            <a:endParaRPr lang="fr-FR" b="1" dirty="0"/>
          </a:p>
        </p:txBody>
      </p:sp>
      <p:sp>
        <p:nvSpPr>
          <p:cNvPr id="7" name="Espace réservé du numéro de diapositive 6"/>
          <p:cNvSpPr>
            <a:spLocks noGrp="1"/>
          </p:cNvSpPr>
          <p:nvPr>
            <p:ph type="sldNum" sz="quarter" idx="12"/>
          </p:nvPr>
        </p:nvSpPr>
        <p:spPr/>
        <p:txBody>
          <a:bodyPr/>
          <a:lstStyle/>
          <a:p>
            <a:fld id="{839FC985-B67F-4CBE-8D00-78349A6F07A0}" type="slidenum">
              <a:rPr lang="fr-FR" smtClean="0"/>
              <a:t>126</a:t>
            </a:fld>
            <a:endParaRPr lang="fr-FR"/>
          </a:p>
        </p:txBody>
      </p:sp>
    </p:spTree>
    <p:extLst>
      <p:ext uri="{BB962C8B-B14F-4D97-AF65-F5344CB8AC3E}">
        <p14:creationId xmlns:p14="http://schemas.microsoft.com/office/powerpoint/2010/main" val="31284474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CLES POUR REUSSIR LE CHANGEMENT</a:t>
            </a:r>
            <a:endParaRPr lang="fr-FR" dirty="0"/>
          </a:p>
        </p:txBody>
      </p:sp>
      <p:sp>
        <p:nvSpPr>
          <p:cNvPr id="3" name="Espace réservé du contenu 2"/>
          <p:cNvSpPr>
            <a:spLocks noGrp="1"/>
          </p:cNvSpPr>
          <p:nvPr>
            <p:ph idx="1"/>
          </p:nvPr>
        </p:nvSpPr>
        <p:spPr>
          <a:xfrm>
            <a:off x="1115616" y="1628800"/>
            <a:ext cx="7818072" cy="4800600"/>
          </a:xfrm>
        </p:spPr>
        <p:txBody>
          <a:bodyPr>
            <a:normAutofit fontScale="92500" lnSpcReduction="20000"/>
          </a:bodyPr>
          <a:lstStyle/>
          <a:p>
            <a:r>
              <a:rPr lang="fr-FR" sz="2400" dirty="0" smtClean="0"/>
              <a:t>Etablir un diagnostic, un état des lieux, une « cartographie » des acteurs</a:t>
            </a:r>
          </a:p>
          <a:p>
            <a:r>
              <a:rPr lang="fr-FR" sz="2400" dirty="0" smtClean="0"/>
              <a:t>Déterminer les enjeux, s’assurer que la solution est adaptée et sera acceptée (au moins à 80%)</a:t>
            </a:r>
          </a:p>
          <a:p>
            <a:r>
              <a:rPr lang="fr-FR" sz="2400" dirty="0"/>
              <a:t>Incarner le changement (direction, chef de projet</a:t>
            </a:r>
            <a:r>
              <a:rPr lang="fr-FR" sz="2400" dirty="0" smtClean="0"/>
              <a:t>): ne pas déléguer à un sous-traitant</a:t>
            </a:r>
            <a:endParaRPr lang="fr-FR" sz="2400" dirty="0"/>
          </a:p>
          <a:p>
            <a:r>
              <a:rPr lang="fr-FR" sz="2400" dirty="0" smtClean="0"/>
              <a:t>Sensibiliser (</a:t>
            </a:r>
            <a:r>
              <a:rPr lang="fr-FR" sz="2400" dirty="0" err="1" smtClean="0"/>
              <a:t>unfreezing</a:t>
            </a:r>
            <a:r>
              <a:rPr lang="fr-FR" sz="2400" dirty="0" smtClean="0"/>
              <a:t> de Lewin), fixer un délai réaliste mais assez serré pour créer l’urgence</a:t>
            </a:r>
          </a:p>
          <a:p>
            <a:r>
              <a:rPr lang="fr-FR" sz="2400" dirty="0" smtClean="0"/>
              <a:t>Associer les utilisateurs au changement, écouter l’expertise métier: ne pas choisir un ERP incompatible avec le métier</a:t>
            </a:r>
          </a:p>
          <a:p>
            <a:r>
              <a:rPr lang="fr-FR" sz="2400" dirty="0" smtClean="0"/>
              <a:t>Se reposer sur le management de terrain, principal interlocuteur des utilisateurs</a:t>
            </a:r>
          </a:p>
          <a:p>
            <a:r>
              <a:rPr lang="fr-FR" sz="2400" dirty="0" smtClean="0"/>
              <a:t>Communiquer en phase avec les préoccupations concrètes du personnel</a:t>
            </a:r>
          </a:p>
          <a:p>
            <a:r>
              <a:rPr lang="fr-FR" sz="2400" dirty="0" smtClean="0"/>
              <a:t>Accompagner, former (élaboration), valoriser (ancrage)</a:t>
            </a:r>
          </a:p>
          <a:p>
            <a:endParaRPr lang="fr-FR" sz="2400" dirty="0" smtClean="0"/>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127</a:t>
            </a:fld>
            <a:endParaRPr lang="fr-FR"/>
          </a:p>
        </p:txBody>
      </p:sp>
    </p:spTree>
    <p:extLst>
      <p:ext uri="{BB962C8B-B14F-4D97-AF65-F5344CB8AC3E}">
        <p14:creationId xmlns:p14="http://schemas.microsoft.com/office/powerpoint/2010/main" val="177898205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CHAQUE PHASE NECESSITE UNE COMMUNICATION ADAPTEE</a:t>
            </a:r>
            <a:endParaRPr lang="fr-F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411632"/>
            <a:ext cx="7200800" cy="482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128</a:t>
            </a:fld>
            <a:endParaRPr lang="fr-FR"/>
          </a:p>
        </p:txBody>
      </p:sp>
    </p:spTree>
    <p:extLst>
      <p:ext uri="{BB962C8B-B14F-4D97-AF65-F5344CB8AC3E}">
        <p14:creationId xmlns:p14="http://schemas.microsoft.com/office/powerpoint/2010/main" val="355464845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4</a:t>
            </a:r>
            <a:r>
              <a:rPr lang="fr-FR" dirty="0" smtClean="0"/>
              <a:t> - L’IMPLEMENTATION D’UN ERP </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129</a:t>
            </a:fld>
            <a:endParaRPr lang="fr-FR"/>
          </a:p>
        </p:txBody>
      </p:sp>
    </p:spTree>
    <p:extLst>
      <p:ext uri="{BB962C8B-B14F-4D97-AF65-F5344CB8AC3E}">
        <p14:creationId xmlns:p14="http://schemas.microsoft.com/office/powerpoint/2010/main" val="3051521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rrowheads="1"/>
          </p:cNvSpPr>
          <p:nvPr>
            <p:ph type="title"/>
          </p:nvPr>
        </p:nvSpPr>
        <p:spPr/>
        <p:txBody>
          <a:bodyPr>
            <a:normAutofit/>
          </a:bodyPr>
          <a:lstStyle/>
          <a:p>
            <a:pPr eaLnBrk="1" hangingPunct="1">
              <a:defRPr/>
            </a:pPr>
            <a:r>
              <a:rPr lang="fr-FR" dirty="0" smtClean="0"/>
              <a:t>LES APPORTS OBJECTIFS</a:t>
            </a:r>
          </a:p>
        </p:txBody>
      </p:sp>
      <p:sp>
        <p:nvSpPr>
          <p:cNvPr id="324611" name="Rectangle 3"/>
          <p:cNvSpPr>
            <a:spLocks noGrp="1" noChangeArrowheads="1"/>
          </p:cNvSpPr>
          <p:nvPr>
            <p:ph type="body" idx="1"/>
          </p:nvPr>
        </p:nvSpPr>
        <p:spPr>
          <a:xfrm>
            <a:off x="1115616" y="1447800"/>
            <a:ext cx="7818072" cy="4800600"/>
          </a:xfrm>
        </p:spPr>
        <p:txBody>
          <a:bodyPr>
            <a:normAutofit fontScale="92500"/>
          </a:bodyPr>
          <a:lstStyle/>
          <a:p>
            <a:pPr eaLnBrk="1" hangingPunct="1">
              <a:defRPr/>
            </a:pPr>
            <a:r>
              <a:rPr lang="fr-FR" sz="2400" dirty="0" smtClean="0"/>
              <a:t>Pas d’interfaçage programmé « maison », données partagées en temps réel, </a:t>
            </a:r>
            <a:r>
              <a:rPr lang="fr-FR" sz="2400" b="1" u="sng" dirty="0" smtClean="0"/>
              <a:t>interopérabilité</a:t>
            </a:r>
          </a:p>
          <a:p>
            <a:pPr eaLnBrk="1" hangingPunct="1">
              <a:defRPr/>
            </a:pPr>
            <a:r>
              <a:rPr lang="fr-FR" sz="2400" dirty="0" smtClean="0"/>
              <a:t>Ergonomie uniforme</a:t>
            </a:r>
          </a:p>
          <a:p>
            <a:pPr eaLnBrk="1" hangingPunct="1">
              <a:defRPr/>
            </a:pPr>
            <a:r>
              <a:rPr lang="fr-FR" sz="2400" dirty="0" smtClean="0"/>
              <a:t>Introduction de bonnes pratiques grâce au travail de synthèse des éditeurs</a:t>
            </a:r>
          </a:p>
          <a:p>
            <a:pPr>
              <a:defRPr/>
            </a:pPr>
            <a:r>
              <a:rPr lang="fr-FR" sz="2400" dirty="0"/>
              <a:t>Evolution cohérente et régulière par </a:t>
            </a:r>
            <a:r>
              <a:rPr lang="fr-FR" sz="2400" dirty="0" smtClean="0"/>
              <a:t>l’éditeur</a:t>
            </a:r>
          </a:p>
          <a:p>
            <a:pPr eaLnBrk="1" hangingPunct="1">
              <a:defRPr/>
            </a:pPr>
            <a:r>
              <a:rPr lang="fr-FR" sz="2400" dirty="0" smtClean="0"/>
              <a:t>Décloisonnement par la prise en charge des processus (si l’adaptation à l’organisation est bonne), d’où limitation des erreurs et réduction des délais, meilleure </a:t>
            </a:r>
            <a:r>
              <a:rPr lang="fr-FR" sz="2400" b="1" u="sng" dirty="0" smtClean="0"/>
              <a:t>réactivité</a:t>
            </a:r>
          </a:p>
          <a:p>
            <a:pPr eaLnBrk="1" hangingPunct="1">
              <a:defRPr/>
            </a:pPr>
            <a:r>
              <a:rPr lang="fr-FR" sz="2400" dirty="0" smtClean="0"/>
              <a:t>Possibilité de suivre les données de performance en temps réel</a:t>
            </a:r>
          </a:p>
          <a:p>
            <a:pPr eaLnBrk="1" hangingPunct="1">
              <a:defRPr/>
            </a:pPr>
            <a:r>
              <a:rPr lang="fr-FR" sz="2400" dirty="0" smtClean="0"/>
              <a:t>Standardisation pouvant faciliter les échanges inter-entreprises</a:t>
            </a:r>
          </a:p>
          <a:p>
            <a:pPr eaLnBrk="1" hangingPunct="1">
              <a:defRPr/>
            </a:pPr>
            <a:endParaRPr lang="fr-FR" sz="2400" dirty="0" smtClean="0"/>
          </a:p>
        </p:txBody>
      </p:sp>
      <p:sp>
        <p:nvSpPr>
          <p:cNvPr id="2" name="Espace réservé du pied de page 1"/>
          <p:cNvSpPr>
            <a:spLocks noGrp="1"/>
          </p:cNvSpPr>
          <p:nvPr>
            <p:ph type="ftr" sz="quarter" idx="11"/>
          </p:nvPr>
        </p:nvSpPr>
        <p:spPr>
          <a:xfrm>
            <a:off x="4860032" y="6305550"/>
            <a:ext cx="3750568" cy="476250"/>
          </a:xfrm>
        </p:spPr>
        <p:txBody>
          <a:bodyPr/>
          <a:lstStyle/>
          <a:p>
            <a:r>
              <a:rPr lang="fr-FR" smtClean="0"/>
              <a:t>(C) J. Sornet - 2013</a:t>
            </a:r>
            <a:endParaRPr lang="fr-FR" dirty="0"/>
          </a:p>
        </p:txBody>
      </p:sp>
      <p:sp>
        <p:nvSpPr>
          <p:cNvPr id="3" name="Espace réservé du numéro de diapositive 2"/>
          <p:cNvSpPr>
            <a:spLocks noGrp="1"/>
          </p:cNvSpPr>
          <p:nvPr>
            <p:ph type="sldNum" sz="quarter" idx="12"/>
          </p:nvPr>
        </p:nvSpPr>
        <p:spPr/>
        <p:txBody>
          <a:bodyPr/>
          <a:lstStyle/>
          <a:p>
            <a:fld id="{839FC985-B67F-4CBE-8D00-78349A6F07A0}" type="slidenum">
              <a:rPr lang="fr-FR" smtClean="0"/>
              <a:t>13</a:t>
            </a:fld>
            <a:endParaRPr lang="fr-FR"/>
          </a:p>
        </p:txBody>
      </p:sp>
    </p:spTree>
    <p:extLst>
      <p:ext uri="{BB962C8B-B14F-4D97-AF65-F5344CB8AC3E}">
        <p14:creationId xmlns:p14="http://schemas.microsoft.com/office/powerpoint/2010/main" val="4377386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 LE PROJET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130</a:t>
            </a:fld>
            <a:endParaRPr lang="fr-FR"/>
          </a:p>
        </p:txBody>
      </p:sp>
    </p:spTree>
    <p:extLst>
      <p:ext uri="{BB962C8B-B14F-4D97-AF65-F5344CB8AC3E}">
        <p14:creationId xmlns:p14="http://schemas.microsoft.com/office/powerpoint/2010/main" val="7597480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METHODE ERP</a:t>
            </a:r>
            <a:endParaRPr lang="fr-FR" dirty="0"/>
          </a:p>
        </p:txBody>
      </p:sp>
      <p:sp>
        <p:nvSpPr>
          <p:cNvPr id="3" name="Espace réservé du contenu 2"/>
          <p:cNvSpPr>
            <a:spLocks noGrp="1"/>
          </p:cNvSpPr>
          <p:nvPr>
            <p:ph idx="1"/>
          </p:nvPr>
        </p:nvSpPr>
        <p:spPr>
          <a:xfrm>
            <a:off x="1187624" y="1268760"/>
            <a:ext cx="7746064" cy="4979640"/>
          </a:xfrm>
        </p:spPr>
        <p:txBody>
          <a:bodyPr>
            <a:normAutofit/>
          </a:bodyPr>
          <a:lstStyle/>
          <a:p>
            <a:r>
              <a:rPr lang="fr-FR" sz="2400" dirty="0" smtClean="0"/>
              <a:t>Implanter un ERP relève d’une </a:t>
            </a:r>
            <a:r>
              <a:rPr lang="fr-FR" sz="2400" b="1" u="sng" dirty="0" smtClean="0"/>
              <a:t>démarche de projet de SI</a:t>
            </a:r>
            <a:endParaRPr lang="fr-FR" sz="2400" dirty="0" smtClean="0"/>
          </a:p>
          <a:p>
            <a:r>
              <a:rPr lang="fr-FR" sz="2400" dirty="0" smtClean="0"/>
              <a:t>L’étude préalable</a:t>
            </a:r>
            <a:r>
              <a:rPr lang="fr-FR" sz="2400" dirty="0"/>
              <a:t> </a:t>
            </a:r>
            <a:r>
              <a:rPr lang="fr-FR" sz="2400" dirty="0" smtClean="0"/>
              <a:t>du projet permet :</a:t>
            </a:r>
          </a:p>
          <a:p>
            <a:pPr marL="82296" indent="0">
              <a:buNone/>
            </a:pPr>
            <a:r>
              <a:rPr lang="fr-FR" sz="2400" dirty="0" smtClean="0"/>
              <a:t>- De valider le besoin d’ERP</a:t>
            </a:r>
          </a:p>
          <a:p>
            <a:pPr marL="82296" indent="0">
              <a:buNone/>
            </a:pPr>
            <a:r>
              <a:rPr lang="fr-FR" sz="2400" dirty="0" smtClean="0"/>
              <a:t>- De définir le périmètre fonctionnel concerné, les données associées, les équipements matériels nécessaires</a:t>
            </a:r>
          </a:p>
          <a:p>
            <a:pPr marL="82296" indent="0">
              <a:buNone/>
            </a:pPr>
            <a:r>
              <a:rPr lang="fr-FR" sz="2400" dirty="0" smtClean="0"/>
              <a:t>- De définir les rapports du futur ERP à l’existant (complémentarités, interfaçages …), d’apprécier la faisabilité</a:t>
            </a:r>
          </a:p>
          <a:p>
            <a:pPr marL="82296" indent="0">
              <a:buNone/>
            </a:pPr>
            <a:r>
              <a:rPr lang="fr-FR" sz="2400" dirty="0" smtClean="0"/>
              <a:t>- D’évaluer budgets et délais</a:t>
            </a:r>
          </a:p>
          <a:p>
            <a:pPr marL="82296" indent="0">
              <a:buNone/>
            </a:pPr>
            <a:r>
              <a:rPr lang="fr-FR" sz="2400" dirty="0" smtClean="0"/>
              <a:t>- D’établir un cahier des charges pour l’ERP</a:t>
            </a:r>
          </a:p>
          <a:p>
            <a:r>
              <a:rPr lang="fr-FR" sz="2400" dirty="0" smtClean="0"/>
              <a:t>L’étude peut être guidée par l’offre du marché des ERP</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131</a:t>
            </a:fld>
            <a:endParaRPr lang="fr-FR"/>
          </a:p>
        </p:txBody>
      </p:sp>
    </p:spTree>
    <p:extLst>
      <p:ext uri="{BB962C8B-B14F-4D97-AF65-F5344CB8AC3E}">
        <p14:creationId xmlns:p14="http://schemas.microsoft.com/office/powerpoint/2010/main" val="425052616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LES COMPETENCES NECESSAIRES AU PROJET</a:t>
            </a:r>
            <a:endParaRPr lang="fr-FR" dirty="0"/>
          </a:p>
        </p:txBody>
      </p:sp>
      <p:sp>
        <p:nvSpPr>
          <p:cNvPr id="3" name="Espace réservé du contenu 2"/>
          <p:cNvSpPr>
            <a:spLocks noGrp="1"/>
          </p:cNvSpPr>
          <p:nvPr>
            <p:ph idx="1"/>
          </p:nvPr>
        </p:nvSpPr>
        <p:spPr>
          <a:xfrm>
            <a:off x="1331640" y="1772816"/>
            <a:ext cx="7498080" cy="4213448"/>
          </a:xfrm>
        </p:spPr>
        <p:txBody>
          <a:bodyPr>
            <a:normAutofit fontScale="92500" lnSpcReduction="10000"/>
          </a:bodyPr>
          <a:lstStyle/>
          <a:p>
            <a:r>
              <a:rPr lang="fr-FR" sz="2400" dirty="0" smtClean="0"/>
              <a:t>La connaissance de l’entreprise </a:t>
            </a:r>
            <a:r>
              <a:rPr lang="fr-FR" sz="2400" dirty="0" smtClean="0">
                <a:sym typeface="Wingdings" pitchFamily="2" charset="2"/>
              </a:rPr>
              <a:t> L</a:t>
            </a:r>
            <a:r>
              <a:rPr lang="fr-FR" sz="2400" dirty="0" smtClean="0"/>
              <a:t>es futurs utilisateurs du système </a:t>
            </a:r>
          </a:p>
          <a:p>
            <a:r>
              <a:rPr lang="fr-FR" sz="2400" dirty="0" smtClean="0"/>
              <a:t>La connaissance de l’ERP </a:t>
            </a:r>
            <a:r>
              <a:rPr lang="fr-FR" sz="2400" dirty="0"/>
              <a:t>et de sa </a:t>
            </a:r>
            <a:r>
              <a:rPr lang="fr-FR" sz="2400" dirty="0" smtClean="0"/>
              <a:t>problématique </a:t>
            </a:r>
            <a:r>
              <a:rPr lang="fr-FR" sz="2400" dirty="0" smtClean="0">
                <a:sym typeface="Wingdings" pitchFamily="2" charset="2"/>
              </a:rPr>
              <a:t> Editeur, consultant</a:t>
            </a:r>
            <a:r>
              <a:rPr lang="fr-FR" sz="2400" b="1" dirty="0" smtClean="0">
                <a:sym typeface="Wingdings" pitchFamily="2" charset="2"/>
              </a:rPr>
              <a:t>, </a:t>
            </a:r>
            <a:r>
              <a:rPr lang="fr-FR" sz="2400" b="1" u="sng" dirty="0" smtClean="0">
                <a:sym typeface="Wingdings" pitchFamily="2" charset="2"/>
              </a:rPr>
              <a:t>intégrateur</a:t>
            </a:r>
          </a:p>
          <a:p>
            <a:r>
              <a:rPr lang="fr-FR" sz="2400" dirty="0" smtClean="0">
                <a:sym typeface="Wingdings" pitchFamily="2" charset="2"/>
              </a:rPr>
              <a:t>Des compétences équipements, réseaux …  Services internes, fournisseurs, SSII, constructeur</a:t>
            </a:r>
          </a:p>
          <a:p>
            <a:r>
              <a:rPr lang="fr-FR" sz="2400" dirty="0" smtClean="0">
                <a:sym typeface="Wingdings" pitchFamily="2" charset="2"/>
              </a:rPr>
              <a:t>Une compétence en gestion de projet  Chef de projet interne, si nécessaire secondé par une compétence externe (cabinet d’assistance à la maîtrise d’ouvrage)</a:t>
            </a:r>
          </a:p>
          <a:p>
            <a:r>
              <a:rPr lang="fr-FR" sz="2400" dirty="0" smtClean="0">
                <a:sym typeface="Wingdings" pitchFamily="2" charset="2"/>
              </a:rPr>
              <a:t>Parfois une compétence en développement pour personnaliser l’ERP par des compléments spécifiques  Services internes ou SSII</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132</a:t>
            </a:fld>
            <a:endParaRPr lang="fr-FR"/>
          </a:p>
        </p:txBody>
      </p:sp>
    </p:spTree>
    <p:extLst>
      <p:ext uri="{BB962C8B-B14F-4D97-AF65-F5344CB8AC3E}">
        <p14:creationId xmlns:p14="http://schemas.microsoft.com/office/powerpoint/2010/main" val="239822839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LES PARTICULARITES DU PROJET ERP</a:t>
            </a:r>
            <a:endParaRPr lang="fr-FR" dirty="0"/>
          </a:p>
        </p:txBody>
      </p:sp>
      <p:sp>
        <p:nvSpPr>
          <p:cNvPr id="3" name="Espace réservé du contenu 2"/>
          <p:cNvSpPr>
            <a:spLocks noGrp="1"/>
          </p:cNvSpPr>
          <p:nvPr>
            <p:ph idx="1"/>
          </p:nvPr>
        </p:nvSpPr>
        <p:spPr>
          <a:xfrm>
            <a:off x="1259632" y="1556792"/>
            <a:ext cx="7498080" cy="4800600"/>
          </a:xfrm>
        </p:spPr>
        <p:txBody>
          <a:bodyPr>
            <a:normAutofit fontScale="92500" lnSpcReduction="20000"/>
          </a:bodyPr>
          <a:lstStyle/>
          <a:p>
            <a:r>
              <a:rPr lang="fr-FR" sz="2400" dirty="0" smtClean="0"/>
              <a:t>Caractéristiques générales d’un </a:t>
            </a:r>
            <a:r>
              <a:rPr lang="fr-FR" sz="2400" b="1" u="sng" dirty="0" smtClean="0"/>
              <a:t>projet SI</a:t>
            </a:r>
            <a:r>
              <a:rPr lang="fr-FR" sz="2400" dirty="0" smtClean="0"/>
              <a:t>, accentuées du fait de la couverture fonctionnelle étendue de l’ERP</a:t>
            </a:r>
          </a:p>
          <a:p>
            <a:r>
              <a:rPr lang="fr-FR" sz="2400" dirty="0" smtClean="0"/>
              <a:t>Sauf après une première expérience,  le projet ERP est chargé d’inconnues du fait de ses </a:t>
            </a:r>
            <a:r>
              <a:rPr lang="fr-FR" sz="2400" b="1" u="sng" dirty="0" smtClean="0"/>
              <a:t>liens à une organisation humaine</a:t>
            </a:r>
            <a:endParaRPr lang="fr-FR" sz="2400" dirty="0" smtClean="0"/>
          </a:p>
          <a:p>
            <a:r>
              <a:rPr lang="fr-FR" sz="2400" dirty="0" smtClean="0"/>
              <a:t>L’entreprise sait où il faut aller (intégrer, rendre interopérable, accélérer …)</a:t>
            </a:r>
          </a:p>
          <a:p>
            <a:r>
              <a:rPr lang="fr-FR" sz="2400" dirty="0" smtClean="0"/>
              <a:t>Les techniciens ou les utilisateurs connaissent leur métier</a:t>
            </a:r>
          </a:p>
          <a:p>
            <a:r>
              <a:rPr lang="fr-FR" sz="2400" dirty="0" smtClean="0"/>
              <a:t>Mais ils n’ont aucune pratique de l’ERP et de sa problématique : en l’absence de consultant spécialisé, chacun avance « dans le brouillard », en tentant de détecter ce qui se passe pour ajuster la progression</a:t>
            </a:r>
          </a:p>
          <a:p>
            <a:r>
              <a:rPr lang="fr-FR" sz="2400" dirty="0" smtClean="0"/>
              <a:t>Quand le système est en place, il reste à l’explorer (on découvre ses particularités et ses insuffisances)</a:t>
            </a:r>
          </a:p>
          <a:p>
            <a:r>
              <a:rPr lang="fr-FR" sz="2400" dirty="0" smtClean="0"/>
              <a:t>Il faudra finalement plusieurs mois pour maîtriser l’ERP</a:t>
            </a:r>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133</a:t>
            </a:fld>
            <a:endParaRPr lang="fr-FR"/>
          </a:p>
        </p:txBody>
      </p:sp>
    </p:spTree>
    <p:extLst>
      <p:ext uri="{BB962C8B-B14F-4D97-AF65-F5344CB8AC3E}">
        <p14:creationId xmlns:p14="http://schemas.microsoft.com/office/powerpoint/2010/main" val="163687966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L’INTEGRATEUR</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259632" y="1628800"/>
            <a:ext cx="7498080" cy="4800600"/>
          </a:xfrm>
        </p:spPr>
        <p:txBody>
          <a:bodyPr>
            <a:normAutofit/>
          </a:bodyPr>
          <a:lstStyle/>
          <a:p>
            <a:r>
              <a:rPr lang="fr-FR" sz="2400" dirty="0" smtClean="0"/>
              <a:t>L’intégrateur est un conseil (cabinet de consultants, SSII) chargé d’installer, de paramétrer et d’optimiser l’ERP</a:t>
            </a:r>
          </a:p>
          <a:p>
            <a:r>
              <a:rPr lang="fr-FR" sz="2400" dirty="0" smtClean="0"/>
              <a:t>Il a l’agrément de l’éditeur et des compétences spécifiques au produit</a:t>
            </a:r>
          </a:p>
          <a:p>
            <a:r>
              <a:rPr lang="fr-FR" sz="2400" dirty="0" smtClean="0"/>
              <a:t>L’intégrateur dispose d’une méthode pour implémenter l’ERP, d’une expérience, il peut conseiller son client sur la démarche à adopter</a:t>
            </a:r>
          </a:p>
          <a:p>
            <a:r>
              <a:rPr lang="fr-FR" sz="2400" dirty="0" smtClean="0"/>
              <a:t>Il est parfois revendeur de l’ERP (licences), assurant la tierce maintenance, ou chargé d’une tierce recette par son client</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134</a:t>
            </a:fld>
            <a:endParaRPr lang="fr-FR"/>
          </a:p>
        </p:txBody>
      </p:sp>
    </p:spTree>
    <p:extLst>
      <p:ext uri="{BB962C8B-B14F-4D97-AF65-F5344CB8AC3E}">
        <p14:creationId xmlns:p14="http://schemas.microsoft.com/office/powerpoint/2010/main" val="30751561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effectLst>
                  <a:outerShdw blurRad="38100" dist="38100" dir="2700000" algn="tl">
                    <a:srgbClr val="000000">
                      <a:alpha val="43137"/>
                    </a:srgbClr>
                  </a:outerShdw>
                </a:effectLst>
              </a:rPr>
              <a:t>EXEMPLE D’INTEGRATEUR</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a:bodyPr>
          <a:lstStyle/>
          <a:p>
            <a:pPr marL="82296" indent="0">
              <a:buNone/>
            </a:pPr>
            <a:r>
              <a:rPr lang="fr-FR" sz="2400" dirty="0"/>
              <a:t>http://www.a-pgi.com/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329" y="1268760"/>
            <a:ext cx="7630143"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135</a:t>
            </a:fld>
            <a:endParaRPr lang="fr-FR"/>
          </a:p>
        </p:txBody>
      </p:sp>
    </p:spTree>
    <p:extLst>
      <p:ext uri="{BB962C8B-B14F-4D97-AF65-F5344CB8AC3E}">
        <p14:creationId xmlns:p14="http://schemas.microsoft.com/office/powerpoint/2010/main" val="417260198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L’INFRASTRUCTURE MATERIELLE</a:t>
            </a:r>
            <a:endParaRPr lang="fr-FR" dirty="0"/>
          </a:p>
        </p:txBody>
      </p:sp>
      <p:sp>
        <p:nvSpPr>
          <p:cNvPr id="3" name="Espace réservé du contenu 2"/>
          <p:cNvSpPr>
            <a:spLocks noGrp="1"/>
          </p:cNvSpPr>
          <p:nvPr>
            <p:ph idx="1"/>
          </p:nvPr>
        </p:nvSpPr>
        <p:spPr>
          <a:xfrm>
            <a:off x="1187624" y="1340768"/>
            <a:ext cx="7674056" cy="4800600"/>
          </a:xfrm>
        </p:spPr>
        <p:txBody>
          <a:bodyPr>
            <a:normAutofit/>
          </a:bodyPr>
          <a:lstStyle/>
          <a:p>
            <a:r>
              <a:rPr lang="fr-FR" sz="2400" dirty="0" smtClean="0"/>
              <a:t>L’infrastructure est un des éléments de la performance de l’ERP, donc de son acceptation organisationnelle</a:t>
            </a:r>
          </a:p>
          <a:p>
            <a:r>
              <a:rPr lang="fr-FR" sz="2400" dirty="0" smtClean="0"/>
              <a:t>Elle peut représenter un part conséquente du projet</a:t>
            </a:r>
          </a:p>
          <a:p>
            <a:r>
              <a:rPr lang="fr-FR" sz="2400" dirty="0" smtClean="0"/>
              <a:t>Sont à considérer:</a:t>
            </a:r>
          </a:p>
          <a:p>
            <a:pPr marL="82296" indent="0">
              <a:buNone/>
            </a:pPr>
            <a:r>
              <a:rPr lang="fr-FR" sz="2400" dirty="0" smtClean="0"/>
              <a:t>- La performance du réseau interne (protocole, câblage, nœuds)</a:t>
            </a:r>
          </a:p>
          <a:p>
            <a:pPr marL="82296" indent="0">
              <a:buNone/>
            </a:pPr>
            <a:r>
              <a:rPr lang="fr-FR" sz="2400" dirty="0" smtClean="0"/>
              <a:t>- L’harmonisation des postes de travail, source d’homogénéité de la maintenance et de l’ergonomie (OS, type de micro)</a:t>
            </a:r>
          </a:p>
          <a:p>
            <a:pPr marL="82296" indent="0">
              <a:buNone/>
            </a:pPr>
            <a:r>
              <a:rPr lang="fr-FR" sz="2400" dirty="0" smtClean="0"/>
              <a:t>- Le nombre et la performance des serveurs (primordiale pour les temps de réponse)</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136</a:t>
            </a:fld>
            <a:endParaRPr lang="fr-FR"/>
          </a:p>
        </p:txBody>
      </p:sp>
    </p:spTree>
    <p:extLst>
      <p:ext uri="{BB962C8B-B14F-4D97-AF65-F5344CB8AC3E}">
        <p14:creationId xmlns:p14="http://schemas.microsoft.com/office/powerpoint/2010/main" val="25151955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 – COMMENT CHOISIR UN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137</a:t>
            </a:fld>
            <a:endParaRPr lang="fr-FR"/>
          </a:p>
        </p:txBody>
      </p:sp>
    </p:spTree>
    <p:extLst>
      <p:ext uri="{BB962C8B-B14F-4D97-AF65-F5344CB8AC3E}">
        <p14:creationId xmlns:p14="http://schemas.microsoft.com/office/powerpoint/2010/main" val="236503795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CE QU’IMPLIQUE LE CHOIX</a:t>
            </a:r>
            <a:endParaRPr lang="fr-FR" dirty="0"/>
          </a:p>
        </p:txBody>
      </p:sp>
      <p:sp>
        <p:nvSpPr>
          <p:cNvPr id="3" name="Espace réservé du contenu 2"/>
          <p:cNvSpPr>
            <a:spLocks noGrp="1"/>
          </p:cNvSpPr>
          <p:nvPr>
            <p:ph idx="1"/>
          </p:nvPr>
        </p:nvSpPr>
        <p:spPr>
          <a:xfrm>
            <a:off x="1187624" y="1988840"/>
            <a:ext cx="7498080" cy="3565376"/>
          </a:xfrm>
        </p:spPr>
        <p:txBody>
          <a:bodyPr>
            <a:normAutofit/>
          </a:bodyPr>
          <a:lstStyle/>
          <a:p>
            <a:r>
              <a:rPr lang="fr-FR" sz="2400" dirty="0" smtClean="0"/>
              <a:t>Choisir un ERP c’est choisir un </a:t>
            </a:r>
            <a:r>
              <a:rPr lang="fr-FR" sz="2400" b="1" u="sng" dirty="0" smtClean="0"/>
              <a:t>produit</a:t>
            </a:r>
            <a:r>
              <a:rPr lang="fr-FR" sz="2400" dirty="0" smtClean="0"/>
              <a:t>,  un </a:t>
            </a:r>
            <a:r>
              <a:rPr lang="fr-FR" sz="2400" b="1" u="sng" dirty="0" smtClean="0"/>
              <a:t>éditeur</a:t>
            </a:r>
            <a:r>
              <a:rPr lang="fr-FR" sz="2400" dirty="0" smtClean="0"/>
              <a:t> et un potentiel de </a:t>
            </a:r>
            <a:r>
              <a:rPr lang="fr-FR" sz="2400" b="1" u="sng" dirty="0" smtClean="0"/>
              <a:t>soutien</a:t>
            </a:r>
            <a:r>
              <a:rPr lang="fr-FR" sz="2400" dirty="0" smtClean="0"/>
              <a:t> (consultants)</a:t>
            </a:r>
          </a:p>
          <a:p>
            <a:r>
              <a:rPr lang="fr-FR" sz="2400" dirty="0" smtClean="0"/>
              <a:t>Le produit doit répondre à une attente concrète</a:t>
            </a:r>
          </a:p>
          <a:p>
            <a:r>
              <a:rPr lang="fr-FR" sz="2400" dirty="0" smtClean="0"/>
              <a:t>L’éditeur doit être capable de faire vivre et de soutenir le produit dans les années à venir</a:t>
            </a:r>
          </a:p>
          <a:p>
            <a:r>
              <a:rPr lang="fr-FR" sz="2400" dirty="0" smtClean="0"/>
              <a:t>Les consultants, généralement partenaires officiels de l’éditeur, permettront une bonne mise en œuvre de l’ERP</a:t>
            </a:r>
          </a:p>
          <a:p>
            <a:pPr marL="82296" indent="0">
              <a:buNone/>
            </a:pPr>
            <a:endParaRPr lang="fr-FR" sz="2400" dirty="0" smtClean="0"/>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138</a:t>
            </a:fld>
            <a:endParaRPr lang="fr-FR"/>
          </a:p>
        </p:txBody>
      </p:sp>
    </p:spTree>
    <p:extLst>
      <p:ext uri="{BB962C8B-B14F-4D97-AF65-F5344CB8AC3E}">
        <p14:creationId xmlns:p14="http://schemas.microsoft.com/office/powerpoint/2010/main" val="221524777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PRINCIPE DU CHOIX</a:t>
            </a:r>
            <a:endParaRPr lang="fr-FR" dirty="0"/>
          </a:p>
        </p:txBody>
      </p:sp>
      <p:sp>
        <p:nvSpPr>
          <p:cNvPr id="3" name="Espace réservé du contenu 2"/>
          <p:cNvSpPr>
            <a:spLocks noGrp="1"/>
          </p:cNvSpPr>
          <p:nvPr>
            <p:ph idx="1"/>
          </p:nvPr>
        </p:nvSpPr>
        <p:spPr>
          <a:xfrm>
            <a:off x="1187624" y="1447800"/>
            <a:ext cx="7746064" cy="4800600"/>
          </a:xfrm>
        </p:spPr>
        <p:txBody>
          <a:bodyPr>
            <a:normAutofit fontScale="92500"/>
          </a:bodyPr>
          <a:lstStyle/>
          <a:p>
            <a:r>
              <a:rPr lang="fr-FR" sz="2400" dirty="0" smtClean="0"/>
              <a:t>Evaluer le fonctionnement actuel (forces et faiblesses), distinguer les fonctions </a:t>
            </a:r>
            <a:r>
              <a:rPr lang="fr-FR" sz="2400" dirty="0"/>
              <a:t>critiques, </a:t>
            </a:r>
            <a:r>
              <a:rPr lang="fr-FR" sz="2400" dirty="0" smtClean="0"/>
              <a:t>lister </a:t>
            </a:r>
            <a:r>
              <a:rPr lang="fr-FR" sz="2400" dirty="0"/>
              <a:t>les fonctionnalités recherchées</a:t>
            </a:r>
            <a:endParaRPr lang="fr-FR" sz="2400" dirty="0" smtClean="0"/>
          </a:p>
          <a:p>
            <a:r>
              <a:rPr lang="fr-FR" sz="2400" dirty="0" smtClean="0"/>
              <a:t>Se renseigner sur l’offre du marché</a:t>
            </a:r>
          </a:p>
          <a:p>
            <a:r>
              <a:rPr lang="fr-FR" sz="2400" dirty="0"/>
              <a:t>Rédiger </a:t>
            </a:r>
            <a:r>
              <a:rPr lang="fr-FR" sz="2400" dirty="0" smtClean="0"/>
              <a:t>un cahier </a:t>
            </a:r>
            <a:r>
              <a:rPr lang="fr-FR" sz="2400" dirty="0"/>
              <a:t>des charges et fixer des critères de choix</a:t>
            </a:r>
          </a:p>
          <a:p>
            <a:r>
              <a:rPr lang="fr-FR" sz="2400" dirty="0" smtClean="0"/>
              <a:t>Sélectionner des fournisseurs possibles (produit, proximité, notoriété …)</a:t>
            </a:r>
          </a:p>
          <a:p>
            <a:r>
              <a:rPr lang="fr-FR" sz="2400" dirty="0" smtClean="0"/>
              <a:t>Consulter ces fournisseurs (appel d’offres)</a:t>
            </a:r>
          </a:p>
          <a:p>
            <a:r>
              <a:rPr lang="fr-FR" sz="2400" dirty="0" smtClean="0"/>
              <a:t>Vérifier les offres (démonstrations), détecter les trous fonctionnels de l’ERP</a:t>
            </a:r>
          </a:p>
          <a:p>
            <a:r>
              <a:rPr lang="fr-FR" sz="2400" dirty="0" smtClean="0"/>
              <a:t>Choisir</a:t>
            </a:r>
          </a:p>
          <a:p>
            <a:r>
              <a:rPr lang="fr-FR" sz="2400" dirty="0" smtClean="0"/>
              <a:t>Négocier le contrat</a:t>
            </a:r>
          </a:p>
          <a:p>
            <a:endParaRPr lang="fr-FR" sz="2400" dirty="0" smtClean="0"/>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139</a:t>
            </a:fld>
            <a:endParaRPr lang="fr-FR"/>
          </a:p>
        </p:txBody>
      </p:sp>
    </p:spTree>
    <p:extLst>
      <p:ext uri="{BB962C8B-B14F-4D97-AF65-F5344CB8AC3E}">
        <p14:creationId xmlns:p14="http://schemas.microsoft.com/office/powerpoint/2010/main" val="4106491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L’ERP PEUT FAVORISER LA PRODUCTIVITE</a:t>
            </a:r>
            <a:endParaRPr lang="fr-FR" dirty="0"/>
          </a:p>
        </p:txBody>
      </p:sp>
      <p:sp>
        <p:nvSpPr>
          <p:cNvPr id="3" name="Espace réservé du contenu 2"/>
          <p:cNvSpPr>
            <a:spLocks noGrp="1"/>
          </p:cNvSpPr>
          <p:nvPr>
            <p:ph idx="1"/>
          </p:nvPr>
        </p:nvSpPr>
        <p:spPr>
          <a:xfrm>
            <a:off x="1187624" y="1988840"/>
            <a:ext cx="7498080" cy="3600400"/>
          </a:xfrm>
        </p:spPr>
        <p:txBody>
          <a:bodyPr>
            <a:noAutofit/>
          </a:bodyPr>
          <a:lstStyle/>
          <a:p>
            <a:r>
              <a:rPr lang="fr-FR" sz="2400" dirty="0" smtClean="0"/>
              <a:t>Exemple ERICSON:</a:t>
            </a:r>
          </a:p>
          <a:p>
            <a:pPr marL="82296" indent="0">
              <a:buNone/>
            </a:pPr>
            <a:r>
              <a:rPr lang="fr-FR" sz="2400" dirty="0" smtClean="0"/>
              <a:t>- Prise de commande client en 10’ (au lieu d’1h)</a:t>
            </a:r>
          </a:p>
          <a:p>
            <a:pPr marL="82296" indent="0">
              <a:buNone/>
            </a:pPr>
            <a:r>
              <a:rPr lang="fr-FR" sz="2400" dirty="0" smtClean="0"/>
              <a:t>- Passation d’une commande en moins de 5’ (au lieu de 1 à 4h)</a:t>
            </a:r>
          </a:p>
          <a:p>
            <a:pPr marL="82296" indent="0">
              <a:buNone/>
            </a:pPr>
            <a:r>
              <a:rPr lang="fr-FR" sz="2400" dirty="0" smtClean="0"/>
              <a:t>- Planification de la production en 30’ (au lieu de 18h)</a:t>
            </a:r>
          </a:p>
          <a:p>
            <a:pPr>
              <a:buFont typeface="Arial" panose="020B0604020202020204" pitchFamily="34" charset="0"/>
              <a:buChar char="•"/>
            </a:pPr>
            <a:endParaRPr lang="fr-FR" sz="2400" dirty="0" smtClean="0"/>
          </a:p>
          <a:p>
            <a:pPr>
              <a:buFont typeface="Arial" panose="020B0604020202020204" pitchFamily="34" charset="0"/>
              <a:buChar char="•"/>
            </a:pPr>
            <a:r>
              <a:rPr lang="fr-FR" sz="2400" dirty="0" smtClean="0"/>
              <a:t>C’est un moyen de remettre une organisation en ordre</a:t>
            </a: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a:t>
            </a:fld>
            <a:endParaRPr lang="fr-FR"/>
          </a:p>
        </p:txBody>
      </p:sp>
    </p:spTree>
    <p:extLst>
      <p:ext uri="{BB962C8B-B14F-4D97-AF65-F5344CB8AC3E}">
        <p14:creationId xmlns:p14="http://schemas.microsoft.com/office/powerpoint/2010/main" val="162511630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PRATIQUE</a:t>
            </a:r>
            <a:endParaRPr lang="fr-FR" dirty="0"/>
          </a:p>
        </p:txBody>
      </p:sp>
      <p:sp>
        <p:nvSpPr>
          <p:cNvPr id="3" name="Espace réservé du contenu 2"/>
          <p:cNvSpPr>
            <a:spLocks noGrp="1"/>
          </p:cNvSpPr>
          <p:nvPr>
            <p:ph idx="1"/>
          </p:nvPr>
        </p:nvSpPr>
        <p:spPr>
          <a:xfrm>
            <a:off x="1259632" y="1268760"/>
            <a:ext cx="7674056" cy="4800600"/>
          </a:xfrm>
        </p:spPr>
        <p:txBody>
          <a:bodyPr>
            <a:normAutofit fontScale="92500"/>
          </a:bodyPr>
          <a:lstStyle/>
          <a:p>
            <a:r>
              <a:rPr lang="fr-FR" sz="2400" dirty="0" smtClean="0"/>
              <a:t>Le cahier des charges est rarement exhaustif,  la démarche est donc la suivante:</a:t>
            </a:r>
          </a:p>
          <a:p>
            <a:pPr marL="82296" indent="0">
              <a:buNone/>
            </a:pPr>
            <a:r>
              <a:rPr lang="fr-FR" sz="2400" dirty="0" smtClean="0"/>
              <a:t>- Appel d’offres sur la base d’une description succincte du besoin (cahier des charges allégé)</a:t>
            </a:r>
          </a:p>
          <a:p>
            <a:pPr marL="82296" indent="0">
              <a:buNone/>
            </a:pPr>
            <a:r>
              <a:rPr lang="fr-FR" sz="2400" dirty="0" smtClean="0"/>
              <a:t>- Tri des réponses (ERP du marché, prestations annexes) et constitution d’une « </a:t>
            </a:r>
            <a:r>
              <a:rPr lang="fr-FR" sz="2400" b="1" u="sng" dirty="0" smtClean="0"/>
              <a:t>short </a:t>
            </a:r>
            <a:r>
              <a:rPr lang="fr-FR" sz="2400" b="1" u="sng" dirty="0" err="1" smtClean="0"/>
              <a:t>list</a:t>
            </a:r>
            <a:r>
              <a:rPr lang="fr-FR" sz="2400" b="1" u="sng" dirty="0" smtClean="0"/>
              <a:t> </a:t>
            </a:r>
            <a:r>
              <a:rPr lang="fr-FR" sz="2400" dirty="0" smtClean="0"/>
              <a:t>» de quelques offres </a:t>
            </a:r>
          </a:p>
          <a:p>
            <a:pPr marL="82296" indent="0">
              <a:buNone/>
            </a:pPr>
            <a:r>
              <a:rPr lang="fr-FR" sz="2400" dirty="0" smtClean="0"/>
              <a:t>- Choix final par approfondissement de la short </a:t>
            </a:r>
            <a:r>
              <a:rPr lang="fr-FR" sz="2400" dirty="0" err="1" smtClean="0"/>
              <a:t>list</a:t>
            </a:r>
            <a:r>
              <a:rPr lang="fr-FR" sz="2400" dirty="0" smtClean="0"/>
              <a:t> (entretiens, démonstrations), notamment pour évaluer le fournisseur, </a:t>
            </a:r>
            <a:r>
              <a:rPr lang="fr-FR" sz="2400" dirty="0"/>
              <a:t>é</a:t>
            </a:r>
            <a:r>
              <a:rPr lang="fr-FR" sz="2400" dirty="0" smtClean="0"/>
              <a:t>ventuellement exécution de scénarios d’essai prédéfinis</a:t>
            </a:r>
          </a:p>
          <a:p>
            <a:r>
              <a:rPr lang="fr-FR" sz="2400" dirty="0" smtClean="0"/>
              <a:t>Cette approche doit valider l’interaction ERP-Organisation</a:t>
            </a:r>
          </a:p>
          <a:p>
            <a:r>
              <a:rPr lang="fr-FR" sz="2400" dirty="0" smtClean="0"/>
              <a:t>La </a:t>
            </a:r>
            <a:r>
              <a:rPr lang="fr-FR" sz="2400" dirty="0"/>
              <a:t>comparaison approfondie des produits est rarement faite (on vérifie simplement qu’il couvre globalement le besoin)</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140</a:t>
            </a:fld>
            <a:endParaRPr lang="fr-FR"/>
          </a:p>
        </p:txBody>
      </p:sp>
    </p:spTree>
    <p:extLst>
      <p:ext uri="{BB962C8B-B14F-4D97-AF65-F5344CB8AC3E}">
        <p14:creationId xmlns:p14="http://schemas.microsoft.com/office/powerpoint/2010/main" val="305643945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CRITERES COMPLEMENTAIRES</a:t>
            </a:r>
            <a:endParaRPr lang="fr-FR" dirty="0"/>
          </a:p>
        </p:txBody>
      </p:sp>
      <p:sp>
        <p:nvSpPr>
          <p:cNvPr id="3" name="Espace réservé du contenu 2"/>
          <p:cNvSpPr>
            <a:spLocks noGrp="1"/>
          </p:cNvSpPr>
          <p:nvPr>
            <p:ph idx="1"/>
          </p:nvPr>
        </p:nvSpPr>
        <p:spPr>
          <a:xfrm>
            <a:off x="1187624" y="1916832"/>
            <a:ext cx="7498080" cy="4800600"/>
          </a:xfrm>
        </p:spPr>
        <p:txBody>
          <a:bodyPr>
            <a:normAutofit/>
          </a:bodyPr>
          <a:lstStyle/>
          <a:p>
            <a:r>
              <a:rPr lang="fr-FR" sz="2400" dirty="0" smtClean="0"/>
              <a:t>D’autres critères interviennent dans le choix de l’ERP :</a:t>
            </a:r>
          </a:p>
          <a:p>
            <a:pPr marL="82296" indent="0">
              <a:buNone/>
            </a:pPr>
            <a:r>
              <a:rPr lang="fr-FR" sz="2400" dirty="0" smtClean="0"/>
              <a:t>- La connaissance de produits de référence du secteur</a:t>
            </a:r>
          </a:p>
          <a:p>
            <a:pPr marL="82296" indent="0">
              <a:buNone/>
            </a:pPr>
            <a:r>
              <a:rPr lang="fr-FR" sz="2400" dirty="0" smtClean="0"/>
              <a:t>- Le sérieux du (des) fournisseurs, leur réputation</a:t>
            </a:r>
          </a:p>
          <a:p>
            <a:pPr marL="82296" indent="0">
              <a:buNone/>
            </a:pPr>
            <a:r>
              <a:rPr lang="fr-FR" sz="2400" dirty="0" smtClean="0"/>
              <a:t>- L’expérience acquise d’une partie de l’ERP,</a:t>
            </a:r>
          </a:p>
          <a:p>
            <a:pPr marL="82296" indent="0">
              <a:buNone/>
            </a:pPr>
            <a:r>
              <a:rPr lang="fr-FR" sz="2400" dirty="0" smtClean="0"/>
              <a:t>- La connaissance du fournisseur et le rejet de certains autres</a:t>
            </a:r>
          </a:p>
          <a:p>
            <a:pPr marL="82296" indent="0">
              <a:buNone/>
            </a:pPr>
            <a:r>
              <a:rPr lang="fr-FR" sz="2400" dirty="0" smtClean="0"/>
              <a:t>- L’avis d’autres chefs d’entreprises</a:t>
            </a:r>
          </a:p>
          <a:p>
            <a:pPr marL="82296" indent="0">
              <a:buNone/>
            </a:pPr>
            <a:r>
              <a:rPr lang="fr-FR" sz="2400" dirty="0" smtClean="0"/>
              <a:t>- La qualité de la relation commerciale, la réactivité, l’écoute, la connaissance du métier …</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141</a:t>
            </a:fld>
            <a:endParaRPr lang="fr-FR"/>
          </a:p>
        </p:txBody>
      </p:sp>
    </p:spTree>
    <p:extLst>
      <p:ext uri="{BB962C8B-B14F-4D97-AF65-F5344CB8AC3E}">
        <p14:creationId xmlns:p14="http://schemas.microsoft.com/office/powerpoint/2010/main" val="322141681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FREQUENCE D’APPARITION EN SHORT LIST (USA 2011)</a:t>
            </a:r>
            <a:endParaRPr lang="fr-FR" dirty="0"/>
          </a:p>
        </p:txBody>
      </p:sp>
      <p:sp>
        <p:nvSpPr>
          <p:cNvPr id="3" name="Espace réservé du contenu 2"/>
          <p:cNvSpPr>
            <a:spLocks noGrp="1"/>
          </p:cNvSpPr>
          <p:nvPr>
            <p:ph idx="1"/>
          </p:nvPr>
        </p:nvSpPr>
        <p:spPr/>
        <p:txBody>
          <a:bodyPr>
            <a:normAutofit/>
          </a:bodyPr>
          <a:lstStyle/>
          <a:p>
            <a:pPr marL="82296" indent="0">
              <a:buNone/>
            </a:pPr>
            <a:r>
              <a:rPr lang="fr-FR" sz="1800" dirty="0"/>
              <a:t>http://www.erp-infos.com/info_article/m/1310/erp-report-2011--la-situation-sameliore.html</a:t>
            </a: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142</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569" y="2132855"/>
            <a:ext cx="6133019" cy="3985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60272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EDITEURS RETENUS (USA 2011)</a:t>
            </a:r>
            <a:endParaRPr lang="fr-FR" dirty="0"/>
          </a:p>
        </p:txBody>
      </p:sp>
      <p:sp>
        <p:nvSpPr>
          <p:cNvPr id="3" name="Espace réservé du contenu 2"/>
          <p:cNvSpPr>
            <a:spLocks noGrp="1"/>
          </p:cNvSpPr>
          <p:nvPr>
            <p:ph idx="1"/>
          </p:nvPr>
        </p:nvSpPr>
        <p:spPr/>
        <p:txBody>
          <a:bodyPr>
            <a:normAutofit/>
          </a:bodyPr>
          <a:lstStyle/>
          <a:p>
            <a:pPr marL="82296" indent="0">
              <a:buNone/>
            </a:pPr>
            <a:r>
              <a:rPr lang="fr-FR" sz="1800" dirty="0"/>
              <a:t>http://www.erp-infos.com/info_article/m/1310/erp-report-2011--la-situation-sameliore.html</a:t>
            </a: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143</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82542"/>
            <a:ext cx="6408712" cy="424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33886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L’ASPECT JURIDIQUE DU PROJET</a:t>
            </a:r>
            <a:endParaRPr lang="fr-FR" dirty="0"/>
          </a:p>
        </p:txBody>
      </p:sp>
      <p:sp>
        <p:nvSpPr>
          <p:cNvPr id="3" name="Espace réservé du contenu 2"/>
          <p:cNvSpPr>
            <a:spLocks noGrp="1"/>
          </p:cNvSpPr>
          <p:nvPr>
            <p:ph idx="1"/>
          </p:nvPr>
        </p:nvSpPr>
        <p:spPr>
          <a:xfrm>
            <a:off x="1187624" y="1340768"/>
            <a:ext cx="7746064" cy="5040560"/>
          </a:xfrm>
        </p:spPr>
        <p:txBody>
          <a:bodyPr>
            <a:normAutofit/>
          </a:bodyPr>
          <a:lstStyle/>
          <a:p>
            <a:r>
              <a:rPr lang="fr-FR" sz="2000" dirty="0" smtClean="0"/>
              <a:t>L’adoption d’un ERP se traduit par un contrat qui règle les relations fournisseur-client durant plusieurs années.  Un conseil juridique est donc souhaitable.</a:t>
            </a:r>
          </a:p>
          <a:p>
            <a:r>
              <a:rPr lang="fr-FR" sz="2000" dirty="0" smtClean="0"/>
              <a:t>Les fournisseurs tendent à refuser les contrats d’implantation au forfait, vu les incertitudes d’un projet ERP (charge et délai sont autant liés à l’organisation qu’au produit)</a:t>
            </a:r>
          </a:p>
          <a:p>
            <a:r>
              <a:rPr lang="fr-FR" sz="2000" dirty="0" smtClean="0"/>
              <a:t>Les contrats prévoient alors un objectif de coûts et délais avec responsabilité partagée</a:t>
            </a:r>
          </a:p>
          <a:p>
            <a:r>
              <a:rPr lang="fr-FR" sz="2000" dirty="0" smtClean="0"/>
              <a:t>Il est bon de contractualiser par ailleurs:</a:t>
            </a:r>
          </a:p>
          <a:p>
            <a:pPr marL="82296" indent="0">
              <a:buNone/>
            </a:pPr>
            <a:r>
              <a:rPr lang="fr-FR" sz="2000" dirty="0" smtClean="0"/>
              <a:t>- La tarification des imprévus,  les conditions de leur prise en charge</a:t>
            </a:r>
          </a:p>
          <a:p>
            <a:pPr marL="82296" indent="0">
              <a:buNone/>
            </a:pPr>
            <a:r>
              <a:rPr lang="fr-FR" sz="2000" dirty="0" smtClean="0"/>
              <a:t>- La substitution en cas de défection du prestataire</a:t>
            </a:r>
          </a:p>
          <a:p>
            <a:pPr marL="82296" indent="0">
              <a:buNone/>
            </a:pPr>
            <a:r>
              <a:rPr lang="fr-FR" sz="2000" dirty="0" smtClean="0"/>
              <a:t>- Des pénalités liées à la défaillance manifeste du prestataire</a:t>
            </a:r>
          </a:p>
          <a:p>
            <a:pPr marL="82296" indent="0">
              <a:buNone/>
            </a:pPr>
            <a:r>
              <a:rPr lang="fr-FR" sz="2000" dirty="0" smtClean="0"/>
              <a:t>- Un accompagnement rémunéré du prestataire en cas de sortie à terme de l’ERP (notamment </a:t>
            </a:r>
            <a:r>
              <a:rPr lang="fr-FR" sz="2000" dirty="0"/>
              <a:t>pour changer de produit)</a:t>
            </a:r>
          </a:p>
          <a:p>
            <a:pPr marL="82296" indent="0">
              <a:buNone/>
            </a:pPr>
            <a:endParaRPr lang="fr-FR" sz="2000" dirty="0" smtClean="0"/>
          </a:p>
          <a:p>
            <a:endParaRPr lang="fr-FR" sz="20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144</a:t>
            </a:fld>
            <a:endParaRPr lang="fr-FR"/>
          </a:p>
        </p:txBody>
      </p:sp>
    </p:spTree>
    <p:extLst>
      <p:ext uri="{BB962C8B-B14F-4D97-AF65-F5344CB8AC3E}">
        <p14:creationId xmlns:p14="http://schemas.microsoft.com/office/powerpoint/2010/main" val="414191692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 – LE PLANNING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145</a:t>
            </a:fld>
            <a:endParaRPr lang="fr-FR"/>
          </a:p>
        </p:txBody>
      </p:sp>
    </p:spTree>
    <p:extLst>
      <p:ext uri="{BB962C8B-B14F-4D97-AF65-F5344CB8AC3E}">
        <p14:creationId xmlns:p14="http://schemas.microsoft.com/office/powerpoint/2010/main" val="59193956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LES DELAIS DE MISE EN ŒUVRE D’UN ERP</a:t>
            </a:r>
            <a:endParaRPr lang="fr-FR" sz="3600" dirty="0"/>
          </a:p>
        </p:txBody>
      </p:sp>
      <p:sp>
        <p:nvSpPr>
          <p:cNvPr id="3" name="Espace réservé du contenu 2"/>
          <p:cNvSpPr>
            <a:spLocks noGrp="1"/>
          </p:cNvSpPr>
          <p:nvPr>
            <p:ph idx="1"/>
          </p:nvPr>
        </p:nvSpPr>
        <p:spPr>
          <a:xfrm>
            <a:off x="1115616" y="1412776"/>
            <a:ext cx="7786112" cy="4800600"/>
          </a:xfrm>
        </p:spPr>
        <p:txBody>
          <a:bodyPr>
            <a:noAutofit/>
          </a:bodyPr>
          <a:lstStyle/>
          <a:p>
            <a:r>
              <a:rPr lang="fr-FR" sz="2200" dirty="0" smtClean="0"/>
              <a:t>Exemple théorique :</a:t>
            </a:r>
          </a:p>
          <a:p>
            <a:pPr marL="82296" indent="0">
              <a:buNone/>
            </a:pPr>
            <a:r>
              <a:rPr lang="fr-FR" sz="2200" dirty="0" smtClean="0"/>
              <a:t>- 3 mois de préparation (étude préalable, étude de l’organisation, décision, mise en place d’une structure de pilotage du projet) </a:t>
            </a:r>
          </a:p>
          <a:p>
            <a:pPr marL="82296" indent="0">
              <a:buNone/>
            </a:pPr>
            <a:r>
              <a:rPr lang="fr-FR" sz="2200" dirty="0" smtClean="0"/>
              <a:t>- 2 mois pour le choix de l’ERP et des prestataires</a:t>
            </a:r>
          </a:p>
          <a:p>
            <a:pPr marL="82296" indent="0">
              <a:buNone/>
            </a:pPr>
            <a:r>
              <a:rPr lang="fr-FR" sz="2200" dirty="0" smtClean="0"/>
              <a:t>- 4 mois de mise en œuvre </a:t>
            </a:r>
          </a:p>
          <a:p>
            <a:pPr marL="82296" indent="0">
              <a:buNone/>
            </a:pPr>
            <a:r>
              <a:rPr lang="fr-FR" sz="2200" dirty="0" smtClean="0"/>
              <a:t>- Plus … 12 mois pour une bonne </a:t>
            </a:r>
            <a:r>
              <a:rPr lang="fr-FR" sz="2200" b="1" u="sng" dirty="0" smtClean="0"/>
              <a:t>prise en main </a:t>
            </a:r>
            <a:r>
              <a:rPr lang="fr-FR" sz="2200" dirty="0" smtClean="0"/>
              <a:t>par les utilisateurs</a:t>
            </a:r>
          </a:p>
          <a:p>
            <a:r>
              <a:rPr lang="fr-FR" sz="2200" dirty="0" smtClean="0"/>
              <a:t>La majorité des projets d’implantation demandent initialement entre 4 et 12 mois, les plus longs atteignent 24 mois et plus</a:t>
            </a:r>
          </a:p>
          <a:p>
            <a:r>
              <a:rPr lang="fr-FR" sz="2200" dirty="0" smtClean="0"/>
              <a:t>La réduction forcée du délai des premières phases peut induire des négligences et provoquer un allongement très important de la suite du projet, un échec et des coûts cachés</a:t>
            </a:r>
            <a:endParaRPr lang="fr-FR" sz="22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146</a:t>
            </a:fld>
            <a:endParaRPr lang="fr-FR"/>
          </a:p>
        </p:txBody>
      </p:sp>
    </p:spTree>
    <p:extLst>
      <p:ext uri="{BB962C8B-B14F-4D97-AF65-F5344CB8AC3E}">
        <p14:creationId xmlns:p14="http://schemas.microsoft.com/office/powerpoint/2010/main" val="36613837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620688"/>
            <a:ext cx="7498080" cy="1143000"/>
          </a:xfrm>
        </p:spPr>
        <p:txBody>
          <a:bodyPr>
            <a:normAutofit fontScale="90000"/>
          </a:bodyPr>
          <a:lstStyle/>
          <a:p>
            <a:r>
              <a:rPr lang="fr-FR" dirty="0" smtClean="0"/>
              <a:t>EXEMPLE DE DELAIS D’IMPLEMENTATION </a:t>
            </a:r>
            <a:endParaRPr lang="fr-FR" dirty="0"/>
          </a:p>
        </p:txBody>
      </p:sp>
      <p:sp>
        <p:nvSpPr>
          <p:cNvPr id="3" name="Espace réservé du contenu 2"/>
          <p:cNvSpPr>
            <a:spLocks noGrp="1"/>
          </p:cNvSpPr>
          <p:nvPr>
            <p:ph idx="1"/>
          </p:nvPr>
        </p:nvSpPr>
        <p:spPr>
          <a:xfrm>
            <a:off x="1403648" y="2060848"/>
            <a:ext cx="6984776" cy="3384376"/>
          </a:xfrm>
        </p:spPr>
        <p:txBody>
          <a:bodyPr>
            <a:normAutofit fontScale="92500" lnSpcReduction="10000"/>
          </a:bodyPr>
          <a:lstStyle/>
          <a:p>
            <a:r>
              <a:rPr lang="fr-FR" sz="2800" dirty="0" smtClean="0"/>
              <a:t>Données commerciales SAP (2013) :</a:t>
            </a:r>
          </a:p>
          <a:p>
            <a:pPr marL="82296" indent="0">
              <a:buNone/>
            </a:pPr>
            <a:r>
              <a:rPr lang="fr-FR" sz="2800" dirty="0" smtClean="0"/>
              <a:t>- Business One: 6 à 8 semaines</a:t>
            </a:r>
          </a:p>
          <a:p>
            <a:pPr marL="82296" indent="0">
              <a:buNone/>
            </a:pPr>
            <a:r>
              <a:rPr lang="fr-FR" sz="2800" dirty="0" smtClean="0"/>
              <a:t>- Business All in One: 8 à 16 semaines</a:t>
            </a:r>
          </a:p>
          <a:p>
            <a:pPr marL="82296" indent="0">
              <a:buNone/>
            </a:pPr>
            <a:r>
              <a:rPr lang="fr-FR" sz="2800" dirty="0" smtClean="0"/>
              <a:t>- Business </a:t>
            </a:r>
            <a:r>
              <a:rPr lang="fr-FR" sz="2800" dirty="0" err="1" smtClean="0"/>
              <a:t>ByDesign</a:t>
            </a:r>
            <a:r>
              <a:rPr lang="fr-FR" sz="2800" dirty="0" smtClean="0"/>
              <a:t> (</a:t>
            </a:r>
            <a:r>
              <a:rPr lang="fr-FR" sz="2800" dirty="0" err="1" smtClean="0"/>
              <a:t>SaaS</a:t>
            </a:r>
            <a:r>
              <a:rPr lang="fr-FR" sz="2800" dirty="0" smtClean="0"/>
              <a:t>): 4 à 8 semaines</a:t>
            </a:r>
          </a:p>
          <a:p>
            <a:r>
              <a:rPr lang="fr-FR" sz="2800" dirty="0" smtClean="0"/>
              <a:t>Selon le Journal du Net (avril 2010), le délai moyen de mise en œuvre d’un ERP est de 12 mois (13 mois pour SAP, ORACLE, Microsoft et 11 mois pour SAGE)</a:t>
            </a:r>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147</a:t>
            </a:fld>
            <a:endParaRPr lang="fr-FR"/>
          </a:p>
        </p:txBody>
      </p:sp>
    </p:spTree>
    <p:extLst>
      <p:ext uri="{BB962C8B-B14F-4D97-AF65-F5344CB8AC3E}">
        <p14:creationId xmlns:p14="http://schemas.microsoft.com/office/powerpoint/2010/main" val="281488240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FIABILITE DES PREVISIONS DE DELAIS</a:t>
            </a:r>
            <a:endParaRPr lang="fr-FR" dirty="0"/>
          </a:p>
        </p:txBody>
      </p:sp>
      <p:sp>
        <p:nvSpPr>
          <p:cNvPr id="3" name="Espace réservé du contenu 2"/>
          <p:cNvSpPr>
            <a:spLocks noGrp="1"/>
          </p:cNvSpPr>
          <p:nvPr>
            <p:ph idx="1"/>
          </p:nvPr>
        </p:nvSpPr>
        <p:spPr/>
        <p:txBody>
          <a:bodyPr>
            <a:normAutofit/>
          </a:bodyPr>
          <a:lstStyle/>
          <a:p>
            <a:pPr marL="82296" indent="0">
              <a:buNone/>
            </a:pP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148</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848" y="1700808"/>
            <a:ext cx="5400600" cy="462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94973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POSSIBILITES DE REDUCTION DES DELAIS</a:t>
            </a:r>
            <a:endParaRPr lang="fr-FR" dirty="0"/>
          </a:p>
        </p:txBody>
      </p:sp>
      <p:sp>
        <p:nvSpPr>
          <p:cNvPr id="3" name="Espace réservé du contenu 2"/>
          <p:cNvSpPr>
            <a:spLocks noGrp="1"/>
          </p:cNvSpPr>
          <p:nvPr>
            <p:ph idx="1"/>
          </p:nvPr>
        </p:nvSpPr>
        <p:spPr>
          <a:xfrm>
            <a:off x="1187624" y="1628800"/>
            <a:ext cx="7498080" cy="4501480"/>
          </a:xfrm>
        </p:spPr>
        <p:txBody>
          <a:bodyPr>
            <a:normAutofit/>
          </a:bodyPr>
          <a:lstStyle/>
          <a:p>
            <a:r>
              <a:rPr lang="fr-FR" sz="2400" dirty="0" smtClean="0"/>
              <a:t>Les éditeurs annoncent des délais raccourcis :</a:t>
            </a:r>
          </a:p>
          <a:p>
            <a:pPr marL="82296" indent="0">
              <a:buNone/>
            </a:pPr>
            <a:r>
              <a:rPr lang="fr-FR" sz="2400" dirty="0" smtClean="0"/>
              <a:t>- Si le métier correspond à une solution identifiable pré-paramétrée</a:t>
            </a:r>
          </a:p>
          <a:p>
            <a:pPr marL="82296" indent="0">
              <a:buNone/>
            </a:pPr>
            <a:r>
              <a:rPr lang="fr-FR" sz="2400" dirty="0" smtClean="0"/>
              <a:t>- Si l’entreprise est de petite taille</a:t>
            </a:r>
          </a:p>
          <a:p>
            <a:r>
              <a:rPr lang="fr-FR" sz="2400" dirty="0" smtClean="0"/>
              <a:t>Les solutions hébergées (</a:t>
            </a:r>
            <a:r>
              <a:rPr lang="fr-FR" sz="2400" dirty="0" err="1" smtClean="0"/>
              <a:t>SaaS</a:t>
            </a:r>
            <a:r>
              <a:rPr lang="fr-FR" sz="2400" dirty="0" smtClean="0"/>
              <a:t>) réduisent les durées d’installation, de déploiement et de mise en place de l’exploitation (mais la préparation, le transfert des données, la révision de l’organisation, le paramétrage, …  et le cas échéant l’installation d’un réseau interne de postes de travail subsistent) </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149</a:t>
            </a:fld>
            <a:endParaRPr lang="fr-FR"/>
          </a:p>
        </p:txBody>
      </p:sp>
    </p:spTree>
    <p:extLst>
      <p:ext uri="{BB962C8B-B14F-4D97-AF65-F5344CB8AC3E}">
        <p14:creationId xmlns:p14="http://schemas.microsoft.com/office/powerpoint/2010/main" val="3859735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ENJEUX STRATEGIQUES</a:t>
            </a:r>
            <a:endParaRPr lang="fr-FR" dirty="0"/>
          </a:p>
        </p:txBody>
      </p:sp>
      <p:sp>
        <p:nvSpPr>
          <p:cNvPr id="3" name="Espace réservé du contenu 2"/>
          <p:cNvSpPr>
            <a:spLocks noGrp="1"/>
          </p:cNvSpPr>
          <p:nvPr>
            <p:ph idx="1"/>
          </p:nvPr>
        </p:nvSpPr>
        <p:spPr>
          <a:xfrm>
            <a:off x="1187624" y="1484784"/>
            <a:ext cx="7498080" cy="4464496"/>
          </a:xfrm>
        </p:spPr>
        <p:txBody>
          <a:bodyPr>
            <a:normAutofit/>
          </a:bodyPr>
          <a:lstStyle/>
          <a:p>
            <a:r>
              <a:rPr lang="fr-FR" sz="2600" dirty="0" smtClean="0"/>
              <a:t>Agilité de l’entreprise (avantage de réactivité) ou au moins alignement sur la concurrence</a:t>
            </a:r>
          </a:p>
          <a:p>
            <a:r>
              <a:rPr lang="fr-FR" sz="2600" dirty="0" smtClean="0"/>
              <a:t>Meilleure satisfaction des clients (par le pilotage des processus)</a:t>
            </a:r>
          </a:p>
          <a:p>
            <a:r>
              <a:rPr lang="fr-FR" sz="2600" dirty="0" smtClean="0"/>
              <a:t>Mise en évidence des potentiels de progrès (les failles de l’organisation, qui ralentissent les processus, deviennent visibles)</a:t>
            </a:r>
          </a:p>
          <a:p>
            <a:r>
              <a:rPr lang="fr-FR" sz="2600" dirty="0" smtClean="0"/>
              <a:t>L’ERP accompagne la stratégie (</a:t>
            </a:r>
            <a:r>
              <a:rPr lang="fr-FR" sz="2600" b="1" u="sng" dirty="0" smtClean="0"/>
              <a:t>alignement stratégique</a:t>
            </a:r>
            <a:r>
              <a:rPr lang="fr-FR" sz="2600" dirty="0" smtClean="0"/>
              <a:t>) : nouveaux marchés, fusions, externalisation,  international, …</a:t>
            </a:r>
          </a:p>
          <a:p>
            <a:pPr marL="82296" indent="0">
              <a:buNone/>
            </a:pPr>
            <a:endParaRPr lang="fr-FR" sz="26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a:t>
            </a:fld>
            <a:endParaRPr lang="fr-FR"/>
          </a:p>
        </p:txBody>
      </p:sp>
    </p:spTree>
    <p:extLst>
      <p:ext uri="{BB962C8B-B14F-4D97-AF65-F5344CB8AC3E}">
        <p14:creationId xmlns:p14="http://schemas.microsoft.com/office/powerpoint/2010/main" val="257529354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ETAPES FINALES DE L’IMPLEMENTATION</a:t>
            </a:r>
            <a:endParaRPr lang="fr-FR" dirty="0"/>
          </a:p>
        </p:txBody>
      </p:sp>
      <p:sp>
        <p:nvSpPr>
          <p:cNvPr id="3" name="Espace réservé du contenu 2"/>
          <p:cNvSpPr>
            <a:spLocks noGrp="1"/>
          </p:cNvSpPr>
          <p:nvPr>
            <p:ph idx="1"/>
          </p:nvPr>
        </p:nvSpPr>
        <p:spPr>
          <a:xfrm>
            <a:off x="1259632" y="2060848"/>
            <a:ext cx="7498080" cy="4176464"/>
          </a:xfrm>
        </p:spPr>
        <p:txBody>
          <a:bodyPr>
            <a:normAutofit/>
          </a:bodyPr>
          <a:lstStyle/>
          <a:p>
            <a:r>
              <a:rPr lang="fr-FR" sz="2400" dirty="0" smtClean="0"/>
              <a:t>Ces étapes sont primordiales pour la réussite du projet</a:t>
            </a:r>
          </a:p>
          <a:p>
            <a:r>
              <a:rPr lang="fr-FR" sz="2400" dirty="0" smtClean="0"/>
              <a:t>Il s’agit pour l’essentiel (en plus de l’installation du progiciel) :</a:t>
            </a:r>
          </a:p>
          <a:p>
            <a:pPr marL="82296" indent="0">
              <a:buNone/>
            </a:pPr>
            <a:r>
              <a:rPr lang="fr-FR" sz="2400" dirty="0" smtClean="0"/>
              <a:t>- De récupérer les données existantes</a:t>
            </a:r>
          </a:p>
          <a:p>
            <a:pPr marL="82296" indent="0">
              <a:buNone/>
            </a:pPr>
            <a:r>
              <a:rPr lang="fr-FR" sz="2400" dirty="0" smtClean="0"/>
              <a:t>- De former le personnel</a:t>
            </a:r>
          </a:p>
          <a:p>
            <a:pPr marL="82296" indent="0">
              <a:buNone/>
            </a:pPr>
            <a:r>
              <a:rPr lang="fr-FR" sz="2400" dirty="0" smtClean="0"/>
              <a:t>- De paramétrer le logiciel</a:t>
            </a:r>
          </a:p>
          <a:p>
            <a:pPr marL="82296" indent="0">
              <a:buNone/>
            </a:pPr>
            <a:r>
              <a:rPr lang="fr-FR" sz="2400" dirty="0" smtClean="0"/>
              <a:t>- De valider son fonctionnement</a:t>
            </a:r>
          </a:p>
          <a:p>
            <a:pPr marL="82296" indent="0">
              <a:buNone/>
            </a:pPr>
            <a:r>
              <a:rPr lang="fr-FR" sz="2400" dirty="0" smtClean="0"/>
              <a:t>- De mettre en exploitation et déployer l’ERP</a:t>
            </a:r>
          </a:p>
          <a:p>
            <a:endParaRPr lang="fr-FR" sz="2400" dirty="0" smtClean="0"/>
          </a:p>
          <a:p>
            <a:endParaRPr lang="fr-FR" sz="2400" dirty="0" smtClean="0"/>
          </a:p>
          <a:p>
            <a:endParaRPr lang="fr-FR" sz="2400" dirty="0" smtClean="0"/>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150</a:t>
            </a:fld>
            <a:endParaRPr lang="fr-FR"/>
          </a:p>
        </p:txBody>
      </p:sp>
    </p:spTree>
    <p:extLst>
      <p:ext uri="{BB962C8B-B14F-4D97-AF65-F5344CB8AC3E}">
        <p14:creationId xmlns:p14="http://schemas.microsoft.com/office/powerpoint/2010/main" val="306638092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REPRISE DES DONNEES</a:t>
            </a:r>
            <a:endParaRPr lang="fr-FR" dirty="0"/>
          </a:p>
        </p:txBody>
      </p:sp>
      <p:sp>
        <p:nvSpPr>
          <p:cNvPr id="3" name="Espace réservé du contenu 2"/>
          <p:cNvSpPr>
            <a:spLocks noGrp="1"/>
          </p:cNvSpPr>
          <p:nvPr>
            <p:ph idx="1"/>
          </p:nvPr>
        </p:nvSpPr>
        <p:spPr/>
        <p:txBody>
          <a:bodyPr>
            <a:normAutofit/>
          </a:bodyPr>
          <a:lstStyle/>
          <a:p>
            <a:r>
              <a:rPr lang="fr-FR" sz="2400" dirty="0" smtClean="0"/>
              <a:t>La reprise consiste à initialiser l’ERP avec les donnés existantes:</a:t>
            </a:r>
          </a:p>
          <a:p>
            <a:pPr marL="82296" indent="0">
              <a:buNone/>
            </a:pPr>
            <a:r>
              <a:rPr lang="fr-FR" sz="2400" dirty="0" smtClean="0"/>
              <a:t>- Des données non informatisées, qu’il faut trier, vérifier, coder et saisir (opération rare de nos jours, qui peut être très longue)</a:t>
            </a:r>
          </a:p>
          <a:p>
            <a:pPr marL="82296" indent="0">
              <a:buNone/>
            </a:pPr>
            <a:r>
              <a:rPr lang="fr-FR" sz="2400" dirty="0" smtClean="0"/>
              <a:t>- Des données informatiques, qu’il faut consolider, convertir puis insérer dans la base de l’ERP grâce à des programmes ou des utilitaires paramétrables</a:t>
            </a:r>
          </a:p>
          <a:p>
            <a:r>
              <a:rPr lang="fr-FR" sz="2400" dirty="0" smtClean="0"/>
              <a:t>La reprise automatique pose toujours des problèmes (un % de données rejetées, à traiter manuellement, des erreurs à corriger, des doublons …)</a:t>
            </a:r>
          </a:p>
          <a:p>
            <a:pPr marL="82296" indent="0">
              <a:buNone/>
            </a:pP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151</a:t>
            </a:fld>
            <a:endParaRPr lang="fr-FR"/>
          </a:p>
        </p:txBody>
      </p:sp>
    </p:spTree>
    <p:extLst>
      <p:ext uri="{BB962C8B-B14F-4D97-AF65-F5344CB8AC3E}">
        <p14:creationId xmlns:p14="http://schemas.microsoft.com/office/powerpoint/2010/main" val="120348083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PROBLEMATIQUE DE LA FORMATION</a:t>
            </a:r>
            <a:endParaRPr lang="fr-FR" dirty="0"/>
          </a:p>
        </p:txBody>
      </p:sp>
      <p:sp>
        <p:nvSpPr>
          <p:cNvPr id="3" name="Espace réservé du contenu 2"/>
          <p:cNvSpPr>
            <a:spLocks noGrp="1"/>
          </p:cNvSpPr>
          <p:nvPr>
            <p:ph idx="1"/>
          </p:nvPr>
        </p:nvSpPr>
        <p:spPr>
          <a:xfrm>
            <a:off x="1187624" y="1772816"/>
            <a:ext cx="7498080" cy="4141440"/>
          </a:xfrm>
        </p:spPr>
        <p:txBody>
          <a:bodyPr>
            <a:normAutofit lnSpcReduction="10000"/>
          </a:bodyPr>
          <a:lstStyle/>
          <a:p>
            <a:r>
              <a:rPr lang="fr-FR" sz="2400" dirty="0" smtClean="0"/>
              <a:t>La formation des utilisateurs doit se faire juste avant leur implication sur l’ERP</a:t>
            </a:r>
          </a:p>
          <a:p>
            <a:r>
              <a:rPr lang="fr-FR" sz="2400" dirty="0" smtClean="0"/>
              <a:t>Une formation trop précoce perd de son efficacité (manque de motivation, oubli, trop grande distance entre théorie et pratique … voire changement des paramètres de fonctionnement de l’ERP entre temps)</a:t>
            </a:r>
          </a:p>
          <a:p>
            <a:r>
              <a:rPr lang="fr-FR" sz="2400" dirty="0" smtClean="0"/>
              <a:t>L’idéal est de former 2 ou 3 semaines avant le basculement vers l’ERP, pour laisser un temps de réflexion collective, en mettant immédiatement à disposition une connexion expérimentale au système et une assistance</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152</a:t>
            </a:fld>
            <a:endParaRPr lang="fr-FR"/>
          </a:p>
        </p:txBody>
      </p:sp>
    </p:spTree>
    <p:extLst>
      <p:ext uri="{BB962C8B-B14F-4D97-AF65-F5344CB8AC3E}">
        <p14:creationId xmlns:p14="http://schemas.microsoft.com/office/powerpoint/2010/main" val="106811125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PARAMETRAGE</a:t>
            </a:r>
            <a:endParaRPr lang="fr-FR" dirty="0"/>
          </a:p>
        </p:txBody>
      </p:sp>
      <p:sp>
        <p:nvSpPr>
          <p:cNvPr id="3" name="Espace réservé du contenu 2"/>
          <p:cNvSpPr>
            <a:spLocks noGrp="1"/>
          </p:cNvSpPr>
          <p:nvPr>
            <p:ph idx="1"/>
          </p:nvPr>
        </p:nvSpPr>
        <p:spPr>
          <a:xfrm>
            <a:off x="1403648" y="1628800"/>
            <a:ext cx="7498080" cy="4800600"/>
          </a:xfrm>
        </p:spPr>
        <p:txBody>
          <a:bodyPr>
            <a:normAutofit/>
          </a:bodyPr>
          <a:lstStyle/>
          <a:p>
            <a:r>
              <a:rPr lang="fr-FR" sz="2400" dirty="0" smtClean="0"/>
              <a:t>Le paramétrage nécessite une parfaite connaissance des fonctions et des processus, il est donc réalisé par / sous contrôle des utilisateurs</a:t>
            </a:r>
          </a:p>
          <a:p>
            <a:r>
              <a:rPr lang="fr-FR" sz="2400" dirty="0" smtClean="0"/>
              <a:t>Il concerne:</a:t>
            </a:r>
          </a:p>
          <a:p>
            <a:pPr marL="82296" indent="0">
              <a:buNone/>
            </a:pPr>
            <a:r>
              <a:rPr lang="fr-FR" sz="2400" dirty="0" smtClean="0"/>
              <a:t>- L’entreprise (unités, filiales, adresses …)</a:t>
            </a:r>
          </a:p>
          <a:p>
            <a:pPr marL="82296" indent="0">
              <a:buNone/>
            </a:pPr>
            <a:r>
              <a:rPr lang="fr-FR" sz="2400" dirty="0" smtClean="0"/>
              <a:t>- Certaines données (paramètres, seuils, codage, structure …)</a:t>
            </a:r>
          </a:p>
          <a:p>
            <a:pPr marL="82296" indent="0">
              <a:buNone/>
            </a:pPr>
            <a:r>
              <a:rPr lang="fr-FR" sz="2400" dirty="0" smtClean="0"/>
              <a:t>- Les règlements et les normes (</a:t>
            </a:r>
            <a:r>
              <a:rPr lang="fr-FR" sz="2400" dirty="0"/>
              <a:t>règles fiscales, plan de </a:t>
            </a:r>
            <a:r>
              <a:rPr lang="fr-FR" sz="2400" dirty="0" smtClean="0"/>
              <a:t>comptes …)</a:t>
            </a:r>
          </a:p>
          <a:p>
            <a:pPr marL="82296" indent="0">
              <a:buNone/>
            </a:pPr>
            <a:r>
              <a:rPr lang="fr-FR" sz="2400" dirty="0" smtClean="0"/>
              <a:t>- Les processus (workflow)</a:t>
            </a:r>
          </a:p>
          <a:p>
            <a:endParaRPr lang="fr-FR" sz="2400" dirty="0" smtClean="0"/>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153</a:t>
            </a:fld>
            <a:endParaRPr lang="fr-FR"/>
          </a:p>
        </p:txBody>
      </p:sp>
    </p:spTree>
    <p:extLst>
      <p:ext uri="{BB962C8B-B14F-4D97-AF65-F5344CB8AC3E}">
        <p14:creationId xmlns:p14="http://schemas.microsoft.com/office/powerpoint/2010/main" val="143013942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TESTS FONCTIONNELS</a:t>
            </a:r>
            <a:endParaRPr lang="fr-FR" dirty="0"/>
          </a:p>
        </p:txBody>
      </p:sp>
      <p:sp>
        <p:nvSpPr>
          <p:cNvPr id="3" name="Espace réservé du contenu 2"/>
          <p:cNvSpPr>
            <a:spLocks noGrp="1"/>
          </p:cNvSpPr>
          <p:nvPr>
            <p:ph idx="1"/>
          </p:nvPr>
        </p:nvSpPr>
        <p:spPr>
          <a:xfrm>
            <a:off x="1259632" y="1700808"/>
            <a:ext cx="7498080" cy="3925416"/>
          </a:xfrm>
        </p:spPr>
        <p:txBody>
          <a:bodyPr>
            <a:normAutofit lnSpcReduction="10000"/>
          </a:bodyPr>
          <a:lstStyle/>
          <a:p>
            <a:r>
              <a:rPr lang="fr-FR" sz="2400" dirty="0" smtClean="0"/>
              <a:t>Les tests fonctionnels sont nécessaires avant la mise en exploitation de l’ERP</a:t>
            </a:r>
          </a:p>
          <a:p>
            <a:r>
              <a:rPr lang="fr-FR" sz="2400" dirty="0" smtClean="0"/>
              <a:t>Ils sont assurés par les utilisateurs du système préalablement formés, assistés des équipes connaissant le produit</a:t>
            </a:r>
          </a:p>
          <a:p>
            <a:r>
              <a:rPr lang="fr-FR" sz="2400" dirty="0" smtClean="0"/>
              <a:t>Toutes les fonctions et les processus utiles, leurs paramétrages et les données correspondantes sont testés sur la base de scénarios d’essai préétablis</a:t>
            </a:r>
          </a:p>
          <a:p>
            <a:r>
              <a:rPr lang="fr-FR" sz="2400" dirty="0" smtClean="0"/>
              <a:t>Ces tests pourront être réutilisés (au moins en partie) pour valider chaque déploiement de l’ERP</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154</a:t>
            </a:fld>
            <a:endParaRPr lang="fr-FR"/>
          </a:p>
        </p:txBody>
      </p:sp>
    </p:spTree>
    <p:extLst>
      <p:ext uri="{BB962C8B-B14F-4D97-AF65-F5344CB8AC3E}">
        <p14:creationId xmlns:p14="http://schemas.microsoft.com/office/powerpoint/2010/main" val="69145921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DEPLOIEMENT</a:t>
            </a:r>
            <a:endParaRPr lang="fr-FR" dirty="0"/>
          </a:p>
        </p:txBody>
      </p:sp>
      <p:sp>
        <p:nvSpPr>
          <p:cNvPr id="3" name="Espace réservé du contenu 2"/>
          <p:cNvSpPr>
            <a:spLocks noGrp="1"/>
          </p:cNvSpPr>
          <p:nvPr>
            <p:ph idx="1"/>
          </p:nvPr>
        </p:nvSpPr>
        <p:spPr>
          <a:xfrm>
            <a:off x="1259632" y="1412776"/>
            <a:ext cx="7498080" cy="4800600"/>
          </a:xfrm>
        </p:spPr>
        <p:txBody>
          <a:bodyPr>
            <a:normAutofit/>
          </a:bodyPr>
          <a:lstStyle/>
          <a:p>
            <a:r>
              <a:rPr lang="fr-FR" sz="2400" dirty="0" smtClean="0"/>
              <a:t>Le déploiement (vertical ou horizontal, total ou incrémental) peut suivre une exploitation pilote, sur un site ou une fonction choisi</a:t>
            </a:r>
          </a:p>
          <a:p>
            <a:r>
              <a:rPr lang="fr-FR" sz="2400" dirty="0" smtClean="0"/>
              <a:t>La date du déploiement (la « bascule » vers l’ERP) est déterminée en fonction du cycle d’exploitation de l’entreprise, sachant qu’il y aura toujours des difficultés imprévues et qu’un délai de mise au net ou </a:t>
            </a:r>
            <a:r>
              <a:rPr lang="fr-FR" sz="2400" dirty="0"/>
              <a:t>de montée en puissance de 3 mois est </a:t>
            </a:r>
            <a:r>
              <a:rPr lang="fr-FR" sz="2400" dirty="0" smtClean="0"/>
              <a:t>fréquent (perturbations à placer en période « creuse »)</a:t>
            </a:r>
          </a:p>
          <a:p>
            <a:r>
              <a:rPr lang="fr-FR" sz="2400" dirty="0" smtClean="0"/>
              <a:t>Les utilisateurs doivent être préparés au préalable (formation au produit, aux nouvelles procédures)</a:t>
            </a:r>
          </a:p>
          <a:p>
            <a:r>
              <a:rPr lang="fr-FR" sz="2400" dirty="0" smtClean="0"/>
              <a:t>Prévoir une assistance rapide et personnalisée</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155</a:t>
            </a:fld>
            <a:endParaRPr lang="fr-FR"/>
          </a:p>
        </p:txBody>
      </p:sp>
    </p:spTree>
    <p:extLst>
      <p:ext uri="{BB962C8B-B14F-4D97-AF65-F5344CB8AC3E}">
        <p14:creationId xmlns:p14="http://schemas.microsoft.com/office/powerpoint/2010/main" val="40397953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L’EXPLOITATION</a:t>
            </a:r>
            <a:endParaRPr lang="fr-FR" dirty="0"/>
          </a:p>
        </p:txBody>
      </p:sp>
      <p:sp>
        <p:nvSpPr>
          <p:cNvPr id="3" name="Espace réservé du contenu 2"/>
          <p:cNvSpPr>
            <a:spLocks noGrp="1"/>
          </p:cNvSpPr>
          <p:nvPr>
            <p:ph idx="1"/>
          </p:nvPr>
        </p:nvSpPr>
        <p:spPr>
          <a:xfrm>
            <a:off x="1259632" y="1412776"/>
            <a:ext cx="7498080" cy="4800600"/>
          </a:xfrm>
        </p:spPr>
        <p:txBody>
          <a:bodyPr>
            <a:normAutofit/>
          </a:bodyPr>
          <a:lstStyle/>
          <a:p>
            <a:r>
              <a:rPr lang="fr-FR" sz="2400" dirty="0" smtClean="0"/>
              <a:t>Les premiers mois (ou premières années) d’utilisation de l’ERP sont l’occasion d’une prise en main par les utilisateurs ET d’améliorations des processus et des paramétrages</a:t>
            </a:r>
          </a:p>
          <a:p>
            <a:r>
              <a:rPr lang="fr-FR" sz="2400" dirty="0" smtClean="0"/>
              <a:t>Il est donc essentiel que les personnes soient assistées, et que leurs remarques soient exploitées par une cellule de suivi (un « centre de compétence ERP »)</a:t>
            </a:r>
          </a:p>
          <a:p>
            <a:r>
              <a:rPr lang="fr-FR" sz="2400" dirty="0" smtClean="0"/>
              <a:t>La désignation d’utilisateurs référents (« </a:t>
            </a:r>
            <a:r>
              <a:rPr lang="fr-FR" sz="2400" dirty="0" err="1" smtClean="0"/>
              <a:t>KeyUsers</a:t>
            </a:r>
            <a:r>
              <a:rPr lang="fr-FR" sz="2400" dirty="0" smtClean="0"/>
              <a:t> ») favorise l’adaptation organisation - ERP</a:t>
            </a:r>
          </a:p>
          <a:p>
            <a:r>
              <a:rPr lang="fr-FR" sz="2400" dirty="0" smtClean="0"/>
              <a:t>La maintenance suppose qu’une procédure soit mise en place pour faire remonter les demandes de correction à l’éditeur</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156</a:t>
            </a:fld>
            <a:endParaRPr lang="fr-FR"/>
          </a:p>
        </p:txBody>
      </p:sp>
    </p:spTree>
    <p:extLst>
      <p:ext uri="{BB962C8B-B14F-4D97-AF65-F5344CB8AC3E}">
        <p14:creationId xmlns:p14="http://schemas.microsoft.com/office/powerpoint/2010/main" val="54720618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ROLE DE L’UTILISATEUR REFERENT (KEY USER)</a:t>
            </a:r>
            <a:endParaRPr lang="fr-FR" dirty="0"/>
          </a:p>
        </p:txBody>
      </p:sp>
      <p:sp>
        <p:nvSpPr>
          <p:cNvPr id="3" name="Espace réservé du contenu 2"/>
          <p:cNvSpPr>
            <a:spLocks noGrp="1"/>
          </p:cNvSpPr>
          <p:nvPr>
            <p:ph idx="1"/>
          </p:nvPr>
        </p:nvSpPr>
        <p:spPr>
          <a:xfrm>
            <a:off x="1259632" y="2204864"/>
            <a:ext cx="7498080" cy="4213448"/>
          </a:xfrm>
        </p:spPr>
        <p:txBody>
          <a:bodyPr>
            <a:normAutofit/>
          </a:bodyPr>
          <a:lstStyle/>
          <a:p>
            <a:r>
              <a:rPr lang="fr-FR" sz="2400" dirty="0" smtClean="0"/>
              <a:t>C’est un spécialiste métier désigné et particulièrement formé à l’ERP</a:t>
            </a:r>
          </a:p>
          <a:p>
            <a:r>
              <a:rPr lang="fr-FR" sz="2400" dirty="0" smtClean="0"/>
              <a:t>Le « Key User » aide </a:t>
            </a:r>
            <a:r>
              <a:rPr lang="fr-FR" sz="2400" dirty="0"/>
              <a:t>s</a:t>
            </a:r>
            <a:r>
              <a:rPr lang="fr-FR" sz="2400" dirty="0" smtClean="0"/>
              <a:t>es collègues à s’approprier le logiciel</a:t>
            </a:r>
          </a:p>
          <a:p>
            <a:r>
              <a:rPr lang="fr-FR" sz="2400" dirty="0" smtClean="0"/>
              <a:t>Il est l’interlocuteur privilégié des informaticiens ou de la cellule ERP</a:t>
            </a:r>
          </a:p>
          <a:p>
            <a:r>
              <a:rPr lang="fr-FR" sz="2400" dirty="0" smtClean="0"/>
              <a:t>Il fait remonter les difficultés et peut participer à la recherche de solutions</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157</a:t>
            </a:fld>
            <a:endParaRPr lang="fr-FR"/>
          </a:p>
        </p:txBody>
      </p:sp>
    </p:spTree>
    <p:extLst>
      <p:ext uri="{BB962C8B-B14F-4D97-AF65-F5344CB8AC3E}">
        <p14:creationId xmlns:p14="http://schemas.microsoft.com/office/powerpoint/2010/main" val="38769097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CHANGEMENT DE  VERSION</a:t>
            </a:r>
            <a:endParaRPr lang="fr-FR" dirty="0"/>
          </a:p>
        </p:txBody>
      </p:sp>
      <p:sp>
        <p:nvSpPr>
          <p:cNvPr id="3" name="Espace réservé du contenu 2"/>
          <p:cNvSpPr>
            <a:spLocks noGrp="1"/>
          </p:cNvSpPr>
          <p:nvPr>
            <p:ph idx="1"/>
          </p:nvPr>
        </p:nvSpPr>
        <p:spPr>
          <a:xfrm>
            <a:off x="1187624" y="1340768"/>
            <a:ext cx="7498080" cy="4800600"/>
          </a:xfrm>
        </p:spPr>
        <p:txBody>
          <a:bodyPr>
            <a:normAutofit fontScale="92500" lnSpcReduction="10000"/>
          </a:bodyPr>
          <a:lstStyle/>
          <a:p>
            <a:r>
              <a:rPr lang="fr-FR" sz="2400" dirty="0" smtClean="0"/>
              <a:t>Les ERP évoluent par versions, et les éditeurs peuvent imposer (avec un délai variable) à leurs clients d’adopter une version récente, sauf à perdre maintenance et assistance</a:t>
            </a:r>
          </a:p>
          <a:p>
            <a:r>
              <a:rPr lang="fr-FR" sz="2400" dirty="0" smtClean="0"/>
              <a:t>Le changement de version nécessite l’installation, le test et le déploiement de la nouvelle version</a:t>
            </a:r>
          </a:p>
          <a:p>
            <a:r>
              <a:rPr lang="fr-FR" sz="2400" dirty="0" smtClean="0"/>
              <a:t>Une formation complémentaire peut-être nécessaire, ou des retouches d’organisation</a:t>
            </a:r>
          </a:p>
          <a:p>
            <a:r>
              <a:rPr lang="fr-FR" sz="2400" dirty="0" smtClean="0"/>
              <a:t>En toute hypothèse, des tests de fonctionnement (</a:t>
            </a:r>
            <a:r>
              <a:rPr lang="fr-FR" sz="2400" b="1" u="sng" dirty="0" smtClean="0"/>
              <a:t>tests de non-régression</a:t>
            </a:r>
            <a:r>
              <a:rPr lang="fr-FR" sz="2400" dirty="0" smtClean="0"/>
              <a:t>) sont nécessaires et le changement de version est une opération lourde imposant les mêmes précautions que l’implémentation initiale</a:t>
            </a:r>
          </a:p>
          <a:p>
            <a:r>
              <a:rPr lang="fr-FR" sz="2400" dirty="0" smtClean="0"/>
              <a:t>L’Open Source modifié pose des problèmes particuliers (report des modifications dans le nouveau source ou intégration des modules ajoutés)</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158</a:t>
            </a:fld>
            <a:endParaRPr lang="fr-FR"/>
          </a:p>
        </p:txBody>
      </p:sp>
    </p:spTree>
    <p:extLst>
      <p:ext uri="{BB962C8B-B14F-4D97-AF65-F5344CB8AC3E}">
        <p14:creationId xmlns:p14="http://schemas.microsoft.com/office/powerpoint/2010/main" val="183490621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5</a:t>
            </a:r>
            <a:r>
              <a:rPr lang="fr-FR" dirty="0" smtClean="0"/>
              <a:t> – LES PROBLEMES LIES AUX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159</a:t>
            </a:fld>
            <a:endParaRPr lang="fr-FR"/>
          </a:p>
        </p:txBody>
      </p:sp>
    </p:spTree>
    <p:extLst>
      <p:ext uri="{BB962C8B-B14F-4D97-AF65-F5344CB8AC3E}">
        <p14:creationId xmlns:p14="http://schemas.microsoft.com/office/powerpoint/2010/main" val="1678889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rrowheads="1"/>
          </p:cNvSpPr>
          <p:nvPr>
            <p:ph type="title"/>
          </p:nvPr>
        </p:nvSpPr>
        <p:spPr/>
        <p:txBody>
          <a:bodyPr>
            <a:normAutofit/>
          </a:bodyPr>
          <a:lstStyle/>
          <a:p>
            <a:pPr eaLnBrk="1" hangingPunct="1">
              <a:defRPr/>
            </a:pPr>
            <a:r>
              <a:rPr lang="fr-FR" dirty="0" smtClean="0"/>
              <a:t>QUELQUES INCONVENIENTS </a:t>
            </a:r>
          </a:p>
        </p:txBody>
      </p:sp>
      <p:sp>
        <p:nvSpPr>
          <p:cNvPr id="326659" name="Rectangle 3"/>
          <p:cNvSpPr>
            <a:spLocks noGrp="1" noChangeArrowheads="1"/>
          </p:cNvSpPr>
          <p:nvPr>
            <p:ph type="body" idx="1"/>
          </p:nvPr>
        </p:nvSpPr>
        <p:spPr>
          <a:xfrm>
            <a:off x="1403648" y="1988840"/>
            <a:ext cx="7498080" cy="3456384"/>
          </a:xfrm>
        </p:spPr>
        <p:txBody>
          <a:bodyPr>
            <a:normAutofit lnSpcReduction="10000"/>
          </a:bodyPr>
          <a:lstStyle/>
          <a:p>
            <a:pPr eaLnBrk="1" hangingPunct="1">
              <a:defRPr/>
            </a:pPr>
            <a:r>
              <a:rPr lang="fr-FR" sz="2400" dirty="0" smtClean="0"/>
              <a:t>Mise en place lourde, souvent longue</a:t>
            </a:r>
          </a:p>
          <a:p>
            <a:pPr eaLnBrk="1" hangingPunct="1">
              <a:defRPr/>
            </a:pPr>
            <a:r>
              <a:rPr lang="fr-FR" sz="2400" dirty="0" smtClean="0"/>
              <a:t>Choix crucial (changement ou sortie difficile)</a:t>
            </a:r>
          </a:p>
          <a:p>
            <a:pPr eaLnBrk="1" hangingPunct="1">
              <a:defRPr/>
            </a:pPr>
            <a:r>
              <a:rPr lang="fr-FR" sz="2400" dirty="0" smtClean="0"/>
              <a:t>Impact sur l’organisation (il faut s’adapter à l’ERP)</a:t>
            </a:r>
          </a:p>
          <a:p>
            <a:pPr eaLnBrk="1" hangingPunct="1">
              <a:defRPr/>
            </a:pPr>
            <a:r>
              <a:rPr lang="fr-FR" sz="2400" dirty="0" smtClean="0"/>
              <a:t>Dépendance d’un éditeur, de sa capacité de suivi, de sa vision de la gestion, évolution non maîtrisée</a:t>
            </a:r>
          </a:p>
          <a:p>
            <a:pPr eaLnBrk="1" hangingPunct="1">
              <a:defRPr/>
            </a:pPr>
            <a:r>
              <a:rPr lang="fr-FR" sz="2400" dirty="0" smtClean="0"/>
              <a:t>Parfois nécessité de compléments spécifiques ou d’interfaces avec d’autres applications (« trous fonctionnels » laissés par l’ERP)</a:t>
            </a:r>
          </a:p>
          <a:p>
            <a:pPr eaLnBrk="1" hangingPunct="1">
              <a:defRPr/>
            </a:pPr>
            <a:r>
              <a:rPr lang="fr-FR" sz="2400" dirty="0" smtClean="0"/>
              <a:t>Important délai de prise en main, relative complexité </a:t>
            </a:r>
          </a:p>
          <a:p>
            <a:pPr eaLnBrk="1" hangingPunct="1">
              <a:defRPr/>
            </a:pPr>
            <a:endParaRPr lang="fr-FR" sz="2400" dirty="0" smtClean="0"/>
          </a:p>
        </p:txBody>
      </p:sp>
      <p:sp>
        <p:nvSpPr>
          <p:cNvPr id="2" name="Espace réservé du pied de page 1"/>
          <p:cNvSpPr>
            <a:spLocks noGrp="1"/>
          </p:cNvSpPr>
          <p:nvPr>
            <p:ph type="ftr" sz="quarter" idx="11"/>
          </p:nvPr>
        </p:nvSpPr>
        <p:spPr/>
        <p:txBody>
          <a:bodyPr/>
          <a:lstStyle/>
          <a:p>
            <a:r>
              <a:rPr lang="fr-FR" smtClean="0"/>
              <a:t>(C) J. Sornet - 2013</a:t>
            </a:r>
            <a:endParaRPr lang="fr-FR"/>
          </a:p>
        </p:txBody>
      </p:sp>
      <p:sp>
        <p:nvSpPr>
          <p:cNvPr id="3" name="Espace réservé du numéro de diapositive 2"/>
          <p:cNvSpPr>
            <a:spLocks noGrp="1"/>
          </p:cNvSpPr>
          <p:nvPr>
            <p:ph type="sldNum" sz="quarter" idx="12"/>
          </p:nvPr>
        </p:nvSpPr>
        <p:spPr/>
        <p:txBody>
          <a:bodyPr/>
          <a:lstStyle/>
          <a:p>
            <a:fld id="{839FC985-B67F-4CBE-8D00-78349A6F07A0}" type="slidenum">
              <a:rPr lang="fr-FR" smtClean="0"/>
              <a:t>16</a:t>
            </a:fld>
            <a:endParaRPr lang="fr-FR"/>
          </a:p>
        </p:txBody>
      </p:sp>
    </p:spTree>
    <p:extLst>
      <p:ext uri="{BB962C8B-B14F-4D97-AF65-F5344CB8AC3E}">
        <p14:creationId xmlns:p14="http://schemas.microsoft.com/office/powerpoint/2010/main" val="37330964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 LES CONSTATS NEGATIFS</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160</a:t>
            </a:fld>
            <a:endParaRPr lang="fr-FR"/>
          </a:p>
        </p:txBody>
      </p:sp>
    </p:spTree>
    <p:extLst>
      <p:ext uri="{BB962C8B-B14F-4D97-AF65-F5344CB8AC3E}">
        <p14:creationId xmlns:p14="http://schemas.microsoft.com/office/powerpoint/2010/main" val="80917433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TAUX DE SATISFACTION (2010)</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161</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628800"/>
            <a:ext cx="4824536" cy="483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48181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CRITIQUES COURANTES A L’ENCONTRE DES ERP</a:t>
            </a:r>
            <a:endParaRPr lang="fr-FR" dirty="0"/>
          </a:p>
        </p:txBody>
      </p:sp>
      <p:sp>
        <p:nvSpPr>
          <p:cNvPr id="3" name="Espace réservé du contenu 2"/>
          <p:cNvSpPr>
            <a:spLocks noGrp="1"/>
          </p:cNvSpPr>
          <p:nvPr>
            <p:ph idx="1"/>
          </p:nvPr>
        </p:nvSpPr>
        <p:spPr>
          <a:xfrm>
            <a:off x="1187624" y="1700808"/>
            <a:ext cx="7498080" cy="4285456"/>
          </a:xfrm>
        </p:spPr>
        <p:txBody>
          <a:bodyPr>
            <a:normAutofit/>
          </a:bodyPr>
          <a:lstStyle/>
          <a:p>
            <a:r>
              <a:rPr lang="fr-FR" sz="2400" dirty="0" smtClean="0"/>
              <a:t>Objectifs non atteints</a:t>
            </a:r>
          </a:p>
          <a:p>
            <a:r>
              <a:rPr lang="fr-FR" sz="2400" dirty="0" smtClean="0"/>
              <a:t>Délais et coûts dépassés</a:t>
            </a:r>
          </a:p>
          <a:p>
            <a:r>
              <a:rPr lang="fr-FR" sz="2400" dirty="0" smtClean="0"/>
              <a:t>Fonctions annoncées mais inopérantes ou absentes</a:t>
            </a:r>
          </a:p>
          <a:p>
            <a:r>
              <a:rPr lang="fr-FR" sz="2400" dirty="0" smtClean="0"/>
              <a:t>Impossibilité à revenir en arrière</a:t>
            </a:r>
          </a:p>
          <a:p>
            <a:r>
              <a:rPr lang="fr-FR" sz="2400" dirty="0" smtClean="0"/>
              <a:t>Sous-utilisation de l’ERP</a:t>
            </a:r>
          </a:p>
          <a:p>
            <a:r>
              <a:rPr lang="fr-FR" sz="2400" dirty="0" smtClean="0"/>
              <a:t>Lourdeur et rigidité</a:t>
            </a:r>
          </a:p>
          <a:p>
            <a:r>
              <a:rPr lang="fr-FR" sz="2400" dirty="0" smtClean="0"/>
              <a:t>Difficultés d’appropriation</a:t>
            </a:r>
          </a:p>
          <a:p>
            <a:r>
              <a:rPr lang="fr-FR" sz="2400" dirty="0" smtClean="0"/>
              <a:t>Obligation de dominer les processus</a:t>
            </a:r>
          </a:p>
          <a:p>
            <a:r>
              <a:rPr lang="fr-FR" sz="2400" dirty="0" smtClean="0"/>
              <a:t>Maintenance permanente</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162</a:t>
            </a:fld>
            <a:endParaRPr lang="fr-FR"/>
          </a:p>
        </p:txBody>
      </p:sp>
    </p:spTree>
    <p:extLst>
      <p:ext uri="{BB962C8B-B14F-4D97-AF65-F5344CB8AC3E}">
        <p14:creationId xmlns:p14="http://schemas.microsoft.com/office/powerpoint/2010/main" val="134575864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ETUDES 2010 </a:t>
            </a:r>
            <a:r>
              <a:rPr lang="fr-FR" sz="2000" dirty="0" smtClean="0"/>
              <a:t>(</a:t>
            </a:r>
            <a:r>
              <a:rPr lang="fr-FR" sz="2200" dirty="0" smtClean="0"/>
              <a:t>parmi ceux qui ont été déçus)</a:t>
            </a:r>
            <a:endParaRPr lang="fr-FR" sz="2200"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163</a:t>
            </a:fld>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82914"/>
            <a:ext cx="6048672" cy="481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79822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SATISFACTION DANS LE TEMPS</a:t>
            </a:r>
            <a:endParaRPr lang="fr-FR" dirty="0">
              <a:solidFill>
                <a:srgbClr val="FF0000"/>
              </a:solidFill>
            </a:endParaRPr>
          </a:p>
        </p:txBody>
      </p:sp>
      <p:sp>
        <p:nvSpPr>
          <p:cNvPr id="3" name="Espace réservé du contenu 2"/>
          <p:cNvSpPr>
            <a:spLocks noGrp="1"/>
          </p:cNvSpPr>
          <p:nvPr>
            <p:ph idx="1"/>
          </p:nvPr>
        </p:nvSpPr>
        <p:spPr/>
        <p:txBody>
          <a:bodyPr>
            <a:normAutofit/>
          </a:bodyPr>
          <a:lstStyle/>
          <a:p>
            <a:r>
              <a:rPr lang="fr-FR" sz="1800" dirty="0" smtClean="0"/>
              <a:t>Les prévisions initiales sont rarement atteintes, mais les entreprises sont satisfaites à terme dans une majorité de cas</a:t>
            </a:r>
          </a:p>
          <a:p>
            <a:r>
              <a:rPr lang="fr-FR" sz="1800" dirty="0"/>
              <a:t>des personnes mécontentes </a:t>
            </a:r>
            <a:r>
              <a:rPr lang="fr-FR" sz="1800" dirty="0" smtClean="0"/>
              <a:t>au démarrage </a:t>
            </a:r>
            <a:r>
              <a:rPr lang="fr-FR" sz="1800" dirty="0"/>
              <a:t>sont souvent finalement </a:t>
            </a:r>
            <a:r>
              <a:rPr lang="fr-FR" sz="1800" dirty="0" smtClean="0"/>
              <a:t>satisfaites, après familiarisation</a:t>
            </a:r>
          </a:p>
          <a:p>
            <a:r>
              <a:rPr lang="fr-FR" sz="1800" dirty="0" smtClean="0"/>
              <a:t>La fusion ERP-Organisation impose un </a:t>
            </a:r>
            <a:r>
              <a:rPr lang="fr-FR" sz="1800" b="1" u="sng" dirty="0" smtClean="0"/>
              <a:t>délai pour juger du résultat </a:t>
            </a:r>
            <a:r>
              <a:rPr lang="fr-FR" sz="1800" dirty="0" smtClean="0"/>
              <a:t>(mémoire de l’école des Mines – MOURLON, NEYER – 2002):</a:t>
            </a:r>
          </a:p>
          <a:p>
            <a:pPr marL="82296" indent="0">
              <a:buNone/>
            </a:pPr>
            <a:endParaRPr lang="fr-FR" sz="1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164</a:t>
            </a:fld>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17032"/>
            <a:ext cx="7704856"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21498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 – L’EVALUATION DE L’ERP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165</a:t>
            </a:fld>
            <a:endParaRPr lang="fr-FR"/>
          </a:p>
        </p:txBody>
      </p:sp>
    </p:spTree>
    <p:extLst>
      <p:ext uri="{BB962C8B-B14F-4D97-AF65-F5344CB8AC3E}">
        <p14:creationId xmlns:p14="http://schemas.microsoft.com/office/powerpoint/2010/main" val="263421425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EVALUER L’ERP</a:t>
            </a:r>
            <a:endParaRPr lang="fr-FR" dirty="0"/>
          </a:p>
        </p:txBody>
      </p:sp>
      <p:sp>
        <p:nvSpPr>
          <p:cNvPr id="3" name="Espace réservé du contenu 2"/>
          <p:cNvSpPr>
            <a:spLocks noGrp="1"/>
          </p:cNvSpPr>
          <p:nvPr>
            <p:ph idx="1"/>
          </p:nvPr>
        </p:nvSpPr>
        <p:spPr>
          <a:xfrm>
            <a:off x="1259632" y="1340768"/>
            <a:ext cx="7498080" cy="4800600"/>
          </a:xfrm>
        </p:spPr>
        <p:txBody>
          <a:bodyPr>
            <a:normAutofit/>
          </a:bodyPr>
          <a:lstStyle/>
          <a:p>
            <a:r>
              <a:rPr lang="fr-FR" sz="2200" dirty="0" smtClean="0"/>
              <a:t>Par les manifestations objectives de son fonctionnement (continuité de l’exploitation, nombre de connexions/volume d’événements traités, temps de réponse, remontées clients et utilisateurs …)</a:t>
            </a:r>
          </a:p>
          <a:p>
            <a:r>
              <a:rPr lang="fr-FR" sz="2200" dirty="0" smtClean="0"/>
              <a:t>Par l’écoute du SI, la collecte et l’analyse des artefacts ou des critiques explicites (intervention de la cellule ERP, des « Key </a:t>
            </a:r>
            <a:r>
              <a:rPr lang="fr-FR" sz="2200" dirty="0" err="1" smtClean="0"/>
              <a:t>Users</a:t>
            </a:r>
            <a:r>
              <a:rPr lang="fr-FR" sz="2200" dirty="0" smtClean="0"/>
              <a:t> »)</a:t>
            </a:r>
          </a:p>
          <a:p>
            <a:r>
              <a:rPr lang="fr-FR" sz="2200" dirty="0" smtClean="0"/>
              <a:t>Par un éventuel suivi des coûts spécialement mis en place, favorisant le démasquage des coûts cachés (pointage spécifique)</a:t>
            </a:r>
          </a:p>
          <a:p>
            <a:r>
              <a:rPr lang="fr-FR" sz="2200" dirty="0" smtClean="0"/>
              <a:t>Par une mesure de la </a:t>
            </a:r>
            <a:r>
              <a:rPr lang="fr-FR" sz="2200" b="1" u="sng" dirty="0" smtClean="0"/>
              <a:t>satisfaction des utilisateurs</a:t>
            </a:r>
            <a:r>
              <a:rPr lang="fr-FR" sz="2200" dirty="0" smtClean="0"/>
              <a:t> (critère commun à plusieurs approches théoriques)</a:t>
            </a:r>
            <a:endParaRPr lang="fr-FR" sz="2200" b="1" u="sng"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166</a:t>
            </a:fld>
            <a:endParaRPr lang="fr-FR"/>
          </a:p>
        </p:txBody>
      </p:sp>
    </p:spTree>
    <p:extLst>
      <p:ext uri="{BB962C8B-B14F-4D97-AF65-F5344CB8AC3E}">
        <p14:creationId xmlns:p14="http://schemas.microsoft.com/office/powerpoint/2010/main" val="176199730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MODELE </a:t>
            </a:r>
            <a:r>
              <a:rPr lang="fr-FR" dirty="0" err="1" smtClean="0"/>
              <a:t>DeLone</a:t>
            </a:r>
            <a:r>
              <a:rPr lang="fr-FR" dirty="0" smtClean="0"/>
              <a:t> </a:t>
            </a:r>
            <a:r>
              <a:rPr lang="fr-FR" dirty="0" err="1" smtClean="0"/>
              <a:t>McLean</a:t>
            </a:r>
            <a:r>
              <a:rPr lang="fr-FR" dirty="0" smtClean="0"/>
              <a:t> (1993)</a:t>
            </a:r>
            <a:endParaRPr lang="fr-FR" dirty="0"/>
          </a:p>
        </p:txBody>
      </p:sp>
      <p:sp>
        <p:nvSpPr>
          <p:cNvPr id="3" name="Espace réservé du contenu 2"/>
          <p:cNvSpPr>
            <a:spLocks noGrp="1"/>
          </p:cNvSpPr>
          <p:nvPr>
            <p:ph idx="1"/>
          </p:nvPr>
        </p:nvSpPr>
        <p:spPr>
          <a:xfrm>
            <a:off x="1259632" y="1628800"/>
            <a:ext cx="7498080" cy="4800600"/>
          </a:xfrm>
        </p:spPr>
        <p:txBody>
          <a:bodyPr>
            <a:normAutofit lnSpcReduction="10000"/>
          </a:bodyPr>
          <a:lstStyle/>
          <a:p>
            <a:r>
              <a:rPr lang="fr-FR" sz="2400" dirty="0" smtClean="0"/>
              <a:t>Modèle d’application générale aux SI pour pallier l’insuffisance des mesures d’évaluation objectives</a:t>
            </a:r>
          </a:p>
          <a:p>
            <a:r>
              <a:rPr lang="fr-FR" sz="2400" dirty="0" smtClean="0"/>
              <a:t>Le SI y est évalué selon 6 thèmes interdépendants :</a:t>
            </a:r>
          </a:p>
          <a:p>
            <a:pPr marL="82296" lvl="0" indent="0">
              <a:buNone/>
            </a:pPr>
            <a:r>
              <a:rPr lang="fr-FR" sz="2400" dirty="0" smtClean="0"/>
              <a:t>- la </a:t>
            </a:r>
            <a:r>
              <a:rPr lang="fr-FR" sz="2400" dirty="0"/>
              <a:t>qualité </a:t>
            </a:r>
            <a:r>
              <a:rPr lang="fr-FR" sz="2400" dirty="0" smtClean="0"/>
              <a:t>intrinsèque du </a:t>
            </a:r>
            <a:r>
              <a:rPr lang="fr-FR" sz="2400" dirty="0"/>
              <a:t>système ;</a:t>
            </a:r>
          </a:p>
          <a:p>
            <a:pPr marL="82296" lvl="0" indent="0">
              <a:buNone/>
            </a:pPr>
            <a:r>
              <a:rPr lang="fr-FR" sz="2400" dirty="0" smtClean="0"/>
              <a:t>- la </a:t>
            </a:r>
            <a:r>
              <a:rPr lang="fr-FR" sz="2400" dirty="0"/>
              <a:t>qualité de </a:t>
            </a:r>
            <a:r>
              <a:rPr lang="fr-FR" sz="2400" dirty="0" smtClean="0"/>
              <a:t>l'information produite </a:t>
            </a:r>
            <a:r>
              <a:rPr lang="fr-FR" sz="2400" dirty="0"/>
              <a:t>;</a:t>
            </a:r>
          </a:p>
          <a:p>
            <a:pPr marL="82296" lvl="0" indent="0">
              <a:buNone/>
            </a:pPr>
            <a:r>
              <a:rPr lang="fr-FR" sz="2400" dirty="0" smtClean="0"/>
              <a:t>- l'utilisation qui en est faite </a:t>
            </a:r>
            <a:r>
              <a:rPr lang="fr-FR" sz="2400" dirty="0"/>
              <a:t>;</a:t>
            </a:r>
          </a:p>
          <a:p>
            <a:pPr marL="82296" lvl="0" indent="0">
              <a:buNone/>
            </a:pPr>
            <a:r>
              <a:rPr lang="fr-FR" sz="2400" dirty="0" smtClean="0"/>
              <a:t>- la </a:t>
            </a:r>
            <a:r>
              <a:rPr lang="fr-FR" sz="2400" b="1" u="sng" dirty="0"/>
              <a:t>satisfaction des utilisateurs </a:t>
            </a:r>
            <a:r>
              <a:rPr lang="fr-FR" sz="2400" dirty="0" smtClean="0"/>
              <a:t>(élément central, synthétique);</a:t>
            </a:r>
            <a:endParaRPr lang="fr-FR" sz="2400" dirty="0"/>
          </a:p>
          <a:p>
            <a:pPr marL="82296" lvl="0" indent="0">
              <a:buNone/>
            </a:pPr>
            <a:r>
              <a:rPr lang="fr-FR" sz="2400" dirty="0" smtClean="0"/>
              <a:t>- son impact </a:t>
            </a:r>
            <a:r>
              <a:rPr lang="fr-FR" sz="2400" dirty="0"/>
              <a:t>individuel ;</a:t>
            </a:r>
          </a:p>
          <a:p>
            <a:pPr marL="82296" lvl="0" indent="0">
              <a:buNone/>
            </a:pPr>
            <a:r>
              <a:rPr lang="fr-FR" sz="2400" dirty="0" smtClean="0"/>
              <a:t>- son impact organisationnel</a:t>
            </a:r>
          </a:p>
          <a:p>
            <a:r>
              <a:rPr lang="fr-FR" sz="2400" dirty="0" smtClean="0"/>
              <a:t>Le problème est d’analyser les causes d’insatisfaction (cause multiples et combinées, thèmes interdépendants)</a:t>
            </a:r>
          </a:p>
          <a:p>
            <a:pPr marL="82296" lvl="0" indent="0">
              <a:buNone/>
            </a:pPr>
            <a:endParaRPr lang="fr-FR" sz="2400" dirty="0"/>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167</a:t>
            </a:fld>
            <a:endParaRPr lang="fr-FR"/>
          </a:p>
        </p:txBody>
      </p:sp>
    </p:spTree>
    <p:extLst>
      <p:ext uri="{BB962C8B-B14F-4D97-AF65-F5344CB8AC3E}">
        <p14:creationId xmlns:p14="http://schemas.microsoft.com/office/powerpoint/2010/main" val="39436625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L’INTERDEPENDANCE DES THEMES</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168</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7662972" cy="47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5644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COMMENT MESURER LA SATISFACTION DES UTILISATEURS ?</a:t>
            </a:r>
            <a:endParaRPr lang="fr-FR" sz="3600" dirty="0"/>
          </a:p>
        </p:txBody>
      </p:sp>
      <p:sp>
        <p:nvSpPr>
          <p:cNvPr id="3" name="Espace réservé du contenu 2"/>
          <p:cNvSpPr>
            <a:spLocks noGrp="1"/>
          </p:cNvSpPr>
          <p:nvPr>
            <p:ph idx="1"/>
          </p:nvPr>
        </p:nvSpPr>
        <p:spPr>
          <a:xfrm>
            <a:off x="1331640" y="1628800"/>
            <a:ext cx="7498080" cy="4800600"/>
          </a:xfrm>
        </p:spPr>
        <p:txBody>
          <a:bodyPr>
            <a:normAutofit fontScale="92500" lnSpcReduction="20000"/>
          </a:bodyPr>
          <a:lstStyle/>
          <a:p>
            <a:r>
              <a:rPr lang="fr-FR" sz="2400" dirty="0" smtClean="0"/>
              <a:t>Il n’y a pas de consensus sur les critères à utiliser : par exemple le sentiment </a:t>
            </a:r>
            <a:r>
              <a:rPr lang="fr-FR" sz="2400" dirty="0"/>
              <a:t>net de plaisir ou de mécontentement (</a:t>
            </a:r>
            <a:r>
              <a:rPr lang="fr-FR" sz="2400" dirty="0" err="1"/>
              <a:t>Seddon</a:t>
            </a:r>
            <a:r>
              <a:rPr lang="fr-FR" sz="2400" dirty="0"/>
              <a:t>, </a:t>
            </a:r>
            <a:r>
              <a:rPr lang="fr-FR" sz="2400" dirty="0" err="1"/>
              <a:t>Kiew</a:t>
            </a:r>
            <a:r>
              <a:rPr lang="fr-FR" sz="2400" dirty="0"/>
              <a:t>)</a:t>
            </a:r>
          </a:p>
          <a:p>
            <a:r>
              <a:rPr lang="fr-FR" sz="2400" dirty="0" smtClean="0"/>
              <a:t>L’appréciation est subjective =&gt; </a:t>
            </a:r>
            <a:r>
              <a:rPr lang="fr-FR" sz="2400" b="1" u="sng" dirty="0" smtClean="0"/>
              <a:t>enquêtes</a:t>
            </a:r>
            <a:r>
              <a:rPr lang="fr-FR" sz="2400" dirty="0" smtClean="0"/>
              <a:t>, </a:t>
            </a:r>
            <a:r>
              <a:rPr lang="fr-FR" sz="2400" dirty="0" err="1" smtClean="0"/>
              <a:t>debriefing</a:t>
            </a:r>
            <a:r>
              <a:rPr lang="fr-FR" sz="2400" dirty="0" smtClean="0"/>
              <a:t> libre</a:t>
            </a:r>
          </a:p>
          <a:p>
            <a:r>
              <a:rPr lang="fr-FR" sz="2400" dirty="0" smtClean="0"/>
              <a:t>Des études mettent toutefois en avant quatre déterminants de la satisfaction :</a:t>
            </a:r>
          </a:p>
          <a:p>
            <a:pPr marL="82296" indent="0">
              <a:buNone/>
            </a:pPr>
            <a:r>
              <a:rPr lang="fr-FR" sz="2400" dirty="0" smtClean="0"/>
              <a:t>- Qualité du système</a:t>
            </a:r>
          </a:p>
          <a:p>
            <a:pPr marL="82296" indent="0">
              <a:buNone/>
            </a:pPr>
            <a:r>
              <a:rPr lang="fr-FR" sz="2400" dirty="0" smtClean="0"/>
              <a:t>- Qualité de l’information</a:t>
            </a:r>
          </a:p>
          <a:p>
            <a:pPr marL="82296" indent="0">
              <a:buNone/>
            </a:pPr>
            <a:r>
              <a:rPr lang="fr-FR" sz="2400" dirty="0" smtClean="0"/>
              <a:t>- Utilité perçue</a:t>
            </a:r>
          </a:p>
          <a:p>
            <a:pPr marL="82296" indent="0">
              <a:buNone/>
            </a:pPr>
            <a:r>
              <a:rPr lang="fr-FR" sz="2400" dirty="0" smtClean="0"/>
              <a:t>- Qualité de l’ingénierie du changement (dont implication des utilisateurs et de la DG)</a:t>
            </a:r>
          </a:p>
          <a:p>
            <a:r>
              <a:rPr lang="fr-FR" sz="2400" dirty="0" smtClean="0"/>
              <a:t>Aucun avantage ne résulte de l’implémentation incrémentale plutôt que radicale (toutes choses égales par ailleurs), cette alternative relevant d’impératifs techniques</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169</a:t>
            </a:fld>
            <a:endParaRPr lang="fr-FR"/>
          </a:p>
        </p:txBody>
      </p:sp>
    </p:spTree>
    <p:extLst>
      <p:ext uri="{BB962C8B-B14F-4D97-AF65-F5344CB8AC3E}">
        <p14:creationId xmlns:p14="http://schemas.microsoft.com/office/powerpoint/2010/main" val="229009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L’EVOLUTION DES ERP</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12776"/>
            <a:ext cx="6552728" cy="5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a:t>
            </a:fld>
            <a:endParaRPr lang="fr-FR"/>
          </a:p>
        </p:txBody>
      </p:sp>
    </p:spTree>
    <p:extLst>
      <p:ext uri="{BB962C8B-B14F-4D97-AF65-F5344CB8AC3E}">
        <p14:creationId xmlns:p14="http://schemas.microsoft.com/office/powerpoint/2010/main" val="412535958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 – LES RISQUE LIES A L’ERP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170</a:t>
            </a:fld>
            <a:endParaRPr lang="fr-FR"/>
          </a:p>
        </p:txBody>
      </p:sp>
    </p:spTree>
    <p:extLst>
      <p:ext uri="{BB962C8B-B14F-4D97-AF65-F5344CB8AC3E}">
        <p14:creationId xmlns:p14="http://schemas.microsoft.com/office/powerpoint/2010/main" val="65252272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CLASSIFICATION DES RISQUES</a:t>
            </a:r>
            <a:endParaRPr lang="fr-FR" dirty="0"/>
          </a:p>
        </p:txBody>
      </p:sp>
      <p:sp>
        <p:nvSpPr>
          <p:cNvPr id="3" name="Espace réservé du contenu 2"/>
          <p:cNvSpPr>
            <a:spLocks noGrp="1"/>
          </p:cNvSpPr>
          <p:nvPr>
            <p:ph idx="1"/>
          </p:nvPr>
        </p:nvSpPr>
        <p:spPr>
          <a:xfrm>
            <a:off x="1187624" y="1772816"/>
            <a:ext cx="7746064" cy="4800600"/>
          </a:xfrm>
        </p:spPr>
        <p:txBody>
          <a:bodyPr>
            <a:normAutofit fontScale="70000" lnSpcReduction="20000"/>
          </a:bodyPr>
          <a:lstStyle/>
          <a:p>
            <a:r>
              <a:rPr lang="fr-FR" b="1" u="sng" dirty="0" smtClean="0"/>
              <a:t>Risque fonctionnel </a:t>
            </a:r>
            <a:r>
              <a:rPr lang="fr-FR" dirty="0"/>
              <a:t>(fonctions </a:t>
            </a:r>
            <a:r>
              <a:rPr lang="fr-FR" dirty="0" smtClean="0"/>
              <a:t>de l’ERP ne correspondant pas aux </a:t>
            </a:r>
            <a:r>
              <a:rPr lang="fr-FR" dirty="0"/>
              <a:t>fonctions </a:t>
            </a:r>
            <a:r>
              <a:rPr lang="fr-FR" dirty="0" smtClean="0"/>
              <a:t>attendues, modélisation de l’entreprise impossible avec le paramétrage standard)</a:t>
            </a:r>
            <a:endParaRPr lang="fr-FR" dirty="0"/>
          </a:p>
          <a:p>
            <a:r>
              <a:rPr lang="fr-FR" b="1" u="sng" dirty="0" smtClean="0"/>
              <a:t>Risque organisationnel </a:t>
            </a:r>
            <a:r>
              <a:rPr lang="fr-FR" dirty="0" smtClean="0"/>
              <a:t>(mauvaise intégration à l’organisation, rejet)</a:t>
            </a:r>
          </a:p>
          <a:p>
            <a:r>
              <a:rPr lang="fr-FR" b="1" u="sng" dirty="0" smtClean="0"/>
              <a:t>Risque de </a:t>
            </a:r>
            <a:r>
              <a:rPr lang="fr-FR" b="1" u="sng" dirty="0"/>
              <a:t>mise en œuvre </a:t>
            </a:r>
            <a:r>
              <a:rPr lang="fr-FR" dirty="0" smtClean="0"/>
              <a:t>(profil, niveau des utilisateurs insuffisant, formation inadaptée)</a:t>
            </a:r>
          </a:p>
          <a:p>
            <a:r>
              <a:rPr lang="fr-FR" b="1" u="sng" dirty="0" smtClean="0"/>
              <a:t>Risque technique </a:t>
            </a:r>
            <a:r>
              <a:rPr lang="fr-FR" dirty="0" smtClean="0"/>
              <a:t>(mauvais fonctionnement, panne, coupure d’exploitation)</a:t>
            </a:r>
          </a:p>
          <a:p>
            <a:r>
              <a:rPr lang="fr-FR" b="1" u="sng" dirty="0" smtClean="0"/>
              <a:t>Risque contractuel</a:t>
            </a:r>
          </a:p>
          <a:p>
            <a:r>
              <a:rPr lang="fr-FR" b="1" u="sng" dirty="0" smtClean="0"/>
              <a:t>Risque économique </a:t>
            </a:r>
            <a:r>
              <a:rPr lang="fr-FR" dirty="0" smtClean="0"/>
              <a:t>(coûts)</a:t>
            </a:r>
          </a:p>
          <a:p>
            <a:r>
              <a:rPr lang="fr-FR" b="1" u="sng" dirty="0" smtClean="0"/>
              <a:t>Risque lié à la dépendance </a:t>
            </a:r>
            <a:r>
              <a:rPr lang="fr-FR" dirty="0" smtClean="0"/>
              <a:t>d’un fournisseur (accentué si </a:t>
            </a:r>
            <a:r>
              <a:rPr lang="fr-FR" dirty="0" err="1" smtClean="0"/>
              <a:t>SaaS</a:t>
            </a:r>
            <a:r>
              <a:rPr lang="fr-FR" dirty="0" smtClean="0"/>
              <a:t>)</a:t>
            </a:r>
          </a:p>
          <a:p>
            <a:r>
              <a:rPr lang="fr-FR" b="1" u="sng" dirty="0" smtClean="0"/>
              <a:t>Risque de rigidité </a:t>
            </a:r>
            <a:r>
              <a:rPr lang="fr-FR" dirty="0" smtClean="0"/>
              <a:t>(frein à l’évolution des structures, modèle centralisateur ancré)</a:t>
            </a:r>
          </a:p>
          <a:p>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171</a:t>
            </a:fld>
            <a:endParaRPr lang="fr-FR"/>
          </a:p>
        </p:txBody>
      </p:sp>
    </p:spTree>
    <p:extLst>
      <p:ext uri="{BB962C8B-B14F-4D97-AF65-F5344CB8AC3E}">
        <p14:creationId xmlns:p14="http://schemas.microsoft.com/office/powerpoint/2010/main" val="28337607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UNE TYPOLOGIE DES ECHECS </a:t>
            </a:r>
            <a:r>
              <a:rPr lang="fr-FR" sz="2200" dirty="0" smtClean="0"/>
              <a:t>(Besson – 1999)</a:t>
            </a:r>
            <a:endParaRPr lang="fr-FR" sz="2200" dirty="0"/>
          </a:p>
        </p:txBody>
      </p:sp>
      <p:sp>
        <p:nvSpPr>
          <p:cNvPr id="3" name="Espace réservé du contenu 2"/>
          <p:cNvSpPr>
            <a:spLocks noGrp="1"/>
          </p:cNvSpPr>
          <p:nvPr>
            <p:ph idx="1"/>
          </p:nvPr>
        </p:nvSpPr>
        <p:spPr>
          <a:xfrm>
            <a:off x="1331640" y="1844824"/>
            <a:ext cx="7498080" cy="3781400"/>
          </a:xfrm>
        </p:spPr>
        <p:txBody>
          <a:bodyPr>
            <a:normAutofit/>
          </a:bodyPr>
          <a:lstStyle/>
          <a:p>
            <a:r>
              <a:rPr lang="fr-FR" sz="2400" dirty="0" smtClean="0"/>
              <a:t>Arrêt face aux difficultés</a:t>
            </a:r>
          </a:p>
          <a:p>
            <a:r>
              <a:rPr lang="fr-FR" sz="2400" dirty="0" smtClean="0"/>
              <a:t>Révision à la baisse du projet (même raison)</a:t>
            </a:r>
          </a:p>
          <a:p>
            <a:r>
              <a:rPr lang="fr-FR" sz="2400" dirty="0" smtClean="0"/>
              <a:t>Particularisation excessive sous la pression des utilisateurs</a:t>
            </a:r>
          </a:p>
          <a:p>
            <a:r>
              <a:rPr lang="fr-FR" sz="2400" dirty="0" smtClean="0"/>
              <a:t>Anciennes procédures figées par le produit (si le BPR n’a pas eu lieu avant)</a:t>
            </a:r>
          </a:p>
          <a:p>
            <a:r>
              <a:rPr lang="fr-FR" sz="2400" dirty="0" smtClean="0"/>
              <a:t>Fracture entre utilisateurs initiés et les autres</a:t>
            </a:r>
          </a:p>
          <a:p>
            <a:r>
              <a:rPr lang="fr-FR" sz="2400" dirty="0" smtClean="0"/>
              <a:t>ROI non atteint</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172</a:t>
            </a:fld>
            <a:endParaRPr lang="fr-FR"/>
          </a:p>
        </p:txBody>
      </p:sp>
    </p:spTree>
    <p:extLst>
      <p:ext uri="{BB962C8B-B14F-4D97-AF65-F5344CB8AC3E}">
        <p14:creationId xmlns:p14="http://schemas.microsoft.com/office/powerpoint/2010/main" val="27752454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SORTIE DE l’ERP</a:t>
            </a:r>
            <a:endParaRPr lang="fr-FR" dirty="0"/>
          </a:p>
        </p:txBody>
      </p:sp>
      <p:sp>
        <p:nvSpPr>
          <p:cNvPr id="3" name="Espace réservé du contenu 2"/>
          <p:cNvSpPr>
            <a:spLocks noGrp="1"/>
          </p:cNvSpPr>
          <p:nvPr>
            <p:ph idx="1"/>
          </p:nvPr>
        </p:nvSpPr>
        <p:spPr>
          <a:xfrm>
            <a:off x="1115616" y="1700808"/>
            <a:ext cx="7498080" cy="3925416"/>
          </a:xfrm>
        </p:spPr>
        <p:txBody>
          <a:bodyPr>
            <a:normAutofit/>
          </a:bodyPr>
          <a:lstStyle/>
          <a:p>
            <a:r>
              <a:rPr lang="fr-FR" sz="2400" dirty="0" smtClean="0"/>
              <a:t>La sortie prématurée (avant le terme prévu pour l’exploitation) est une situation grave</a:t>
            </a:r>
          </a:p>
          <a:p>
            <a:r>
              <a:rPr lang="fr-FR" sz="2400" dirty="0" smtClean="0"/>
              <a:t>Elle nécessite de défaire, au moins en partie, une organisation complexe et de lancer un nouveau projet d’implémentation (autre ERP ou solution discrète)</a:t>
            </a:r>
          </a:p>
          <a:p>
            <a:r>
              <a:rPr lang="fr-FR" sz="2400" dirty="0" smtClean="0"/>
              <a:t>Le coût de sortie peut représenter plusieurs fois celui de l’implantation initiale</a:t>
            </a:r>
          </a:p>
          <a:p>
            <a:r>
              <a:rPr lang="fr-FR" sz="2400" dirty="0" smtClean="0"/>
              <a:t>Cette sortie représente un échec qui complique l’acceptation du nouveau projet par l’organisation</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173</a:t>
            </a:fld>
            <a:endParaRPr lang="fr-FR"/>
          </a:p>
        </p:txBody>
      </p:sp>
    </p:spTree>
    <p:extLst>
      <p:ext uri="{BB962C8B-B14F-4D97-AF65-F5344CB8AC3E}">
        <p14:creationId xmlns:p14="http://schemas.microsoft.com/office/powerpoint/2010/main" val="32973297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 – L’ALTERNATIVE A UNE  SOLUTION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174</a:t>
            </a:fld>
            <a:endParaRPr lang="fr-FR"/>
          </a:p>
        </p:txBody>
      </p:sp>
    </p:spTree>
    <p:extLst>
      <p:ext uri="{BB962C8B-B14F-4D97-AF65-F5344CB8AC3E}">
        <p14:creationId xmlns:p14="http://schemas.microsoft.com/office/powerpoint/2010/main" val="274232231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L’ERP EST-IL TOUJOURS NECESSAIRE ?</a:t>
            </a:r>
            <a:endParaRPr lang="fr-FR" dirty="0"/>
          </a:p>
        </p:txBody>
      </p:sp>
      <p:sp>
        <p:nvSpPr>
          <p:cNvPr id="3" name="Espace réservé du contenu 2"/>
          <p:cNvSpPr>
            <a:spLocks noGrp="1"/>
          </p:cNvSpPr>
          <p:nvPr>
            <p:ph idx="1"/>
          </p:nvPr>
        </p:nvSpPr>
        <p:spPr>
          <a:xfrm>
            <a:off x="1187624" y="1628800"/>
            <a:ext cx="7498080" cy="4429472"/>
          </a:xfrm>
        </p:spPr>
        <p:txBody>
          <a:bodyPr>
            <a:noAutofit/>
          </a:bodyPr>
          <a:lstStyle/>
          <a:p>
            <a:r>
              <a:rPr lang="fr-FR" sz="2400" dirty="0" smtClean="0"/>
              <a:t>L’ERP vise l’intégration totale, au détriment des spécificités de chaque fonction</a:t>
            </a:r>
          </a:p>
          <a:p>
            <a:r>
              <a:rPr lang="fr-FR" sz="2400" dirty="0"/>
              <a:t>Les systèmes d’information se sont souvent construits dans le temps ou les fusions autour de briques applicatives éprouvées, doit-on les abandonner </a:t>
            </a:r>
            <a:r>
              <a:rPr lang="fr-FR" sz="2400" dirty="0" smtClean="0"/>
              <a:t>?</a:t>
            </a:r>
          </a:p>
          <a:p>
            <a:r>
              <a:rPr lang="fr-FR" sz="2400" dirty="0" smtClean="0"/>
              <a:t>Ou trouve-t-on un avantage concurrentiel, dans l’intégration ou dans telle fonction ?</a:t>
            </a:r>
          </a:p>
          <a:p>
            <a:r>
              <a:rPr lang="fr-FR" sz="2400" dirty="0" smtClean="0"/>
              <a:t>Existe-t-il d’autres façons de relier les fonctions efficacement ?</a:t>
            </a:r>
          </a:p>
          <a:p>
            <a:r>
              <a:rPr lang="fr-FR" sz="2400" dirty="0"/>
              <a:t>L’ERP s’impose-t-il comme « épine dorsale » du SI, alors que </a:t>
            </a:r>
            <a:r>
              <a:rPr lang="fr-FR" sz="2400" dirty="0" smtClean="0"/>
              <a:t>d’autres </a:t>
            </a:r>
            <a:r>
              <a:rPr lang="fr-FR" sz="2400" dirty="0"/>
              <a:t>moyens d’intégration </a:t>
            </a:r>
            <a:r>
              <a:rPr lang="fr-FR" sz="2400" dirty="0" smtClean="0"/>
              <a:t>existent (EAI</a:t>
            </a:r>
            <a:r>
              <a:rPr lang="fr-FR" sz="2400" dirty="0"/>
              <a:t>, </a:t>
            </a:r>
            <a:r>
              <a:rPr lang="fr-FR" sz="2400" dirty="0" smtClean="0"/>
              <a:t>connecteurs) </a:t>
            </a:r>
            <a:r>
              <a:rPr lang="fr-FR" sz="2400" dirty="0"/>
              <a:t>?</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175</a:t>
            </a:fld>
            <a:endParaRPr lang="fr-FR"/>
          </a:p>
        </p:txBody>
      </p:sp>
    </p:spTree>
    <p:extLst>
      <p:ext uri="{BB962C8B-B14F-4D97-AF65-F5344CB8AC3E}">
        <p14:creationId xmlns:p14="http://schemas.microsoft.com/office/powerpoint/2010/main" val="29050469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LES QUESTIONS QUE PEUT POSER UNE SOLUTION ERP « TYPE »</a:t>
            </a:r>
            <a:endParaRPr lang="fr-FR" sz="3600" dirty="0"/>
          </a:p>
        </p:txBody>
      </p:sp>
      <p:sp>
        <p:nvSpPr>
          <p:cNvPr id="3" name="Espace réservé du contenu 2"/>
          <p:cNvSpPr>
            <a:spLocks noGrp="1"/>
          </p:cNvSpPr>
          <p:nvPr>
            <p:ph idx="1"/>
          </p:nvPr>
        </p:nvSpPr>
        <p:spPr>
          <a:xfrm>
            <a:off x="1115616" y="1916832"/>
            <a:ext cx="7498080" cy="4032448"/>
          </a:xfrm>
        </p:spPr>
        <p:txBody>
          <a:bodyPr>
            <a:normAutofit fontScale="92500" lnSpcReduction="10000"/>
          </a:bodyPr>
          <a:lstStyle/>
          <a:p>
            <a:r>
              <a:rPr lang="fr-FR" sz="2400" dirty="0" smtClean="0"/>
              <a:t>Comment se différencier de la concurrence si chacun suit les mêmes bonnes pratiques induites par l’ERP ?</a:t>
            </a:r>
          </a:p>
          <a:p>
            <a:pPr marL="82296" indent="0">
              <a:buNone/>
            </a:pPr>
            <a:r>
              <a:rPr lang="fr-FR" sz="2400" dirty="0" smtClean="0">
                <a:sym typeface="Wingdings" panose="05000000000000000000" pitchFamily="2" charset="2"/>
              </a:rPr>
              <a:t> </a:t>
            </a:r>
            <a:r>
              <a:rPr lang="fr-FR" sz="2400" dirty="0" smtClean="0"/>
              <a:t>Cette question concerne moins le « back office », s’accommodant facilement d’une standardisation, que le « front office » commercial</a:t>
            </a:r>
          </a:p>
          <a:p>
            <a:r>
              <a:rPr lang="fr-FR" sz="2400" dirty="0" smtClean="0"/>
              <a:t>Peut-on tirer avantage des solutions commerciales standardisées des  ERP ?</a:t>
            </a:r>
          </a:p>
          <a:p>
            <a:r>
              <a:rPr lang="fr-FR" sz="2400" dirty="0" smtClean="0"/>
              <a:t>Comment faire évoluer les pratiques de l’entreprise quand l’ERP impose son standard ?</a:t>
            </a:r>
          </a:p>
          <a:p>
            <a:r>
              <a:rPr lang="fr-FR" sz="2400" dirty="0" smtClean="0"/>
              <a:t>La nécessaire personnalisation de l’ERP par du spécifique ou l’interfaçage à d’autres applications fait-il perdre les avantages de la standardisation ?</a:t>
            </a: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176</a:t>
            </a:fld>
            <a:endParaRPr lang="fr-FR"/>
          </a:p>
        </p:txBody>
      </p:sp>
    </p:spTree>
    <p:extLst>
      <p:ext uri="{BB962C8B-B14F-4D97-AF65-F5344CB8AC3E}">
        <p14:creationId xmlns:p14="http://schemas.microsoft.com/office/powerpoint/2010/main" val="403181890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LES TAUX DE PERSONNALISATION DES ERP (USA 2011)</a:t>
            </a:r>
            <a:endParaRPr lang="fr-FR" sz="3600"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177</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33614"/>
            <a:ext cx="6912768" cy="4795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591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BEST OF BREED COMME ALTERNATIVE</a:t>
            </a:r>
            <a:endParaRPr lang="fr-FR" dirty="0"/>
          </a:p>
        </p:txBody>
      </p:sp>
      <p:sp>
        <p:nvSpPr>
          <p:cNvPr id="3" name="Espace réservé du contenu 2"/>
          <p:cNvSpPr>
            <a:spLocks noGrp="1"/>
          </p:cNvSpPr>
          <p:nvPr>
            <p:ph idx="1"/>
          </p:nvPr>
        </p:nvSpPr>
        <p:spPr>
          <a:xfrm>
            <a:off x="1331640" y="2204864"/>
            <a:ext cx="7498080" cy="4141440"/>
          </a:xfrm>
        </p:spPr>
        <p:txBody>
          <a:bodyPr>
            <a:normAutofit/>
          </a:bodyPr>
          <a:lstStyle/>
          <a:p>
            <a:r>
              <a:rPr lang="fr-FR" sz="2400" dirty="0" smtClean="0"/>
              <a:t>Panachage de plusieurs produits (briques applicatives)</a:t>
            </a:r>
          </a:p>
          <a:p>
            <a:r>
              <a:rPr lang="fr-FR" sz="2400" dirty="0" smtClean="0"/>
              <a:t>On garde le meilleur dans chaque domaine</a:t>
            </a:r>
          </a:p>
          <a:p>
            <a:r>
              <a:rPr lang="fr-FR" sz="2400" b="1" u="sng" dirty="0" smtClean="0"/>
              <a:t>Alternative possible aux ERP</a:t>
            </a:r>
            <a:r>
              <a:rPr lang="fr-FR" sz="2400" b="1" dirty="0" smtClean="0"/>
              <a:t> </a:t>
            </a:r>
            <a:r>
              <a:rPr lang="fr-FR" sz="2400" dirty="0" smtClean="0"/>
              <a:t>monolithiques, éventuellement inscrite dans une démarche d’urbanisation</a:t>
            </a:r>
          </a:p>
          <a:p>
            <a:r>
              <a:rPr lang="fr-FR" sz="2400" dirty="0" smtClean="0"/>
              <a:t>Avantages: conserver une organisation, des processus satisfaisants, disposer des meilleurs produits catégoriels</a:t>
            </a:r>
          </a:p>
          <a:p>
            <a:r>
              <a:rPr lang="fr-FR" sz="2400" dirty="0" smtClean="0"/>
              <a:t>Inconvénients: interfaçage à réaliser (voir EAI), complexité si les « briques » se multiplient</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178</a:t>
            </a:fld>
            <a:endParaRPr lang="fr-FR"/>
          </a:p>
        </p:txBody>
      </p:sp>
    </p:spTree>
    <p:extLst>
      <p:ext uri="{BB962C8B-B14F-4D97-AF65-F5344CB8AC3E}">
        <p14:creationId xmlns:p14="http://schemas.microsoft.com/office/powerpoint/2010/main" val="113295005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REPONSE DES EDITEURS D’ERP</a:t>
            </a:r>
            <a:endParaRPr lang="fr-FR" dirty="0"/>
          </a:p>
        </p:txBody>
      </p:sp>
      <p:sp>
        <p:nvSpPr>
          <p:cNvPr id="3" name="Espace réservé du contenu 2"/>
          <p:cNvSpPr>
            <a:spLocks noGrp="1"/>
          </p:cNvSpPr>
          <p:nvPr>
            <p:ph idx="1"/>
          </p:nvPr>
        </p:nvSpPr>
        <p:spPr>
          <a:xfrm>
            <a:off x="1115616" y="1844824"/>
            <a:ext cx="7498080" cy="4141440"/>
          </a:xfrm>
        </p:spPr>
        <p:txBody>
          <a:bodyPr>
            <a:normAutofit/>
          </a:bodyPr>
          <a:lstStyle/>
          <a:p>
            <a:r>
              <a:rPr lang="fr-FR" sz="2400" dirty="0" smtClean="0"/>
              <a:t>Ils agencent </a:t>
            </a:r>
            <a:r>
              <a:rPr lang="fr-FR" sz="2400" dirty="0"/>
              <a:t>leurs produits </a:t>
            </a:r>
            <a:r>
              <a:rPr lang="fr-FR" sz="2400" dirty="0" smtClean="0"/>
              <a:t>en </a:t>
            </a:r>
            <a:r>
              <a:rPr lang="fr-FR" sz="2400" b="1" u="sng" dirty="0"/>
              <a:t>solutions métiers </a:t>
            </a:r>
            <a:r>
              <a:rPr lang="fr-FR" sz="2400" dirty="0"/>
              <a:t>apportant le meilleur de ce qui leur est possible (l’ERP universel tend à perdre son importance</a:t>
            </a:r>
            <a:r>
              <a:rPr lang="fr-FR" sz="2400" dirty="0" smtClean="0"/>
              <a:t>)</a:t>
            </a:r>
          </a:p>
          <a:p>
            <a:r>
              <a:rPr lang="fr-FR" sz="2400" dirty="0" smtClean="0"/>
              <a:t>Ces solutions bien cadrées réduisent les délais d’implantation et les aléas</a:t>
            </a:r>
            <a:endParaRPr lang="fr-FR" sz="2400" dirty="0"/>
          </a:p>
          <a:p>
            <a:r>
              <a:rPr lang="fr-FR" sz="2400" dirty="0" smtClean="0"/>
              <a:t>Les éditeurs développent </a:t>
            </a:r>
            <a:r>
              <a:rPr lang="fr-FR" sz="2400" dirty="0"/>
              <a:t>des </a:t>
            </a:r>
            <a:r>
              <a:rPr lang="fr-FR" sz="2400" b="1" u="sng" dirty="0"/>
              <a:t>plateformes d’intégration </a:t>
            </a:r>
            <a:r>
              <a:rPr lang="fr-FR" sz="2400" dirty="0" smtClean="0"/>
              <a:t>favorisant la communication entre leurs applications qui s’ouvrent à </a:t>
            </a:r>
            <a:r>
              <a:rPr lang="fr-FR" sz="2400" dirty="0"/>
              <a:t>d’autres </a:t>
            </a:r>
            <a:r>
              <a:rPr lang="fr-FR" sz="2400" dirty="0" smtClean="0"/>
              <a:t>produits</a:t>
            </a:r>
          </a:p>
          <a:p>
            <a:r>
              <a:rPr lang="fr-FR" sz="2400" dirty="0" smtClean="0"/>
              <a:t>Exemple: intégrateur Fusion </a:t>
            </a:r>
            <a:r>
              <a:rPr lang="fr-FR" sz="2400" dirty="0"/>
              <a:t>Applications </a:t>
            </a:r>
            <a:r>
              <a:rPr lang="fr-FR" sz="2400" dirty="0" smtClean="0"/>
              <a:t>d’ORACLE</a:t>
            </a:r>
            <a:endParaRPr lang="fr-FR" sz="2400" dirty="0"/>
          </a:p>
          <a:p>
            <a:endParaRPr lang="fr-FR" sz="2400" dirty="0" smtClean="0"/>
          </a:p>
          <a:p>
            <a:pPr marL="82296" indent="0">
              <a:buNone/>
            </a:pPr>
            <a:endParaRPr lang="fr-FR" sz="2400" dirty="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179</a:t>
            </a:fld>
            <a:endParaRPr lang="fr-FR"/>
          </a:p>
        </p:txBody>
      </p:sp>
    </p:spTree>
    <p:extLst>
      <p:ext uri="{BB962C8B-B14F-4D97-AF65-F5344CB8AC3E}">
        <p14:creationId xmlns:p14="http://schemas.microsoft.com/office/powerpoint/2010/main" val="87035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16808"/>
            <a:ext cx="7498080" cy="1143000"/>
          </a:xfrm>
        </p:spPr>
        <p:txBody>
          <a:bodyPr>
            <a:normAutofit/>
          </a:bodyPr>
          <a:lstStyle/>
          <a:p>
            <a:pPr algn="ctr"/>
            <a:r>
              <a:rPr lang="fr-FR" sz="3600" dirty="0" smtClean="0"/>
              <a:t>UN PERIMETRE  CROISSANT</a:t>
            </a:r>
            <a:endParaRPr lang="fr-FR" sz="3600" dirty="0"/>
          </a:p>
        </p:txBody>
      </p:sp>
      <p:sp>
        <p:nvSpPr>
          <p:cNvPr id="3" name="Espace réservé du contenu 2"/>
          <p:cNvSpPr>
            <a:spLocks noGrp="1"/>
          </p:cNvSpPr>
          <p:nvPr>
            <p:ph idx="1"/>
          </p:nvPr>
        </p:nvSpPr>
        <p:spPr>
          <a:xfrm>
            <a:off x="1079104" y="1196752"/>
            <a:ext cx="8064896" cy="4464496"/>
          </a:xfrm>
        </p:spPr>
        <p:txBody>
          <a:bodyPr>
            <a:noAutofit/>
          </a:bodyPr>
          <a:lstStyle/>
          <a:p>
            <a:r>
              <a:rPr lang="fr-FR" sz="2200" b="1" dirty="0"/>
              <a:t>A </a:t>
            </a:r>
            <a:r>
              <a:rPr lang="fr-FR" sz="2200" b="1" dirty="0" smtClean="0"/>
              <a:t>l’origine: </a:t>
            </a:r>
            <a:r>
              <a:rPr lang="fr-FR" sz="2200" b="1" dirty="0"/>
              <a:t>noyau de gestion </a:t>
            </a:r>
            <a:r>
              <a:rPr lang="fr-FR" sz="2200" b="1" dirty="0" smtClean="0"/>
              <a:t>interne (comptabilité, commercial, production)</a:t>
            </a:r>
          </a:p>
          <a:p>
            <a:r>
              <a:rPr lang="fr-FR" sz="2200" b="1" dirty="0" smtClean="0"/>
              <a:t>Puis </a:t>
            </a:r>
            <a:r>
              <a:rPr lang="fr-FR" sz="2200" b="1" dirty="0"/>
              <a:t>développement de fonctionnalités métier externes (clients, fournisseurs, partenaires</a:t>
            </a:r>
            <a:r>
              <a:rPr lang="fr-FR" sz="2200" b="1" dirty="0" smtClean="0"/>
              <a:t>) :</a:t>
            </a:r>
            <a:endParaRPr lang="fr-FR" sz="2200" b="1" dirty="0"/>
          </a:p>
          <a:p>
            <a:pPr marL="82296" indent="0">
              <a:buNone/>
            </a:pPr>
            <a:r>
              <a:rPr lang="fr-FR" sz="2200" b="1" dirty="0"/>
              <a:t>- SCM (</a:t>
            </a:r>
            <a:r>
              <a:rPr lang="fr-FR" sz="2200" b="1" dirty="0" err="1"/>
              <a:t>supply</a:t>
            </a:r>
            <a:r>
              <a:rPr lang="fr-FR" sz="2200" b="1" dirty="0"/>
              <a:t> </a:t>
            </a:r>
            <a:r>
              <a:rPr lang="fr-FR" sz="2200" b="1" dirty="0" err="1"/>
              <a:t>chain</a:t>
            </a:r>
            <a:r>
              <a:rPr lang="fr-FR" sz="2200" b="1" dirty="0"/>
              <a:t> management</a:t>
            </a:r>
            <a:r>
              <a:rPr lang="fr-FR" sz="2200" b="1" dirty="0" smtClean="0"/>
              <a:t>), flux </a:t>
            </a:r>
            <a:r>
              <a:rPr lang="fr-FR" sz="2200" b="1" dirty="0"/>
              <a:t>logistiques</a:t>
            </a:r>
          </a:p>
          <a:p>
            <a:pPr marL="82296" indent="0">
              <a:buNone/>
            </a:pPr>
            <a:r>
              <a:rPr lang="fr-FR" sz="2200" b="1" dirty="0"/>
              <a:t>- CRM (</a:t>
            </a:r>
            <a:r>
              <a:rPr lang="fr-FR" sz="2200" b="1" dirty="0" err="1"/>
              <a:t>customer</a:t>
            </a:r>
            <a:r>
              <a:rPr lang="fr-FR" sz="2200" b="1" dirty="0"/>
              <a:t> </a:t>
            </a:r>
            <a:r>
              <a:rPr lang="fr-FR" sz="2200" b="1" dirty="0" err="1"/>
              <a:t>relationship</a:t>
            </a:r>
            <a:r>
              <a:rPr lang="fr-FR" sz="2200" b="1" dirty="0"/>
              <a:t> </a:t>
            </a:r>
            <a:r>
              <a:rPr lang="fr-FR" sz="2200" b="1" dirty="0" smtClean="0"/>
              <a:t>management)</a:t>
            </a:r>
            <a:endParaRPr lang="fr-FR" sz="2200" b="1" dirty="0"/>
          </a:p>
          <a:p>
            <a:pPr marL="82296" indent="0">
              <a:buNone/>
            </a:pPr>
            <a:r>
              <a:rPr lang="fr-FR" sz="2200" b="1" dirty="0"/>
              <a:t>- E-commerce et places de marché (</a:t>
            </a:r>
            <a:r>
              <a:rPr lang="fr-FR" sz="2200" b="1" dirty="0" err="1"/>
              <a:t>BtoB</a:t>
            </a:r>
            <a:r>
              <a:rPr lang="fr-FR" sz="2200" b="1" dirty="0"/>
              <a:t> – vers clients distributeurs)</a:t>
            </a:r>
          </a:p>
          <a:p>
            <a:pPr marL="82296" indent="0">
              <a:buNone/>
            </a:pPr>
            <a:r>
              <a:rPr lang="fr-FR" sz="2200" b="1" dirty="0" smtClean="0"/>
              <a:t>- CRP (Customer </a:t>
            </a:r>
            <a:r>
              <a:rPr lang="fr-FR" sz="2200" b="1" dirty="0" err="1"/>
              <a:t>c</a:t>
            </a:r>
            <a:r>
              <a:rPr lang="fr-FR" sz="2200" b="1" dirty="0" err="1" smtClean="0"/>
              <a:t>entric</a:t>
            </a:r>
            <a:r>
              <a:rPr lang="fr-FR" sz="2200" b="1" dirty="0" smtClean="0"/>
              <a:t> Resource Planning), ERP centré sur la relation client</a:t>
            </a:r>
          </a:p>
          <a:p>
            <a:pPr marL="82296" indent="0">
              <a:buNone/>
            </a:pPr>
            <a:r>
              <a:rPr lang="fr-FR" sz="2200" b="1" dirty="0" smtClean="0"/>
              <a:t>- XRP (</a:t>
            </a:r>
            <a:r>
              <a:rPr lang="fr-FR" sz="2200" b="1" dirty="0" err="1" smtClean="0"/>
              <a:t>eXtended</a:t>
            </a:r>
            <a:r>
              <a:rPr lang="fr-FR" sz="2200" b="1" dirty="0" smtClean="0"/>
              <a:t> Resource Planning) ou ERP 2, intégrant les processus interentreprises, les partenariats, l’ECR – Efficient Consumer </a:t>
            </a:r>
            <a:r>
              <a:rPr lang="fr-FR" sz="2200" b="1" dirty="0" err="1" smtClean="0"/>
              <a:t>Response</a:t>
            </a:r>
            <a:endParaRPr lang="fr-FR" sz="2200" b="1" dirty="0" smtClean="0"/>
          </a:p>
        </p:txBody>
      </p:sp>
      <p:sp>
        <p:nvSpPr>
          <p:cNvPr id="4" name="Espace réservé du pied de page 3"/>
          <p:cNvSpPr>
            <a:spLocks noGrp="1"/>
          </p:cNvSpPr>
          <p:nvPr>
            <p:ph type="ftr" sz="quarter" idx="11"/>
          </p:nvPr>
        </p:nvSpPr>
        <p:spPr>
          <a:xfrm>
            <a:off x="4572000" y="6305550"/>
            <a:ext cx="4038600" cy="476250"/>
          </a:xfrm>
        </p:spPr>
        <p:txBody>
          <a:bodyPr/>
          <a:lstStyle/>
          <a:p>
            <a:r>
              <a:rPr lang="fr-FR" smtClean="0"/>
              <a:t>(C) J. Sornet - 2013</a:t>
            </a:r>
            <a:endParaRPr lang="fr-FR" dirty="0"/>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a:t>
            </a:fld>
            <a:endParaRPr lang="fr-FR"/>
          </a:p>
        </p:txBody>
      </p:sp>
    </p:spTree>
    <p:extLst>
      <p:ext uri="{BB962C8B-B14F-4D97-AF65-F5344CB8AC3E}">
        <p14:creationId xmlns:p14="http://schemas.microsoft.com/office/powerpoint/2010/main" val="109498364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6</a:t>
            </a:r>
            <a:r>
              <a:rPr lang="fr-FR" dirty="0" smtClean="0"/>
              <a:t> - LES COUTS D’UN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180</a:t>
            </a:fld>
            <a:endParaRPr lang="fr-FR"/>
          </a:p>
        </p:txBody>
      </p:sp>
    </p:spTree>
    <p:extLst>
      <p:ext uri="{BB962C8B-B14F-4D97-AF65-F5344CB8AC3E}">
        <p14:creationId xmlns:p14="http://schemas.microsoft.com/office/powerpoint/2010/main" val="87464098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 LE BUDGET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181</a:t>
            </a:fld>
            <a:endParaRPr lang="fr-FR"/>
          </a:p>
        </p:txBody>
      </p:sp>
    </p:spTree>
    <p:extLst>
      <p:ext uri="{BB962C8B-B14F-4D97-AF65-F5344CB8AC3E}">
        <p14:creationId xmlns:p14="http://schemas.microsoft.com/office/powerpoint/2010/main" val="372153496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88640"/>
            <a:ext cx="7498080" cy="850106"/>
          </a:xfrm>
        </p:spPr>
        <p:txBody>
          <a:bodyPr>
            <a:normAutofit fontScale="90000"/>
          </a:bodyPr>
          <a:lstStyle/>
          <a:p>
            <a:r>
              <a:rPr lang="fr-FR" dirty="0" smtClean="0"/>
              <a:t>LES BUDGET GLOBAL D’UN ERP </a:t>
            </a:r>
            <a:endParaRPr lang="fr-FR" dirty="0"/>
          </a:p>
        </p:txBody>
      </p:sp>
      <p:sp>
        <p:nvSpPr>
          <p:cNvPr id="3" name="Espace réservé du contenu 2"/>
          <p:cNvSpPr>
            <a:spLocks noGrp="1"/>
          </p:cNvSpPr>
          <p:nvPr>
            <p:ph idx="1"/>
          </p:nvPr>
        </p:nvSpPr>
        <p:spPr>
          <a:xfrm>
            <a:off x="1187624" y="980728"/>
            <a:ext cx="7498080" cy="5016624"/>
          </a:xfrm>
        </p:spPr>
        <p:txBody>
          <a:bodyPr>
            <a:noAutofit/>
          </a:bodyPr>
          <a:lstStyle/>
          <a:p>
            <a:r>
              <a:rPr lang="fr-FR" sz="2100" dirty="0" smtClean="0"/>
              <a:t>L’enveloppe budgétaire globale ou </a:t>
            </a:r>
            <a:r>
              <a:rPr lang="fr-FR" sz="2100" b="1" u="sng" dirty="0" smtClean="0"/>
              <a:t>coût total </a:t>
            </a:r>
            <a:r>
              <a:rPr lang="fr-FR" sz="2100" b="1" u="sng" dirty="0"/>
              <a:t>de possession </a:t>
            </a:r>
            <a:r>
              <a:rPr lang="fr-FR" sz="2100" dirty="0" smtClean="0"/>
              <a:t>(</a:t>
            </a:r>
            <a:r>
              <a:rPr lang="fr-FR" sz="2100" b="1" dirty="0" smtClean="0"/>
              <a:t>TCO</a:t>
            </a:r>
            <a:r>
              <a:rPr lang="fr-FR" sz="2100" dirty="0" smtClean="0"/>
              <a:t> - Total </a:t>
            </a:r>
            <a:r>
              <a:rPr lang="fr-FR" sz="2100" dirty="0" err="1"/>
              <a:t>Cost</a:t>
            </a:r>
            <a:r>
              <a:rPr lang="fr-FR" sz="2100" dirty="0"/>
              <a:t> of </a:t>
            </a:r>
            <a:r>
              <a:rPr lang="fr-FR" sz="2100" dirty="0" err="1"/>
              <a:t>Ownership</a:t>
            </a:r>
            <a:r>
              <a:rPr lang="fr-FR" sz="2100" dirty="0"/>
              <a:t>) </a:t>
            </a:r>
            <a:r>
              <a:rPr lang="fr-FR" sz="2100" dirty="0" smtClean="0"/>
              <a:t>s’établit sur une durée d’exploitation crédible de l’ERP (5 à 7 ans)</a:t>
            </a:r>
          </a:p>
          <a:p>
            <a:r>
              <a:rPr lang="fr-FR" sz="2100" dirty="0" smtClean="0"/>
              <a:t>Elle regroupe toutes les charges directes et indirectes :</a:t>
            </a:r>
          </a:p>
          <a:p>
            <a:pPr marL="82296" indent="0">
              <a:buNone/>
            </a:pPr>
            <a:r>
              <a:rPr lang="fr-FR" sz="2100" dirty="0" smtClean="0"/>
              <a:t>- Le coût de l’étude préalable, du choix</a:t>
            </a:r>
          </a:p>
          <a:p>
            <a:pPr marL="82296" indent="0">
              <a:buNone/>
            </a:pPr>
            <a:r>
              <a:rPr lang="fr-FR" sz="2100" dirty="0" smtClean="0"/>
              <a:t>- Le prix des licences</a:t>
            </a:r>
          </a:p>
          <a:p>
            <a:pPr marL="82296" indent="0">
              <a:buNone/>
            </a:pPr>
            <a:r>
              <a:rPr lang="fr-FR" sz="2100" dirty="0" smtClean="0"/>
              <a:t>- Le coût des prestations d’implémentation (consultants ,  prestations internes, formation,  organisation,  transfert de données, réalisation d’interfaces ou d’utilitaires)</a:t>
            </a:r>
          </a:p>
          <a:p>
            <a:pPr marL="82296" indent="0">
              <a:buNone/>
            </a:pPr>
            <a:r>
              <a:rPr lang="fr-FR" sz="2100" dirty="0" smtClean="0"/>
              <a:t>- Le coût du matériel et des logiciels de base</a:t>
            </a:r>
          </a:p>
          <a:p>
            <a:pPr marL="82296" indent="0">
              <a:buNone/>
            </a:pPr>
            <a:r>
              <a:rPr lang="fr-FR" sz="2100" dirty="0" smtClean="0"/>
              <a:t>- La maintenance des produits et les charges d’exploitation, le coût du personnel d’exploitation (dont le centre de compétence ERP)</a:t>
            </a:r>
          </a:p>
          <a:p>
            <a:pPr marL="82296" indent="0">
              <a:buNone/>
            </a:pPr>
            <a:r>
              <a:rPr lang="fr-FR" sz="2100" dirty="0" smtClean="0"/>
              <a:t>- Le coût des changements de version prévisibles</a:t>
            </a:r>
          </a:p>
          <a:p>
            <a:pPr marL="82296" indent="0">
              <a:buNone/>
            </a:pPr>
            <a:r>
              <a:rPr lang="fr-FR" sz="2100" dirty="0" smtClean="0"/>
              <a:t>- Une éventuelle provision pour le coût de sortie</a:t>
            </a:r>
          </a:p>
          <a:p>
            <a:pPr marL="82296" indent="0">
              <a:buNone/>
            </a:pPr>
            <a:endParaRPr lang="fr-FR" sz="2100" dirty="0" smtClean="0"/>
          </a:p>
          <a:p>
            <a:endParaRPr lang="fr-FR" sz="2100" dirty="0" smtClean="0"/>
          </a:p>
          <a:p>
            <a:endParaRPr lang="fr-FR" sz="21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182</a:t>
            </a:fld>
            <a:endParaRPr lang="fr-FR"/>
          </a:p>
        </p:txBody>
      </p:sp>
    </p:spTree>
    <p:extLst>
      <p:ext uri="{BB962C8B-B14F-4D97-AF65-F5344CB8AC3E}">
        <p14:creationId xmlns:p14="http://schemas.microsoft.com/office/powerpoint/2010/main" val="318441717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COUT PREVISIONNEL ETABLI</a:t>
            </a:r>
            <a:endParaRPr lang="fr-FR" dirty="0"/>
          </a:p>
        </p:txBody>
      </p:sp>
      <p:sp>
        <p:nvSpPr>
          <p:cNvPr id="3" name="Espace réservé du contenu 2"/>
          <p:cNvSpPr>
            <a:spLocks noGrp="1"/>
          </p:cNvSpPr>
          <p:nvPr>
            <p:ph idx="1"/>
          </p:nvPr>
        </p:nvSpPr>
        <p:spPr>
          <a:xfrm>
            <a:off x="1187624" y="1556792"/>
            <a:ext cx="7498080" cy="4800600"/>
          </a:xfrm>
        </p:spPr>
        <p:txBody>
          <a:bodyPr>
            <a:normAutofit lnSpcReduction="10000"/>
          </a:bodyPr>
          <a:lstStyle/>
          <a:p>
            <a:r>
              <a:rPr lang="fr-FR" sz="2400" dirty="0" smtClean="0"/>
              <a:t>Le coût prévisionnel établi pour l’ERP comprend souvent le coût d’implémentation (licences, prestations, équipements) et le coût d’exploitation (maintenance, débours et personnel)</a:t>
            </a:r>
          </a:p>
          <a:p>
            <a:r>
              <a:rPr lang="fr-FR" sz="2400" dirty="0" smtClean="0"/>
              <a:t>Mais les </a:t>
            </a:r>
            <a:r>
              <a:rPr lang="fr-FR" sz="2400" dirty="0"/>
              <a:t>éléments retenus </a:t>
            </a:r>
            <a:r>
              <a:rPr lang="fr-FR" sz="2400" dirty="0" smtClean="0"/>
              <a:t>peuvent être très sous-estimés (facteur 2, 3 ou plus parfois), et ils négligent certains aspects du TCO</a:t>
            </a:r>
          </a:p>
          <a:p>
            <a:r>
              <a:rPr lang="fr-FR" sz="2400" dirty="0"/>
              <a:t>Ces incertitudes peut être considérablement réduites (jusqu’à 10%) en faisant appel à un cabinet très expérimenté pour l’assistance au maître d’ouvrage</a:t>
            </a:r>
          </a:p>
          <a:p>
            <a:r>
              <a:rPr lang="fr-FR" sz="2400" dirty="0" smtClean="0"/>
              <a:t>La pression commerciale peut conduire les prestataires à minimiser leurs devis, puis à facturer les compléments (voir la problématique des contrats)</a:t>
            </a: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183</a:t>
            </a:fld>
            <a:endParaRPr lang="fr-FR"/>
          </a:p>
        </p:txBody>
      </p:sp>
    </p:spTree>
    <p:extLst>
      <p:ext uri="{BB962C8B-B14F-4D97-AF65-F5344CB8AC3E}">
        <p14:creationId xmlns:p14="http://schemas.microsoft.com/office/powerpoint/2010/main" val="152124048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ENQUETE 01 Informatique 2007</a:t>
            </a:r>
            <a:br>
              <a:rPr lang="fr-FR" dirty="0" smtClean="0"/>
            </a:br>
            <a:r>
              <a:rPr lang="fr-FR" sz="3100" dirty="0"/>
              <a:t>59 entreprises sondées, entre 10 et 500 salariés</a:t>
            </a:r>
          </a:p>
        </p:txBody>
      </p:sp>
      <p:sp>
        <p:nvSpPr>
          <p:cNvPr id="3" name="Espace réservé du contenu 2"/>
          <p:cNvSpPr>
            <a:spLocks noGrp="1"/>
          </p:cNvSpPr>
          <p:nvPr>
            <p:ph idx="1"/>
          </p:nvPr>
        </p:nvSpPr>
        <p:spPr>
          <a:xfrm>
            <a:off x="1187624" y="2276872"/>
            <a:ext cx="7498080" cy="3637384"/>
          </a:xfrm>
        </p:spPr>
        <p:txBody>
          <a:bodyPr>
            <a:normAutofit/>
          </a:bodyPr>
          <a:lstStyle/>
          <a:p>
            <a:r>
              <a:rPr lang="fr-FR" sz="2400" dirty="0" smtClean="0"/>
              <a:t>80% des entreprises françaises ont mesuré le coût d’implémentation d’un ERP</a:t>
            </a:r>
          </a:p>
          <a:p>
            <a:r>
              <a:rPr lang="fr-FR" sz="2400" dirty="0" smtClean="0"/>
              <a:t>63% le jugent trop élevé, 28% correct</a:t>
            </a:r>
          </a:p>
          <a:p>
            <a:r>
              <a:rPr lang="fr-FR" sz="2400" dirty="0" smtClean="0"/>
              <a:t>59% seulement ont aussi évalué les coûts internes</a:t>
            </a:r>
          </a:p>
          <a:p>
            <a:r>
              <a:rPr lang="fr-FR" sz="2400" dirty="0" smtClean="0"/>
              <a:t>Freins au calcul: sa lourdeur</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184</a:t>
            </a:fld>
            <a:endParaRPr lang="fr-FR"/>
          </a:p>
        </p:txBody>
      </p:sp>
    </p:spTree>
    <p:extLst>
      <p:ext uri="{BB962C8B-B14F-4D97-AF65-F5344CB8AC3E}">
        <p14:creationId xmlns:p14="http://schemas.microsoft.com/office/powerpoint/2010/main" val="11693448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MONTANT DE L’INVESTISSEMENT</a:t>
            </a:r>
            <a:endParaRPr lang="fr-FR" dirty="0"/>
          </a:p>
        </p:txBody>
      </p:sp>
      <p:sp>
        <p:nvSpPr>
          <p:cNvPr id="3" name="Espace réservé du contenu 2"/>
          <p:cNvSpPr>
            <a:spLocks noGrp="1"/>
          </p:cNvSpPr>
          <p:nvPr>
            <p:ph idx="1"/>
          </p:nvPr>
        </p:nvSpPr>
        <p:spPr>
          <a:xfrm>
            <a:off x="1259632" y="1988840"/>
            <a:ext cx="7498080" cy="3349352"/>
          </a:xfrm>
        </p:spPr>
        <p:txBody>
          <a:bodyPr>
            <a:normAutofit/>
          </a:bodyPr>
          <a:lstStyle/>
          <a:p>
            <a:r>
              <a:rPr lang="fr-FR" sz="2400" dirty="0" smtClean="0"/>
              <a:t>L’adoption d’un ERP représente un investissement</a:t>
            </a:r>
          </a:p>
          <a:p>
            <a:r>
              <a:rPr lang="fr-FR" sz="2400" dirty="0" smtClean="0"/>
              <a:t>Le montant de cet investissement peut-être considéré raisonnable quand l’implémentation initiale du produit  représente de 1 à 3% du chiffre d’affaires</a:t>
            </a:r>
          </a:p>
          <a:p>
            <a:r>
              <a:rPr lang="fr-FR" sz="2400" dirty="0" smtClean="0"/>
              <a:t>Le rapport investissement / CA peut cependant atteindre 8 ou 9% pour de grands projets d’importance stratégique, ou dans des secteurs particuliers</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185</a:t>
            </a:fld>
            <a:endParaRPr lang="fr-FR"/>
          </a:p>
        </p:txBody>
      </p:sp>
    </p:spTree>
    <p:extLst>
      <p:ext uri="{BB962C8B-B14F-4D97-AF65-F5344CB8AC3E}">
        <p14:creationId xmlns:p14="http://schemas.microsoft.com/office/powerpoint/2010/main" val="354732198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 2010</a:t>
            </a:r>
            <a:endParaRPr lang="fr-FR" dirty="0"/>
          </a:p>
        </p:txBody>
      </p:sp>
      <p:sp>
        <p:nvSpPr>
          <p:cNvPr id="3" name="Espace réservé du contenu 2"/>
          <p:cNvSpPr>
            <a:spLocks noGrp="1"/>
          </p:cNvSpPr>
          <p:nvPr>
            <p:ph idx="1"/>
          </p:nvPr>
        </p:nvSpPr>
        <p:spPr/>
        <p:txBody>
          <a:bodyPr>
            <a:normAutofit/>
          </a:bodyPr>
          <a:lstStyle/>
          <a:p>
            <a:pPr marL="82296" indent="0">
              <a:buNone/>
            </a:pPr>
            <a:r>
              <a:rPr lang="fr-FR" sz="2000" dirty="0"/>
              <a:t>http://www.erp-infos.com/info_article/m/1310/erp-report-2011--la-situation-sameliore.html</a:t>
            </a:r>
          </a:p>
        </p:txBody>
      </p:sp>
      <p:sp>
        <p:nvSpPr>
          <p:cNvPr id="4" name="Espace réservé du pied de page 3"/>
          <p:cNvSpPr>
            <a:spLocks noGrp="1"/>
          </p:cNvSpPr>
          <p:nvPr>
            <p:ph type="ftr" sz="quarter" idx="11"/>
          </p:nvPr>
        </p:nvSpPr>
        <p:spPr>
          <a:xfrm>
            <a:off x="4499992" y="6305550"/>
            <a:ext cx="4110608" cy="476250"/>
          </a:xfrm>
        </p:spPr>
        <p:txBody>
          <a:bodyPr/>
          <a:lstStyle/>
          <a:p>
            <a:r>
              <a:rPr lang="fr-FR" smtClean="0"/>
              <a:t>(C) J. Sornet - 2013</a:t>
            </a:r>
            <a:endParaRPr lang="fr-FR" dirty="0"/>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186</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92896"/>
            <a:ext cx="7063052" cy="262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50814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COUT DES LICENCES ERP</a:t>
            </a:r>
            <a:endParaRPr lang="fr-FR" dirty="0"/>
          </a:p>
        </p:txBody>
      </p:sp>
      <p:sp>
        <p:nvSpPr>
          <p:cNvPr id="3" name="Espace réservé du contenu 2"/>
          <p:cNvSpPr>
            <a:spLocks noGrp="1"/>
          </p:cNvSpPr>
          <p:nvPr>
            <p:ph idx="1"/>
          </p:nvPr>
        </p:nvSpPr>
        <p:spPr>
          <a:xfrm>
            <a:off x="971600" y="1340768"/>
            <a:ext cx="7714104" cy="4800600"/>
          </a:xfrm>
        </p:spPr>
        <p:txBody>
          <a:bodyPr>
            <a:normAutofit lnSpcReduction="10000"/>
          </a:bodyPr>
          <a:lstStyle/>
          <a:p>
            <a:r>
              <a:rPr lang="fr-FR" sz="2400" dirty="0" smtClean="0"/>
              <a:t>Les licences sont payées en une fois, lors de l’installation</a:t>
            </a:r>
          </a:p>
          <a:p>
            <a:r>
              <a:rPr lang="fr-FR" sz="2400" dirty="0" smtClean="0"/>
              <a:t>Les éditeurs facturent généralement les licences par poste utilisateur, avec une éventuelle dégressivité en fonction du nombre de postes</a:t>
            </a:r>
          </a:p>
          <a:p>
            <a:r>
              <a:rPr lang="fr-FR" sz="2400" dirty="0" smtClean="0"/>
              <a:t>Le prix moyen par poste est de l’ordre de 2300€ (de 1500 à 4000€) et varie selon le nombre de fonctions couvertes </a:t>
            </a:r>
          </a:p>
          <a:p>
            <a:r>
              <a:rPr lang="fr-FR" sz="2400" dirty="0" smtClean="0"/>
              <a:t>Le prix des licences peut servir de base pour une </a:t>
            </a:r>
            <a:r>
              <a:rPr lang="fr-FR" sz="2400" b="1" u="sng" dirty="0" smtClean="0"/>
              <a:t>estimation grossière des coûts</a:t>
            </a:r>
            <a:r>
              <a:rPr lang="fr-FR" sz="2400" dirty="0" smtClean="0"/>
              <a:t>: l’implémentation coûte x fois les licences</a:t>
            </a:r>
          </a:p>
          <a:p>
            <a:r>
              <a:rPr lang="fr-FR" sz="2400" dirty="0" smtClean="0"/>
              <a:t>Cette approximation se justifie car le budget dépend du périmètre fonctionnel, donc du prix de la licence, et du nombre de postes concernés dans l’organisation</a:t>
            </a:r>
          </a:p>
          <a:p>
            <a:endParaRPr lang="fr-FR" sz="2400" dirty="0" smtClean="0"/>
          </a:p>
          <a:p>
            <a:endParaRPr lang="fr-FR" sz="2400" dirty="0"/>
          </a:p>
        </p:txBody>
      </p:sp>
      <p:sp>
        <p:nvSpPr>
          <p:cNvPr id="4" name="Espace réservé du pied de page 3"/>
          <p:cNvSpPr>
            <a:spLocks noGrp="1"/>
          </p:cNvSpPr>
          <p:nvPr>
            <p:ph type="ftr" sz="quarter" idx="11"/>
          </p:nvPr>
        </p:nvSpPr>
        <p:spPr>
          <a:xfrm>
            <a:off x="5004048" y="6305550"/>
            <a:ext cx="3606552" cy="476250"/>
          </a:xfrm>
        </p:spPr>
        <p:txBody>
          <a:bodyPr/>
          <a:lstStyle/>
          <a:p>
            <a:r>
              <a:rPr lang="fr-FR" smtClean="0"/>
              <a:t>(C) J. Sornet - 2013</a:t>
            </a:r>
            <a:endParaRPr lang="fr-FR" dirty="0"/>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187</a:t>
            </a:fld>
            <a:endParaRPr lang="fr-FR"/>
          </a:p>
        </p:txBody>
      </p:sp>
    </p:spTree>
    <p:extLst>
      <p:ext uri="{BB962C8B-B14F-4D97-AF65-F5344CB8AC3E}">
        <p14:creationId xmlns:p14="http://schemas.microsoft.com/office/powerpoint/2010/main" val="367543514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 RAPPORT COUT/LICENCES</a:t>
            </a:r>
            <a:endParaRPr lang="fr-FR" dirty="0"/>
          </a:p>
        </p:txBody>
      </p:sp>
      <p:sp>
        <p:nvSpPr>
          <p:cNvPr id="3" name="Espace réservé du contenu 2"/>
          <p:cNvSpPr>
            <a:spLocks noGrp="1"/>
          </p:cNvSpPr>
          <p:nvPr>
            <p:ph idx="1"/>
          </p:nvPr>
        </p:nvSpPr>
        <p:spPr>
          <a:xfrm>
            <a:off x="1187624" y="1340768"/>
            <a:ext cx="7498080" cy="4800600"/>
          </a:xfrm>
        </p:spPr>
        <p:txBody>
          <a:bodyPr>
            <a:normAutofit/>
          </a:bodyPr>
          <a:lstStyle/>
          <a:p>
            <a:r>
              <a:rPr lang="fr-FR" sz="2000" dirty="0"/>
              <a:t>Le coût </a:t>
            </a:r>
            <a:r>
              <a:rPr lang="fr-FR" sz="2000" dirty="0" smtClean="0"/>
              <a:t>global d’implémentation </a:t>
            </a:r>
            <a:r>
              <a:rPr lang="fr-FR" sz="2000" dirty="0"/>
              <a:t>d’un ERP </a:t>
            </a:r>
            <a:r>
              <a:rPr lang="fr-FR" sz="2000" dirty="0" smtClean="0"/>
              <a:t>peut représenter </a:t>
            </a:r>
            <a:r>
              <a:rPr lang="fr-FR" sz="2000" dirty="0"/>
              <a:t>de 2 à </a:t>
            </a:r>
            <a:r>
              <a:rPr lang="fr-FR" sz="2000" dirty="0" smtClean="0"/>
              <a:t>12 </a:t>
            </a:r>
            <a:r>
              <a:rPr lang="fr-FR" sz="2000" dirty="0"/>
              <a:t>fois celui des licences (on admet une valeur modale de 7</a:t>
            </a:r>
            <a:r>
              <a:rPr lang="fr-FR" sz="2000" dirty="0" smtClean="0"/>
              <a:t>)</a:t>
            </a:r>
          </a:p>
          <a:p>
            <a:r>
              <a:rPr lang="fr-FR" sz="2000" dirty="0" smtClean="0"/>
              <a:t>Un rapport plausible peut être déduit de la taille de l’organisation concernée et du degré de pré-paramétrage de l’ERP:</a:t>
            </a:r>
            <a:endParaRPr lang="fr-FR" sz="2000" dirty="0"/>
          </a:p>
          <a:p>
            <a:pPr marL="82296" indent="0">
              <a:buNone/>
            </a:pPr>
            <a:endParaRPr lang="fr-FR" sz="20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188</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808422"/>
            <a:ext cx="6264696" cy="372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51298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NEGOCIATION DU PRIX</a:t>
            </a:r>
            <a:endParaRPr lang="fr-FR" dirty="0"/>
          </a:p>
        </p:txBody>
      </p:sp>
      <p:sp>
        <p:nvSpPr>
          <p:cNvPr id="3" name="Espace réservé du contenu 2"/>
          <p:cNvSpPr>
            <a:spLocks noGrp="1"/>
          </p:cNvSpPr>
          <p:nvPr>
            <p:ph idx="1"/>
          </p:nvPr>
        </p:nvSpPr>
        <p:spPr>
          <a:xfrm>
            <a:off x="1259632" y="1340768"/>
            <a:ext cx="7498080" cy="4800600"/>
          </a:xfrm>
        </p:spPr>
        <p:txBody>
          <a:bodyPr>
            <a:normAutofit/>
          </a:bodyPr>
          <a:lstStyle/>
          <a:p>
            <a:r>
              <a:rPr lang="fr-FR" sz="2400" dirty="0" smtClean="0"/>
              <a:t>Sur un marché des ERP très concurrentiel,  la négociation des licences ou des prestations est toujours possible</a:t>
            </a:r>
          </a:p>
          <a:p>
            <a:r>
              <a:rPr lang="fr-FR" sz="2400" dirty="0" smtClean="0"/>
              <a:t>L’importance du projet ou son exemplarité sont des arguments sérieux</a:t>
            </a:r>
          </a:p>
          <a:p>
            <a:r>
              <a:rPr lang="fr-FR" sz="2400" dirty="0" smtClean="0"/>
              <a:t>Mais deux écueils sont à éviter:</a:t>
            </a:r>
          </a:p>
          <a:p>
            <a:pPr marL="82296" indent="0">
              <a:buNone/>
            </a:pPr>
            <a:r>
              <a:rPr lang="fr-FR" sz="2400" dirty="0" smtClean="0"/>
              <a:t>- Mettre une pression trop forte sur les prestataires (voir ci-dessus la sous évaluation des prestations)</a:t>
            </a:r>
          </a:p>
          <a:p>
            <a:pPr marL="82296" indent="0">
              <a:buNone/>
            </a:pPr>
            <a:r>
              <a:rPr lang="fr-FR" sz="2400" dirty="0" smtClean="0"/>
              <a:t>- Accepter, en contrepartie d’une réduction, un contrat prévoyant des compléments à des conditions peu avantageuses ou non définies, ou prévoyant une maintenance plus coûteuse</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189</a:t>
            </a:fld>
            <a:endParaRPr lang="fr-FR"/>
          </a:p>
        </p:txBody>
      </p:sp>
    </p:spTree>
    <p:extLst>
      <p:ext uri="{BB962C8B-B14F-4D97-AF65-F5344CB8AC3E}">
        <p14:creationId xmlns:p14="http://schemas.microsoft.com/office/powerpoint/2010/main" val="58012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DIFFERENCIATION DES ERP</a:t>
            </a:r>
            <a:endParaRPr lang="fr-FR" dirty="0"/>
          </a:p>
        </p:txBody>
      </p:sp>
      <p:sp>
        <p:nvSpPr>
          <p:cNvPr id="3" name="Espace réservé du contenu 2"/>
          <p:cNvSpPr>
            <a:spLocks noGrp="1"/>
          </p:cNvSpPr>
          <p:nvPr>
            <p:ph idx="1"/>
          </p:nvPr>
        </p:nvSpPr>
        <p:spPr>
          <a:xfrm>
            <a:off x="1187624" y="1628800"/>
            <a:ext cx="7746064" cy="4357464"/>
          </a:xfrm>
        </p:spPr>
        <p:txBody>
          <a:bodyPr>
            <a:normAutofit lnSpcReduction="10000"/>
          </a:bodyPr>
          <a:lstStyle/>
          <a:p>
            <a:r>
              <a:rPr lang="fr-FR" sz="2400" dirty="0" smtClean="0"/>
              <a:t>ERP </a:t>
            </a:r>
            <a:r>
              <a:rPr lang="fr-FR" sz="2400" b="1" u="sng" dirty="0" smtClean="0"/>
              <a:t>propriétaire</a:t>
            </a:r>
            <a:r>
              <a:rPr lang="fr-FR" sz="2400" dirty="0" smtClean="0"/>
              <a:t> (licence éditeur)</a:t>
            </a:r>
          </a:p>
          <a:p>
            <a:r>
              <a:rPr lang="fr-FR" sz="2400" dirty="0" smtClean="0"/>
              <a:t>ERP </a:t>
            </a:r>
            <a:r>
              <a:rPr lang="fr-FR" sz="2400" b="1" u="sng" dirty="0" smtClean="0"/>
              <a:t>libre</a:t>
            </a:r>
            <a:r>
              <a:rPr lang="fr-FR" sz="2400" dirty="0" smtClean="0"/>
              <a:t> (open source), dont il existe souvent une version gratuite « communautaire » et une version professionnelle avec support</a:t>
            </a:r>
          </a:p>
          <a:p>
            <a:r>
              <a:rPr lang="fr-FR" sz="2400" dirty="0" smtClean="0"/>
              <a:t>ERP </a:t>
            </a:r>
            <a:r>
              <a:rPr lang="fr-FR" sz="2400" b="1" u="sng" dirty="0" smtClean="0"/>
              <a:t>vertical</a:t>
            </a:r>
            <a:r>
              <a:rPr lang="fr-FR" sz="2400" dirty="0" smtClean="0"/>
              <a:t> (ERP métier, adapté à une filière professionnelle) ou </a:t>
            </a:r>
            <a:r>
              <a:rPr lang="fr-FR" sz="2400" b="1" u="sng" dirty="0" smtClean="0"/>
              <a:t>horizonta</a:t>
            </a:r>
            <a:r>
              <a:rPr lang="fr-FR" sz="2400" u="sng" dirty="0" smtClean="0"/>
              <a:t>l</a:t>
            </a:r>
            <a:r>
              <a:rPr lang="fr-FR" sz="2400" dirty="0" smtClean="0"/>
              <a:t> (ERP généraliste, pour toute entreprise)</a:t>
            </a:r>
          </a:p>
          <a:p>
            <a:r>
              <a:rPr lang="fr-FR" sz="2400" dirty="0" smtClean="0"/>
              <a:t>Par le </a:t>
            </a:r>
            <a:r>
              <a:rPr lang="fr-FR" sz="2400" b="1" u="sng" dirty="0" smtClean="0"/>
              <a:t>degré d’intégration </a:t>
            </a:r>
            <a:r>
              <a:rPr lang="fr-FR" sz="2400" dirty="0" smtClean="0"/>
              <a:t>(capacité à fournir une image unique de l’information)</a:t>
            </a:r>
          </a:p>
          <a:p>
            <a:r>
              <a:rPr lang="fr-FR" sz="2400" dirty="0" smtClean="0"/>
              <a:t>Par la </a:t>
            </a:r>
            <a:r>
              <a:rPr lang="fr-FR" sz="2400" b="1" u="sng" dirty="0"/>
              <a:t>c</a:t>
            </a:r>
            <a:r>
              <a:rPr lang="fr-FR" sz="2400" b="1" u="sng" dirty="0" smtClean="0"/>
              <a:t>ouverture opérationnelle </a:t>
            </a:r>
            <a:r>
              <a:rPr lang="fr-FR" sz="2400" b="1" dirty="0"/>
              <a:t> </a:t>
            </a:r>
            <a:r>
              <a:rPr lang="fr-FR" sz="2400" dirty="0" smtClean="0"/>
              <a:t>ou le </a:t>
            </a:r>
            <a:r>
              <a:rPr lang="fr-FR" sz="2400" b="1" u="sng" dirty="0" smtClean="0"/>
              <a:t>périmètre fonctionnel</a:t>
            </a:r>
            <a:r>
              <a:rPr lang="fr-FR" sz="2400" u="sng" dirty="0" smtClean="0"/>
              <a:t> </a:t>
            </a:r>
            <a:r>
              <a:rPr lang="fr-FR" sz="2400" dirty="0" smtClean="0"/>
              <a:t>(capacité à fédérer les processus dans divers domaines)</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a:t>
            </a:fld>
            <a:endParaRPr lang="fr-FR"/>
          </a:p>
        </p:txBody>
      </p:sp>
    </p:spTree>
    <p:extLst>
      <p:ext uri="{BB962C8B-B14F-4D97-AF65-F5344CB8AC3E}">
        <p14:creationId xmlns:p14="http://schemas.microsoft.com/office/powerpoint/2010/main" val="350601646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COUTS LIES A L’ORGANISATION</a:t>
            </a:r>
            <a:endParaRPr lang="fr-FR" dirty="0"/>
          </a:p>
        </p:txBody>
      </p:sp>
      <p:sp>
        <p:nvSpPr>
          <p:cNvPr id="3" name="Espace réservé du contenu 2"/>
          <p:cNvSpPr>
            <a:spLocks noGrp="1"/>
          </p:cNvSpPr>
          <p:nvPr>
            <p:ph idx="1"/>
          </p:nvPr>
        </p:nvSpPr>
        <p:spPr>
          <a:xfrm>
            <a:off x="1187624" y="1700808"/>
            <a:ext cx="7632848" cy="4800600"/>
          </a:xfrm>
        </p:spPr>
        <p:txBody>
          <a:bodyPr>
            <a:normAutofit/>
          </a:bodyPr>
          <a:lstStyle/>
          <a:p>
            <a:r>
              <a:rPr lang="fr-FR" sz="2200" dirty="0" smtClean="0"/>
              <a:t>L’appairage ERP – Organisation génère une charge immédiate (redéfinition des postes, des processus, formation) et une charge différée (temps d’appropriation, réglages)</a:t>
            </a:r>
          </a:p>
          <a:p>
            <a:r>
              <a:rPr lang="fr-FR" sz="2200" dirty="0" smtClean="0"/>
              <a:t>La charge immédiate comprend des coûts externes (les factures de prestataires) et d’autres internes, qui doivent être calculés (temps passé x taux horaire)</a:t>
            </a:r>
          </a:p>
          <a:p>
            <a:r>
              <a:rPr lang="fr-FR" sz="2200" dirty="0" smtClean="0"/>
              <a:t>Une partie de la charge interne correspond à l’étude préalable et au choix de l’ERP</a:t>
            </a:r>
          </a:p>
          <a:p>
            <a:r>
              <a:rPr lang="fr-FR" sz="2200" dirty="0" smtClean="0"/>
              <a:t>Les coûts différés ne peuvent être connus avec précision que si un système de relevés est mis en place, s’il se justifie (sachant qu’il y a obligatoirement un coût de prise en main)</a:t>
            </a:r>
          </a:p>
          <a:p>
            <a:r>
              <a:rPr lang="fr-FR" sz="2200" dirty="0" smtClean="0"/>
              <a:t>Un audit est possible en cas de lourd dysfonctionnement</a:t>
            </a:r>
            <a:endParaRPr lang="fr-FR" sz="22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190</a:t>
            </a:fld>
            <a:endParaRPr lang="fr-FR"/>
          </a:p>
        </p:txBody>
      </p:sp>
    </p:spTree>
    <p:extLst>
      <p:ext uri="{BB962C8B-B14F-4D97-AF65-F5344CB8AC3E}">
        <p14:creationId xmlns:p14="http://schemas.microsoft.com/office/powerpoint/2010/main" val="165124243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 2007</a:t>
            </a:r>
            <a:endParaRPr lang="fr-FR" dirty="0"/>
          </a:p>
        </p:txBody>
      </p:sp>
      <p:sp>
        <p:nvSpPr>
          <p:cNvPr id="3" name="Espace réservé du contenu 2"/>
          <p:cNvSpPr>
            <a:spLocks noGrp="1"/>
          </p:cNvSpPr>
          <p:nvPr>
            <p:ph idx="1"/>
          </p:nvPr>
        </p:nvSpPr>
        <p:spPr>
          <a:xfrm>
            <a:off x="1435608" y="1484784"/>
            <a:ext cx="7498080" cy="4763616"/>
          </a:xfrm>
        </p:spPr>
        <p:txBody>
          <a:bodyPr/>
          <a:lstStyle/>
          <a:p>
            <a:pPr marL="82296" indent="0">
              <a:buNone/>
            </a:pPr>
            <a:r>
              <a:rPr lang="fr-FR" sz="2000" dirty="0"/>
              <a:t>http://pro.01net.com/editorial/340501/pgi-demandez-laddition</a:t>
            </a:r>
            <a:r>
              <a:rPr lang="fr-FR" dirty="0"/>
              <a:t>/</a:t>
            </a: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191</a:t>
            </a:fld>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132856"/>
            <a:ext cx="6336704" cy="428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48714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MAINTENANCE</a:t>
            </a:r>
            <a:endParaRPr lang="fr-FR" dirty="0"/>
          </a:p>
        </p:txBody>
      </p:sp>
      <p:sp>
        <p:nvSpPr>
          <p:cNvPr id="3" name="Espace réservé du contenu 2"/>
          <p:cNvSpPr>
            <a:spLocks noGrp="1"/>
          </p:cNvSpPr>
          <p:nvPr>
            <p:ph idx="1"/>
          </p:nvPr>
        </p:nvSpPr>
        <p:spPr>
          <a:xfrm>
            <a:off x="1115616" y="1447800"/>
            <a:ext cx="7818072" cy="4800600"/>
          </a:xfrm>
        </p:spPr>
        <p:txBody>
          <a:bodyPr>
            <a:normAutofit/>
          </a:bodyPr>
          <a:lstStyle/>
          <a:p>
            <a:r>
              <a:rPr lang="fr-FR" sz="2400" dirty="0" smtClean="0"/>
              <a:t>Le « système » ERP génère des charges de maintenance (matériels, réseaux, logiciels d’exploitation et ERP)</a:t>
            </a:r>
          </a:p>
          <a:p>
            <a:r>
              <a:rPr lang="fr-FR" sz="2400" dirty="0" smtClean="0"/>
              <a:t>Les éditeurs d’ERP facturent la maintenance en fonction du montant des licences (de l’ordre de 18 à 22% chaque année)</a:t>
            </a:r>
          </a:p>
          <a:p>
            <a:r>
              <a:rPr lang="fr-FR" sz="2400" dirty="0" smtClean="0"/>
              <a:t>S’ajoute le coût généré par les changements de version d’ERP (implantation, test de non-régression, formation éventuelle)</a:t>
            </a:r>
          </a:p>
          <a:p>
            <a:r>
              <a:rPr lang="fr-FR" sz="2400" dirty="0" smtClean="0"/>
              <a:t>Les éditeurs d’ERP admettent généralement que leurs clients conservent l’avant-dernière version durant plusieurs mois ou années</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192</a:t>
            </a:fld>
            <a:endParaRPr lang="fr-FR"/>
          </a:p>
        </p:txBody>
      </p:sp>
    </p:spTree>
    <p:extLst>
      <p:ext uri="{BB962C8B-B14F-4D97-AF65-F5344CB8AC3E}">
        <p14:creationId xmlns:p14="http://schemas.microsoft.com/office/powerpoint/2010/main" val="400202427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L’EXPLOITATION</a:t>
            </a:r>
            <a:endParaRPr lang="fr-FR" dirty="0"/>
          </a:p>
        </p:txBody>
      </p:sp>
      <p:sp>
        <p:nvSpPr>
          <p:cNvPr id="3" name="Espace réservé du contenu 2"/>
          <p:cNvSpPr>
            <a:spLocks noGrp="1"/>
          </p:cNvSpPr>
          <p:nvPr>
            <p:ph idx="1"/>
          </p:nvPr>
        </p:nvSpPr>
        <p:spPr>
          <a:xfrm>
            <a:off x="1187624" y="1484784"/>
            <a:ext cx="7498080" cy="4248472"/>
          </a:xfrm>
        </p:spPr>
        <p:txBody>
          <a:bodyPr>
            <a:normAutofit/>
          </a:bodyPr>
          <a:lstStyle/>
          <a:p>
            <a:r>
              <a:rPr lang="fr-FR" sz="2400" dirty="0" smtClean="0"/>
              <a:t>L’exploitation d’un ERP génère des charges de même nature que tout système informatique:</a:t>
            </a:r>
          </a:p>
          <a:p>
            <a:pPr marL="82296" indent="0">
              <a:buNone/>
            </a:pPr>
            <a:r>
              <a:rPr lang="fr-FR" sz="2400" dirty="0" smtClean="0"/>
              <a:t>- Energies, consommables</a:t>
            </a:r>
          </a:p>
          <a:p>
            <a:pPr marL="82296" indent="0">
              <a:buNone/>
            </a:pPr>
            <a:r>
              <a:rPr lang="fr-FR" sz="2400" dirty="0" smtClean="0"/>
              <a:t>- Locaux et entretien</a:t>
            </a:r>
          </a:p>
          <a:p>
            <a:pPr marL="82296" indent="0">
              <a:buNone/>
            </a:pPr>
            <a:r>
              <a:rPr lang="fr-FR" sz="2400" dirty="0" smtClean="0"/>
              <a:t>- Abonnements, assurances</a:t>
            </a:r>
          </a:p>
          <a:p>
            <a:pPr marL="82296" indent="0">
              <a:buNone/>
            </a:pPr>
            <a:r>
              <a:rPr lang="fr-FR" sz="2400" dirty="0" smtClean="0"/>
              <a:t>- Formation (mise à jour, arrivants)</a:t>
            </a:r>
          </a:p>
          <a:p>
            <a:pPr marL="82296" indent="0">
              <a:buNone/>
            </a:pPr>
            <a:r>
              <a:rPr lang="fr-FR" sz="2400" dirty="0" smtClean="0"/>
              <a:t>- Personnel</a:t>
            </a:r>
          </a:p>
          <a:p>
            <a:r>
              <a:rPr lang="fr-FR" sz="2400" dirty="0" smtClean="0"/>
              <a:t>Ces charges peuvent être en grande partie diffuses au sein des services utilisateurs (et donc difficiles à appréhender)</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193</a:t>
            </a:fld>
            <a:endParaRPr lang="fr-FR"/>
          </a:p>
        </p:txBody>
      </p:sp>
    </p:spTree>
    <p:extLst>
      <p:ext uri="{BB962C8B-B14F-4D97-AF65-F5344CB8AC3E}">
        <p14:creationId xmlns:p14="http://schemas.microsoft.com/office/powerpoint/2010/main" val="308710085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COUTS CACHES</a:t>
            </a:r>
            <a:endParaRPr lang="fr-FR" dirty="0"/>
          </a:p>
        </p:txBody>
      </p:sp>
      <p:sp>
        <p:nvSpPr>
          <p:cNvPr id="3" name="Espace réservé du contenu 2"/>
          <p:cNvSpPr>
            <a:spLocks noGrp="1"/>
          </p:cNvSpPr>
          <p:nvPr>
            <p:ph idx="1"/>
          </p:nvPr>
        </p:nvSpPr>
        <p:spPr>
          <a:xfrm>
            <a:off x="1115616" y="1447800"/>
            <a:ext cx="7818072" cy="4933528"/>
          </a:xfrm>
        </p:spPr>
        <p:txBody>
          <a:bodyPr>
            <a:normAutofit fontScale="92500" lnSpcReduction="10000"/>
          </a:bodyPr>
          <a:lstStyle/>
          <a:p>
            <a:r>
              <a:rPr lang="fr-FR" sz="2400" dirty="0" smtClean="0"/>
              <a:t>Les coûts cachés sont par définition incontrôlables, mais réels et prévisibles</a:t>
            </a:r>
          </a:p>
          <a:p>
            <a:r>
              <a:rPr lang="fr-FR" sz="2400" dirty="0" smtClean="0"/>
              <a:t>Ils sont d’autant plus importants que l’implémentation de l’ERP a été peu soignée</a:t>
            </a:r>
          </a:p>
          <a:p>
            <a:r>
              <a:rPr lang="fr-FR" sz="2400" dirty="0" smtClean="0"/>
              <a:t>Ils résultent:</a:t>
            </a:r>
          </a:p>
          <a:p>
            <a:pPr marL="82296" indent="0">
              <a:buNone/>
            </a:pPr>
            <a:r>
              <a:rPr lang="fr-FR" sz="2400" dirty="0" smtClean="0"/>
              <a:t>- De dysfonctionnements des processus opérationnels</a:t>
            </a:r>
          </a:p>
          <a:p>
            <a:pPr marL="82296" indent="0">
              <a:buNone/>
            </a:pPr>
            <a:r>
              <a:rPr lang="fr-FR" sz="2400" dirty="0" smtClean="0"/>
              <a:t>- Des résistances et de l’inertie des acteurs (pas d’utilisation du système, maintien de pratiques parallèles …)</a:t>
            </a:r>
          </a:p>
          <a:p>
            <a:pPr marL="82296" indent="0">
              <a:buNone/>
            </a:pPr>
            <a:r>
              <a:rPr lang="fr-FR" sz="2400" dirty="0" smtClean="0"/>
              <a:t>- De l’autoformation ou de l’assistance entre collègues au-delà du « normal »</a:t>
            </a:r>
          </a:p>
          <a:p>
            <a:pPr marL="82296" indent="0">
              <a:buNone/>
            </a:pPr>
            <a:r>
              <a:rPr lang="fr-FR" sz="2400" dirty="0" smtClean="0"/>
              <a:t>- D’un climat délétère …</a:t>
            </a:r>
          </a:p>
          <a:p>
            <a:r>
              <a:rPr lang="fr-FR" sz="2400" dirty="0" smtClean="0"/>
              <a:t>Ces phénomènes doivent être détectés au plus vite par l’encadrement de proximité pour apporter des solutions évitant des dérives excessives</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194</a:t>
            </a:fld>
            <a:endParaRPr lang="fr-FR"/>
          </a:p>
        </p:txBody>
      </p:sp>
    </p:spTree>
    <p:extLst>
      <p:ext uri="{BB962C8B-B14F-4D97-AF65-F5344CB8AC3E}">
        <p14:creationId xmlns:p14="http://schemas.microsoft.com/office/powerpoint/2010/main" val="354032833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SOLUTIONS HEBERGEES</a:t>
            </a:r>
            <a:endParaRPr lang="fr-FR" dirty="0"/>
          </a:p>
        </p:txBody>
      </p:sp>
      <p:sp>
        <p:nvSpPr>
          <p:cNvPr id="3" name="Espace réservé du contenu 2"/>
          <p:cNvSpPr>
            <a:spLocks noGrp="1"/>
          </p:cNvSpPr>
          <p:nvPr>
            <p:ph idx="1"/>
          </p:nvPr>
        </p:nvSpPr>
        <p:spPr>
          <a:xfrm>
            <a:off x="1115616" y="1447800"/>
            <a:ext cx="7818072" cy="4800600"/>
          </a:xfrm>
        </p:spPr>
        <p:txBody>
          <a:bodyPr>
            <a:normAutofit/>
          </a:bodyPr>
          <a:lstStyle/>
          <a:p>
            <a:r>
              <a:rPr lang="fr-FR" sz="2400" dirty="0" smtClean="0"/>
              <a:t>Une redevance est facturée pour les solutions hébergées (type </a:t>
            </a:r>
            <a:r>
              <a:rPr lang="fr-FR" sz="2400" dirty="0" err="1" smtClean="0"/>
              <a:t>SaaS</a:t>
            </a:r>
            <a:r>
              <a:rPr lang="fr-FR" sz="2400" dirty="0" smtClean="0"/>
              <a:t>)</a:t>
            </a:r>
          </a:p>
          <a:p>
            <a:r>
              <a:rPr lang="fr-FR" sz="2400" dirty="0" smtClean="0"/>
              <a:t>La redevance est souvent calculée par utilisateur et par mois</a:t>
            </a:r>
          </a:p>
          <a:p>
            <a:r>
              <a:rPr lang="fr-FR" sz="2400" dirty="0" smtClean="0"/>
              <a:t>Un forfait peut-être demandé pour le démarrage du service (il correspond à la mise en exploitation chez le prestataire :  mise en œuvre d’une capacité de stockage et de traitement, ouverture de comptes de connexion, paramétrage)</a:t>
            </a:r>
          </a:p>
          <a:p>
            <a:r>
              <a:rPr lang="fr-FR" sz="2400" dirty="0" smtClean="0"/>
              <a:t>L’hébergement ne dispense pas l’entreprise d’un réseau de postes de travail connectés, qui doit être financé et entretenu (une infogérance est possible)</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195</a:t>
            </a:fld>
            <a:endParaRPr lang="fr-FR"/>
          </a:p>
        </p:txBody>
      </p:sp>
    </p:spTree>
    <p:extLst>
      <p:ext uri="{BB962C8B-B14F-4D97-AF65-F5344CB8AC3E}">
        <p14:creationId xmlns:p14="http://schemas.microsoft.com/office/powerpoint/2010/main" val="5798139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ERP INTERNALISE OU EXTERNALISE (2010)</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196</a:t>
            </a:fld>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61768"/>
            <a:ext cx="7478068" cy="472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29642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 – EXEMPLES DE COUTS</a:t>
            </a:r>
            <a:endParaRPr lang="fr-FR" dirty="0"/>
          </a:p>
        </p:txBody>
      </p:sp>
      <p:sp>
        <p:nvSpPr>
          <p:cNvPr id="3" name="Espace réservé du contenu 2"/>
          <p:cNvSpPr>
            <a:spLocks noGrp="1"/>
          </p:cNvSpPr>
          <p:nvPr>
            <p:ph idx="1"/>
          </p:nvPr>
        </p:nvSpPr>
        <p:spPr>
          <a:xfrm>
            <a:off x="1259632" y="2348880"/>
            <a:ext cx="7498080" cy="1981200"/>
          </a:xfrm>
        </p:spPr>
        <p:txBody>
          <a:bodyPr>
            <a:normAutofit fontScale="92500" lnSpcReduction="20000"/>
          </a:bodyPr>
          <a:lstStyle/>
          <a:p>
            <a:pPr marL="82296" indent="0">
              <a:buNone/>
            </a:pPr>
            <a:r>
              <a:rPr lang="fr-FR" b="1" i="1" dirty="0" smtClean="0"/>
              <a:t>Ces exemples sont des illustrations plausibles, mais ne constituent aucunement des engagements contractuels ou tarifaires de la part des éditeurs concernés</a:t>
            </a:r>
            <a:endParaRPr lang="fr-FR" b="1" i="1"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197</a:t>
            </a:fld>
            <a:endParaRPr lang="fr-FR"/>
          </a:p>
        </p:txBody>
      </p:sp>
    </p:spTree>
    <p:extLst>
      <p:ext uri="{BB962C8B-B14F-4D97-AF65-F5344CB8AC3E}">
        <p14:creationId xmlns:p14="http://schemas.microsoft.com/office/powerpoint/2010/main" val="62101141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TARIFICATION SAP /R3 </a:t>
            </a:r>
            <a:endParaRPr lang="fr-FR" dirty="0"/>
          </a:p>
        </p:txBody>
      </p:sp>
      <p:sp>
        <p:nvSpPr>
          <p:cNvPr id="3" name="Espace réservé du contenu 2"/>
          <p:cNvSpPr>
            <a:spLocks noGrp="1"/>
          </p:cNvSpPr>
          <p:nvPr>
            <p:ph idx="1"/>
          </p:nvPr>
        </p:nvSpPr>
        <p:spPr/>
        <p:txBody>
          <a:bodyPr>
            <a:normAutofit fontScale="92500" lnSpcReduction="10000"/>
          </a:bodyPr>
          <a:lstStyle/>
          <a:p>
            <a:r>
              <a:rPr lang="fr-FR" sz="2400" dirty="0" smtClean="0"/>
              <a:t>Entreprise à 15M€ de CA, 35 utilisateurs de SAP :modules SAP MM (achats – stocks), FI (comptabilité générale), PP (gestion de la production), SD (administration des ventes)</a:t>
            </a:r>
          </a:p>
          <a:p>
            <a:r>
              <a:rPr lang="fr-FR" sz="2400" dirty="0" smtClean="0"/>
              <a:t>Licences: 4000€ par utilisateur, soit 140000€</a:t>
            </a:r>
          </a:p>
          <a:p>
            <a:r>
              <a:rPr lang="fr-FR" sz="2400" dirty="0" smtClean="0"/>
              <a:t>Consultants pour mise en place: 170000€ (200j à 850€)</a:t>
            </a:r>
          </a:p>
          <a:p>
            <a:r>
              <a:rPr lang="fr-FR" sz="2400" dirty="0" smtClean="0"/>
              <a:t>Equipements et logiciel de base:(ORACLE ou SQL Server): 50000€</a:t>
            </a:r>
          </a:p>
          <a:p>
            <a:r>
              <a:rPr lang="fr-FR" sz="2400" dirty="0" smtClean="0"/>
              <a:t>Maintenance SAP: 14%, soit 19600€ par an</a:t>
            </a:r>
          </a:p>
          <a:p>
            <a:r>
              <a:rPr lang="fr-FR" sz="2400" dirty="0" smtClean="0"/>
              <a:t>Tierce maintenance applicative et assistance: 50j par an à 850€, soit 27500€ par an</a:t>
            </a:r>
          </a:p>
          <a:p>
            <a:r>
              <a:rPr lang="fr-FR" sz="2400" dirty="0" smtClean="0"/>
              <a:t>Coût initial: 360000€ (2,4% du CA)</a:t>
            </a:r>
          </a:p>
          <a:p>
            <a:r>
              <a:rPr lang="fr-FR" sz="2400" dirty="0" smtClean="0"/>
              <a:t>Sur 5 ans: 595500€</a:t>
            </a:r>
          </a:p>
          <a:p>
            <a:r>
              <a:rPr lang="fr-FR" sz="2400" dirty="0" smtClean="0"/>
              <a:t>A ajouter: charges internes, exploitation …</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198</a:t>
            </a:fld>
            <a:endParaRPr lang="fr-FR"/>
          </a:p>
        </p:txBody>
      </p:sp>
    </p:spTree>
    <p:extLst>
      <p:ext uri="{BB962C8B-B14F-4D97-AF65-F5344CB8AC3E}">
        <p14:creationId xmlns:p14="http://schemas.microsoft.com/office/powerpoint/2010/main" val="3807954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COUT SAP All In One </a:t>
            </a:r>
            <a:br>
              <a:rPr lang="fr-FR" sz="3600" dirty="0" smtClean="0"/>
            </a:br>
            <a:r>
              <a:rPr lang="fr-FR" sz="3600" dirty="0" smtClean="0"/>
              <a:t>100 utilisateurs sur </a:t>
            </a:r>
            <a:r>
              <a:rPr lang="fr-FR" sz="3600" dirty="0"/>
              <a:t>5</a:t>
            </a:r>
            <a:r>
              <a:rPr lang="fr-FR" sz="3600" dirty="0" smtClean="0"/>
              <a:t> ans</a:t>
            </a:r>
            <a:endParaRPr lang="fr-FR" sz="3600" dirty="0"/>
          </a:p>
        </p:txBody>
      </p:sp>
      <p:sp>
        <p:nvSpPr>
          <p:cNvPr id="3" name="Espace réservé du contenu 2"/>
          <p:cNvSpPr>
            <a:spLocks noGrp="1"/>
          </p:cNvSpPr>
          <p:nvPr>
            <p:ph idx="1"/>
          </p:nvPr>
        </p:nvSpPr>
        <p:spPr>
          <a:xfrm>
            <a:off x="1187624" y="1916832"/>
            <a:ext cx="7498080" cy="3853408"/>
          </a:xfrm>
        </p:spPr>
        <p:txBody>
          <a:bodyPr>
            <a:normAutofit/>
          </a:bodyPr>
          <a:lstStyle/>
          <a:p>
            <a:r>
              <a:rPr lang="fr-FR" sz="2400" dirty="0" smtClean="0"/>
              <a:t>Licence 4000 euros (3000 à 6000 selon options)</a:t>
            </a:r>
          </a:p>
          <a:p>
            <a:r>
              <a:rPr lang="fr-FR" sz="2400" dirty="0" smtClean="0"/>
              <a:t>Maintenance 22%</a:t>
            </a:r>
          </a:p>
          <a:p>
            <a:r>
              <a:rPr lang="fr-FR" sz="2400" dirty="0" smtClean="0"/>
              <a:t>L’implémentation initiale est supposée coûter autant que les licences (x2), soit 400 000 €</a:t>
            </a:r>
          </a:p>
          <a:p>
            <a:r>
              <a:rPr lang="fr-FR" sz="2400" dirty="0" smtClean="0"/>
              <a:t>Licences: 400 000€</a:t>
            </a:r>
          </a:p>
          <a:p>
            <a:r>
              <a:rPr lang="fr-FR" sz="2400" dirty="0" smtClean="0"/>
              <a:t>Sur </a:t>
            </a:r>
            <a:r>
              <a:rPr lang="fr-FR" sz="2400" dirty="0"/>
              <a:t>5</a:t>
            </a:r>
            <a:r>
              <a:rPr lang="fr-FR" sz="2400" dirty="0" smtClean="0"/>
              <a:t> ans:1 240 000€</a:t>
            </a:r>
          </a:p>
          <a:p>
            <a:r>
              <a:rPr lang="fr-FR" sz="2400" dirty="0" smtClean="0"/>
              <a:t>A ajouter: charges d’étude, équipements, personnel interne, exploitation …</a:t>
            </a:r>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199</a:t>
            </a:fld>
            <a:endParaRPr lang="fr-FR"/>
          </a:p>
        </p:txBody>
      </p:sp>
    </p:spTree>
    <p:extLst>
      <p:ext uri="{BB962C8B-B14F-4D97-AF65-F5344CB8AC3E}">
        <p14:creationId xmlns:p14="http://schemas.microsoft.com/office/powerpoint/2010/main" val="167875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1187624" y="1916832"/>
            <a:ext cx="7498080" cy="3709392"/>
          </a:xfrm>
        </p:spPr>
        <p:txBody>
          <a:bodyPr/>
          <a:lstStyle/>
          <a:p>
            <a:r>
              <a:rPr lang="fr-FR" dirty="0" smtClean="0">
                <a:hlinkClick r:id="rId2" action="ppaction://hlinksldjump"/>
              </a:rPr>
              <a:t>1 - Les principes de l’ERP</a:t>
            </a:r>
            <a:endParaRPr lang="fr-FR" dirty="0" smtClean="0"/>
          </a:p>
          <a:p>
            <a:r>
              <a:rPr lang="fr-FR" dirty="0" smtClean="0">
                <a:hlinkClick r:id="rId3" action="ppaction://hlinksldjump"/>
              </a:rPr>
              <a:t>2 </a:t>
            </a:r>
            <a:r>
              <a:rPr lang="fr-FR" dirty="0">
                <a:hlinkClick r:id="rId3" action="ppaction://hlinksldjump"/>
              </a:rPr>
              <a:t>- Le marché des ERP</a:t>
            </a:r>
            <a:endParaRPr lang="fr-FR" dirty="0"/>
          </a:p>
          <a:p>
            <a:r>
              <a:rPr lang="fr-FR" dirty="0">
                <a:hlinkClick r:id="rId3" action="ppaction://hlinksldjump"/>
              </a:rPr>
              <a:t>3</a:t>
            </a:r>
            <a:r>
              <a:rPr lang="fr-FR" dirty="0" smtClean="0">
                <a:hlinkClick r:id="rId3" action="ppaction://hlinksldjump"/>
              </a:rPr>
              <a:t> </a:t>
            </a:r>
            <a:r>
              <a:rPr lang="fr-FR" dirty="0">
                <a:hlinkClick r:id="rId3" action="ppaction://hlinksldjump"/>
              </a:rPr>
              <a:t>- L’ERP dans l’organisation</a:t>
            </a:r>
            <a:endParaRPr lang="fr-FR" dirty="0"/>
          </a:p>
          <a:p>
            <a:r>
              <a:rPr lang="fr-FR" dirty="0">
                <a:hlinkClick r:id="rId4" action="ppaction://hlinksldjump"/>
              </a:rPr>
              <a:t>4</a:t>
            </a:r>
            <a:r>
              <a:rPr lang="fr-FR" dirty="0" smtClean="0">
                <a:hlinkClick r:id="rId4" action="ppaction://hlinksldjump"/>
              </a:rPr>
              <a:t> – L’implémentation d’un ERP</a:t>
            </a:r>
            <a:endParaRPr lang="fr-FR" dirty="0" smtClean="0"/>
          </a:p>
          <a:p>
            <a:r>
              <a:rPr lang="fr-FR" dirty="0">
                <a:hlinkClick r:id="rId5" action="ppaction://hlinksldjump"/>
              </a:rPr>
              <a:t>5</a:t>
            </a:r>
            <a:r>
              <a:rPr lang="fr-FR" dirty="0" smtClean="0">
                <a:hlinkClick r:id="rId5" action="ppaction://hlinksldjump"/>
              </a:rPr>
              <a:t> – Les problèmes liés à l’ERP</a:t>
            </a:r>
            <a:endParaRPr lang="fr-FR" dirty="0" smtClean="0"/>
          </a:p>
          <a:p>
            <a:r>
              <a:rPr lang="fr-FR" dirty="0" smtClean="0">
                <a:hlinkClick r:id="rId6" action="ppaction://hlinksldjump"/>
              </a:rPr>
              <a:t>6 - Les coûts de l’ERP</a:t>
            </a:r>
            <a:endParaRPr lang="fr-FR" dirty="0" smtClean="0"/>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a:t>
            </a:fld>
            <a:endParaRPr lang="fr-FR"/>
          </a:p>
        </p:txBody>
      </p:sp>
      <p:sp>
        <p:nvSpPr>
          <p:cNvPr id="6" name="Espace réservé du pied de page 5"/>
          <p:cNvSpPr>
            <a:spLocks noGrp="1"/>
          </p:cNvSpPr>
          <p:nvPr>
            <p:ph type="ftr" sz="quarter" idx="11"/>
          </p:nvPr>
        </p:nvSpPr>
        <p:spPr>
          <a:xfrm>
            <a:off x="4644008" y="6305550"/>
            <a:ext cx="3966592" cy="476250"/>
          </a:xfrm>
        </p:spPr>
        <p:txBody>
          <a:bodyPr/>
          <a:lstStyle/>
          <a:p>
            <a:r>
              <a:rPr lang="fr-FR" smtClean="0"/>
              <a:t>(C) J. Sornet - 2013</a:t>
            </a:r>
            <a:endParaRPr lang="fr-FR" dirty="0"/>
          </a:p>
        </p:txBody>
      </p:sp>
    </p:spTree>
    <p:extLst>
      <p:ext uri="{BB962C8B-B14F-4D97-AF65-F5344CB8AC3E}">
        <p14:creationId xmlns:p14="http://schemas.microsoft.com/office/powerpoint/2010/main" val="4185240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 – LES PRINCIPES MIS EN ŒUVRE DANS UN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20</a:t>
            </a:fld>
            <a:endParaRPr lang="fr-FR"/>
          </a:p>
        </p:txBody>
      </p:sp>
    </p:spTree>
    <p:extLst>
      <p:ext uri="{BB962C8B-B14F-4D97-AF65-F5344CB8AC3E}">
        <p14:creationId xmlns:p14="http://schemas.microsoft.com/office/powerpoint/2010/main" val="341981834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TARIF BUSINESS BY DESIGN SAP </a:t>
            </a:r>
            <a:r>
              <a:rPr lang="fr-FR" sz="2800" dirty="0" smtClean="0"/>
              <a:t>(2013 - Hors installation ou abonnement)</a:t>
            </a:r>
            <a:endParaRPr lang="fr-FR" sz="2800"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200</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596511" cy="462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56583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COUT SAP Business By Design</a:t>
            </a:r>
            <a:br>
              <a:rPr lang="fr-FR" dirty="0" smtClean="0"/>
            </a:br>
            <a:r>
              <a:rPr lang="fr-FR" dirty="0" smtClean="0"/>
              <a:t>100 utilisateurs sur </a:t>
            </a:r>
            <a:r>
              <a:rPr lang="fr-FR" dirty="0"/>
              <a:t>5</a:t>
            </a:r>
            <a:r>
              <a:rPr lang="fr-FR" dirty="0" smtClean="0"/>
              <a:t> ans</a:t>
            </a:r>
            <a:endParaRPr lang="fr-FR" dirty="0"/>
          </a:p>
        </p:txBody>
      </p:sp>
      <p:sp>
        <p:nvSpPr>
          <p:cNvPr id="3" name="Espace réservé du contenu 2"/>
          <p:cNvSpPr>
            <a:spLocks noGrp="1"/>
          </p:cNvSpPr>
          <p:nvPr>
            <p:ph idx="1"/>
          </p:nvPr>
        </p:nvSpPr>
        <p:spPr>
          <a:xfrm>
            <a:off x="1259632" y="2420888"/>
            <a:ext cx="7498080" cy="2592288"/>
          </a:xfrm>
        </p:spPr>
        <p:txBody>
          <a:bodyPr>
            <a:normAutofit fontScale="92500" lnSpcReduction="10000"/>
          </a:bodyPr>
          <a:lstStyle/>
          <a:p>
            <a:r>
              <a:rPr lang="fr-FR" sz="2800" dirty="0" smtClean="0"/>
              <a:t>Démarrage / installation : 24 900€</a:t>
            </a:r>
          </a:p>
          <a:p>
            <a:r>
              <a:rPr lang="fr-FR" sz="2800" dirty="0" smtClean="0"/>
              <a:t>Redevance par utilisateur: 179€/mois</a:t>
            </a:r>
          </a:p>
          <a:p>
            <a:r>
              <a:rPr lang="fr-FR" sz="2800" dirty="0" smtClean="0"/>
              <a:t>Coût sur </a:t>
            </a:r>
            <a:r>
              <a:rPr lang="fr-FR" sz="2800" dirty="0"/>
              <a:t>5</a:t>
            </a:r>
            <a:r>
              <a:rPr lang="fr-FR" sz="2800" dirty="0" smtClean="0"/>
              <a:t> ans: 1 098 900€ (contre 1 240 000€ pour All in One en interne </a:t>
            </a:r>
            <a:r>
              <a:rPr lang="fr-FR" sz="2800" dirty="0" err="1" smtClean="0"/>
              <a:t>cf</a:t>
            </a:r>
            <a:r>
              <a:rPr lang="fr-FR" sz="2800" dirty="0" smtClean="0"/>
              <a:t> supra)</a:t>
            </a:r>
          </a:p>
          <a:p>
            <a:r>
              <a:rPr lang="fr-FR" sz="2800" dirty="0" smtClean="0"/>
              <a:t>Sans tenir compte des gains en équipements, personnel d’exploitation …</a:t>
            </a:r>
          </a:p>
          <a:p>
            <a:pPr marL="82296" indent="0">
              <a:buNone/>
            </a:pPr>
            <a:endParaRPr lang="fr-FR" sz="2800" dirty="0" smtClean="0"/>
          </a:p>
          <a:p>
            <a:endParaRPr lang="fr-FR" sz="2800" dirty="0" smtClean="0"/>
          </a:p>
          <a:p>
            <a:pPr marL="82296" indent="0">
              <a:buNone/>
            </a:pPr>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201</a:t>
            </a:fld>
            <a:endParaRPr lang="fr-FR"/>
          </a:p>
        </p:txBody>
      </p:sp>
    </p:spTree>
    <p:extLst>
      <p:ext uri="{BB962C8B-B14F-4D97-AF65-F5344CB8AC3E}">
        <p14:creationId xmlns:p14="http://schemas.microsoft.com/office/powerpoint/2010/main" val="27629763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COMPARATIF COMPLET </a:t>
            </a:r>
            <a:br>
              <a:rPr lang="fr-FR" dirty="0" smtClean="0"/>
            </a:br>
            <a:r>
              <a:rPr lang="fr-FR" dirty="0" smtClean="0"/>
              <a:t>SUR 10 ANS</a:t>
            </a:r>
            <a:endParaRPr lang="fr-FR" dirty="0"/>
          </a:p>
        </p:txBody>
      </p:sp>
      <p:sp>
        <p:nvSpPr>
          <p:cNvPr id="3" name="Espace réservé du contenu 2"/>
          <p:cNvSpPr>
            <a:spLocks noGrp="1"/>
          </p:cNvSpPr>
          <p:nvPr>
            <p:ph idx="1"/>
          </p:nvPr>
        </p:nvSpPr>
        <p:spPr>
          <a:xfrm>
            <a:off x="1259632" y="1772816"/>
            <a:ext cx="7498080" cy="4213448"/>
          </a:xfrm>
        </p:spPr>
        <p:txBody>
          <a:bodyPr>
            <a:normAutofit fontScale="92500" lnSpcReduction="20000"/>
          </a:bodyPr>
          <a:lstStyle/>
          <a:p>
            <a:r>
              <a:rPr lang="fr-FR" sz="2800" dirty="0" smtClean="0"/>
              <a:t>Hypothèses:</a:t>
            </a:r>
          </a:p>
          <a:p>
            <a:pPr marL="82296" indent="0">
              <a:buNone/>
            </a:pPr>
            <a:r>
              <a:rPr lang="fr-FR" sz="2800" dirty="0" smtClean="0"/>
              <a:t>- Gain de un emploi en </a:t>
            </a:r>
            <a:r>
              <a:rPr lang="fr-FR" sz="2800" dirty="0" err="1" smtClean="0"/>
              <a:t>Saas</a:t>
            </a:r>
            <a:r>
              <a:rPr lang="fr-FR" sz="2800" dirty="0" smtClean="0"/>
              <a:t> (50 000 par an)</a:t>
            </a:r>
          </a:p>
          <a:p>
            <a:pPr marL="82296" indent="0">
              <a:buNone/>
            </a:pPr>
            <a:r>
              <a:rPr lang="fr-FR" sz="2800" dirty="0" smtClean="0"/>
              <a:t>- Charge d’exploitation et d’équipement annuelle de 20 000 par an en interne et de 15 000 en </a:t>
            </a:r>
            <a:r>
              <a:rPr lang="fr-FR" sz="2800" dirty="0" err="1" smtClean="0"/>
              <a:t>Saas</a:t>
            </a:r>
            <a:endParaRPr lang="fr-FR" sz="2800" dirty="0"/>
          </a:p>
          <a:p>
            <a:pPr marL="82296" indent="0">
              <a:buNone/>
            </a:pPr>
            <a:r>
              <a:rPr lang="fr-FR" sz="2800" dirty="0" smtClean="0"/>
              <a:t>- 100 utilisateurs (</a:t>
            </a:r>
            <a:r>
              <a:rPr lang="fr-FR" sz="2800" dirty="0" err="1" smtClean="0"/>
              <a:t>cf</a:t>
            </a:r>
            <a:r>
              <a:rPr lang="fr-FR" sz="2800" dirty="0" smtClean="0"/>
              <a:t> supra)</a:t>
            </a:r>
          </a:p>
          <a:p>
            <a:r>
              <a:rPr lang="fr-FR" sz="2800" dirty="0" smtClean="0"/>
              <a:t>All in One interne:</a:t>
            </a:r>
          </a:p>
          <a:p>
            <a:pPr>
              <a:buFontTx/>
              <a:buChar char="-"/>
            </a:pPr>
            <a:r>
              <a:rPr lang="fr-FR" sz="2800" dirty="0" smtClean="0"/>
              <a:t>Coût 1 680 000 + 10x50 000 +10x20 000 = </a:t>
            </a:r>
          </a:p>
          <a:p>
            <a:pPr marL="82296" indent="0">
              <a:buNone/>
            </a:pPr>
            <a:r>
              <a:rPr lang="fr-FR" sz="2800" dirty="0" smtClean="0"/>
              <a:t>2 380 000</a:t>
            </a:r>
          </a:p>
          <a:p>
            <a:r>
              <a:rPr lang="fr-FR" sz="2800" dirty="0" smtClean="0"/>
              <a:t>By Design:</a:t>
            </a:r>
          </a:p>
          <a:p>
            <a:pPr marL="82296" indent="0">
              <a:buNone/>
            </a:pPr>
            <a:r>
              <a:rPr lang="fr-FR" sz="2800" dirty="0" smtClean="0"/>
              <a:t>- Coût 2 172 900 + 10x15 000 = 2 322 900</a:t>
            </a:r>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202</a:t>
            </a:fld>
            <a:endParaRPr lang="fr-FR"/>
          </a:p>
        </p:txBody>
      </p:sp>
    </p:spTree>
    <p:extLst>
      <p:ext uri="{BB962C8B-B14F-4D97-AF65-F5344CB8AC3E}">
        <p14:creationId xmlns:p14="http://schemas.microsoft.com/office/powerpoint/2010/main" val="337534278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SAP BUSINESS ONE (2004)</a:t>
            </a:r>
            <a:endParaRPr lang="fr-FR" dirty="0"/>
          </a:p>
        </p:txBody>
      </p:sp>
      <p:sp>
        <p:nvSpPr>
          <p:cNvPr id="3" name="Espace réservé du contenu 2"/>
          <p:cNvSpPr>
            <a:spLocks noGrp="1"/>
          </p:cNvSpPr>
          <p:nvPr>
            <p:ph idx="1"/>
          </p:nvPr>
        </p:nvSpPr>
        <p:spPr>
          <a:xfrm>
            <a:off x="1259632" y="1772816"/>
            <a:ext cx="7498080" cy="4392488"/>
          </a:xfrm>
        </p:spPr>
        <p:txBody>
          <a:bodyPr>
            <a:normAutofit/>
          </a:bodyPr>
          <a:lstStyle/>
          <a:p>
            <a:r>
              <a:rPr lang="fr-FR" sz="2400" dirty="0" smtClean="0"/>
              <a:t>Entreprise de 30 salariés utilisateurs, CA de 2,7M€</a:t>
            </a:r>
          </a:p>
          <a:p>
            <a:r>
              <a:rPr lang="fr-FR" sz="2400" dirty="0" smtClean="0"/>
              <a:t>Licences: 2500 x 30 = 75 000€</a:t>
            </a:r>
          </a:p>
          <a:p>
            <a:r>
              <a:rPr lang="fr-FR" sz="2400" dirty="0" smtClean="0"/>
              <a:t>Prestations: d’installation: 40 jours à 900€ = 36 000€</a:t>
            </a:r>
          </a:p>
          <a:p>
            <a:r>
              <a:rPr lang="fr-FR" sz="2400" dirty="0" smtClean="0"/>
              <a:t>Autres prestations: 20 000€</a:t>
            </a:r>
          </a:p>
          <a:p>
            <a:r>
              <a:rPr lang="fr-FR" sz="2400" dirty="0" smtClean="0"/>
              <a:t>Equipements: 30 000€</a:t>
            </a:r>
          </a:p>
          <a:p>
            <a:r>
              <a:rPr lang="fr-FR" sz="2400" dirty="0" smtClean="0"/>
              <a:t>Maintenance annuelle 18%: 13 500€</a:t>
            </a:r>
          </a:p>
          <a:p>
            <a:r>
              <a:rPr lang="fr-FR" sz="2400" dirty="0" smtClean="0"/>
              <a:t>Total sur 5 ans: 228 500€</a:t>
            </a:r>
          </a:p>
          <a:p>
            <a:r>
              <a:rPr lang="fr-FR" sz="2400" dirty="0" smtClean="0"/>
              <a:t>Coût initial / CA: 161 000/ 2 700 000 = 6%</a:t>
            </a:r>
          </a:p>
          <a:p>
            <a:r>
              <a:rPr lang="fr-FR" sz="2400" dirty="0" smtClean="0"/>
              <a:t>Rapport coût initial / licences:  2,15</a:t>
            </a:r>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203</a:t>
            </a:fld>
            <a:endParaRPr lang="fr-FR"/>
          </a:p>
        </p:txBody>
      </p:sp>
    </p:spTree>
    <p:extLst>
      <p:ext uri="{BB962C8B-B14F-4D97-AF65-F5344CB8AC3E}">
        <p14:creationId xmlns:p14="http://schemas.microsoft.com/office/powerpoint/2010/main" val="308644303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SAGE X3 (2011)</a:t>
            </a:r>
            <a:endParaRPr lang="fr-FR" dirty="0"/>
          </a:p>
        </p:txBody>
      </p:sp>
      <p:sp>
        <p:nvSpPr>
          <p:cNvPr id="3" name="Espace réservé du contenu 2"/>
          <p:cNvSpPr>
            <a:spLocks noGrp="1"/>
          </p:cNvSpPr>
          <p:nvPr>
            <p:ph idx="1"/>
          </p:nvPr>
        </p:nvSpPr>
        <p:spPr>
          <a:xfrm>
            <a:off x="1187624" y="2060848"/>
            <a:ext cx="7498080" cy="3709392"/>
          </a:xfrm>
        </p:spPr>
        <p:txBody>
          <a:bodyPr>
            <a:normAutofit/>
          </a:bodyPr>
          <a:lstStyle/>
          <a:p>
            <a:r>
              <a:rPr lang="fr-FR" sz="2400" dirty="0" smtClean="0"/>
              <a:t>PME de 40 salariés, dont 8 utilisateurs de l’ERP, CA de 4,2 M€ </a:t>
            </a:r>
          </a:p>
          <a:p>
            <a:r>
              <a:rPr lang="fr-FR" sz="2400" dirty="0" smtClean="0"/>
              <a:t>Activité 100% nationale</a:t>
            </a:r>
          </a:p>
          <a:p>
            <a:r>
              <a:rPr lang="fr-FR" sz="2400" dirty="0" smtClean="0"/>
              <a:t>Licence SAGE X3 Standard: 20 000€</a:t>
            </a:r>
          </a:p>
          <a:p>
            <a:r>
              <a:rPr lang="fr-FR" sz="2400" dirty="0" smtClean="0"/>
              <a:t>Intégration et autres prestations: 30 000€</a:t>
            </a:r>
          </a:p>
          <a:p>
            <a:r>
              <a:rPr lang="fr-FR" sz="2400" dirty="0" smtClean="0"/>
              <a:t>Coût d’installation: 50 000€</a:t>
            </a:r>
          </a:p>
          <a:p>
            <a:r>
              <a:rPr lang="fr-FR" sz="2400" dirty="0" smtClean="0"/>
              <a:t>Coût / CA: 1,2%</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204</a:t>
            </a:fld>
            <a:endParaRPr lang="fr-FR"/>
          </a:p>
        </p:txBody>
      </p:sp>
    </p:spTree>
    <p:extLst>
      <p:ext uri="{BB962C8B-B14F-4D97-AF65-F5344CB8AC3E}">
        <p14:creationId xmlns:p14="http://schemas.microsoft.com/office/powerpoint/2010/main" val="238179276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COMPARATIF PUBLICITAIRE Microsoft</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205</a:t>
            </a:fld>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7391206" cy="455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09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PRINCIPES DE BASE</a:t>
            </a:r>
            <a:endParaRPr lang="fr-FR" dirty="0"/>
          </a:p>
        </p:txBody>
      </p:sp>
      <p:sp>
        <p:nvSpPr>
          <p:cNvPr id="3" name="Espace réservé du contenu 2"/>
          <p:cNvSpPr>
            <a:spLocks noGrp="1"/>
          </p:cNvSpPr>
          <p:nvPr>
            <p:ph idx="1"/>
          </p:nvPr>
        </p:nvSpPr>
        <p:spPr>
          <a:xfrm>
            <a:off x="1115616" y="2276872"/>
            <a:ext cx="7746064" cy="3816424"/>
          </a:xfrm>
        </p:spPr>
        <p:txBody>
          <a:bodyPr>
            <a:noAutofit/>
          </a:bodyPr>
          <a:lstStyle/>
          <a:p>
            <a:r>
              <a:rPr lang="fr-FR" sz="2400" dirty="0"/>
              <a:t>Base de données commune (en théorie, car parfois il y a interfaçage interne),  </a:t>
            </a:r>
            <a:r>
              <a:rPr lang="fr-FR" sz="2400" b="1" u="sng" dirty="0"/>
              <a:t>référentiel de données unique</a:t>
            </a:r>
          </a:p>
          <a:p>
            <a:r>
              <a:rPr lang="fr-FR" sz="2400" dirty="0"/>
              <a:t>Regroupement de plusieurs </a:t>
            </a:r>
            <a:r>
              <a:rPr lang="fr-FR" sz="2400" dirty="0" smtClean="0"/>
              <a:t>fonctions</a:t>
            </a:r>
            <a:endParaRPr lang="fr-FR" sz="2400" dirty="0"/>
          </a:p>
          <a:p>
            <a:r>
              <a:rPr lang="fr-FR" sz="2400" dirty="0" smtClean="0"/>
              <a:t>Saisie </a:t>
            </a:r>
            <a:r>
              <a:rPr lang="fr-FR" sz="2400" dirty="0"/>
              <a:t>unique, traçabilité des </a:t>
            </a:r>
            <a:r>
              <a:rPr lang="fr-FR" sz="2400" dirty="0" smtClean="0"/>
              <a:t>informations</a:t>
            </a:r>
          </a:p>
          <a:p>
            <a:r>
              <a:rPr lang="fr-FR" sz="2400" dirty="0" smtClean="0"/>
              <a:t>Adaptabilité (modularité – modules fonctionnels en option,  paramétrage)</a:t>
            </a:r>
            <a:endParaRPr lang="fr-FR" sz="2400" dirty="0"/>
          </a:p>
          <a:p>
            <a:r>
              <a:rPr lang="fr-FR" sz="2400" b="1" u="sng" dirty="0" smtClean="0"/>
              <a:t>Gestion </a:t>
            </a:r>
            <a:r>
              <a:rPr lang="fr-FR" sz="2400" b="1" u="sng" dirty="0"/>
              <a:t>coordonnée des </a:t>
            </a:r>
            <a:r>
              <a:rPr lang="fr-FR" sz="2400" b="1" u="sng" dirty="0" smtClean="0"/>
              <a:t>activités </a:t>
            </a:r>
            <a:r>
              <a:rPr lang="fr-FR" sz="2400" dirty="0"/>
              <a:t>d’une entreprise</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21</a:t>
            </a:fld>
            <a:endParaRPr lang="fr-FR"/>
          </a:p>
        </p:txBody>
      </p:sp>
    </p:spTree>
    <p:extLst>
      <p:ext uri="{BB962C8B-B14F-4D97-AF65-F5344CB8AC3E}">
        <p14:creationId xmlns:p14="http://schemas.microsoft.com/office/powerpoint/2010/main" val="1517902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SCHEMA DE PRINCIPE</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7560840" cy="485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22</a:t>
            </a:fld>
            <a:endParaRPr lang="fr-FR"/>
          </a:p>
        </p:txBody>
      </p:sp>
    </p:spTree>
    <p:extLst>
      <p:ext uri="{BB962C8B-B14F-4D97-AF65-F5344CB8AC3E}">
        <p14:creationId xmlns:p14="http://schemas.microsoft.com/office/powerpoint/2010/main" val="1392828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DES MODULES SAP </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8028384" cy="508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23</a:t>
            </a:fld>
            <a:endParaRPr lang="fr-FR"/>
          </a:p>
        </p:txBody>
      </p:sp>
    </p:spTree>
    <p:extLst>
      <p:ext uri="{BB962C8B-B14F-4D97-AF65-F5344CB8AC3E}">
        <p14:creationId xmlns:p14="http://schemas.microsoft.com/office/powerpoint/2010/main" val="1096737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rrowheads="1"/>
          </p:cNvSpPr>
          <p:nvPr>
            <p:ph type="title"/>
          </p:nvPr>
        </p:nvSpPr>
        <p:spPr/>
        <p:txBody>
          <a:bodyPr>
            <a:normAutofit fontScale="90000"/>
          </a:bodyPr>
          <a:lstStyle/>
          <a:p>
            <a:pPr eaLnBrk="1" hangingPunct="1">
              <a:defRPr/>
            </a:pPr>
            <a:r>
              <a:rPr lang="fr-FR" dirty="0" smtClean="0"/>
              <a:t>Les analyses de gestion ou Business Intelligence</a:t>
            </a:r>
          </a:p>
        </p:txBody>
      </p:sp>
      <p:sp>
        <p:nvSpPr>
          <p:cNvPr id="328707" name="Rectangle 3"/>
          <p:cNvSpPr>
            <a:spLocks noGrp="1" noChangeArrowheads="1"/>
          </p:cNvSpPr>
          <p:nvPr>
            <p:ph type="body" idx="1"/>
          </p:nvPr>
        </p:nvSpPr>
        <p:spPr>
          <a:xfrm>
            <a:off x="1331640" y="1628800"/>
            <a:ext cx="7498080" cy="4800600"/>
          </a:xfrm>
        </p:spPr>
        <p:txBody>
          <a:bodyPr>
            <a:normAutofit/>
          </a:bodyPr>
          <a:lstStyle/>
          <a:p>
            <a:pPr eaLnBrk="1" hangingPunct="1">
              <a:defRPr/>
            </a:pPr>
            <a:r>
              <a:rPr lang="fr-FR" sz="2400" dirty="0" smtClean="0"/>
              <a:t>Synthèses ou analyse de données, périodiques ou à la demande</a:t>
            </a:r>
          </a:p>
          <a:p>
            <a:pPr eaLnBrk="1" hangingPunct="1">
              <a:defRPr/>
            </a:pPr>
            <a:r>
              <a:rPr lang="fr-FR" sz="2400" dirty="0" smtClean="0"/>
              <a:t>Faciles pour ce qui est prévu dans l’ERP</a:t>
            </a:r>
          </a:p>
          <a:p>
            <a:pPr eaLnBrk="1" hangingPunct="1">
              <a:defRPr/>
            </a:pPr>
            <a:r>
              <a:rPr lang="fr-FR" sz="2400" dirty="0" smtClean="0"/>
              <a:t>Base de données très complexe =&gt; les traitements personnalisés nécessitent une préparation et des </a:t>
            </a:r>
            <a:r>
              <a:rPr lang="fr-FR" sz="2400" b="1" u="sng" dirty="0" smtClean="0"/>
              <a:t>outils d’extraction</a:t>
            </a:r>
          </a:p>
          <a:p>
            <a:pPr eaLnBrk="1" hangingPunct="1">
              <a:defRPr/>
            </a:pPr>
            <a:r>
              <a:rPr lang="fr-FR" sz="2400" dirty="0" smtClean="0"/>
              <a:t>Méthode OLAP (</a:t>
            </a:r>
            <a:r>
              <a:rPr lang="fr-FR" sz="2400" dirty="0" err="1" smtClean="0"/>
              <a:t>OnLine</a:t>
            </a:r>
            <a:r>
              <a:rPr lang="fr-FR" sz="2400" dirty="0" smtClean="0"/>
              <a:t> </a:t>
            </a:r>
            <a:r>
              <a:rPr lang="fr-FR" sz="2400" dirty="0" err="1"/>
              <a:t>A</a:t>
            </a:r>
            <a:r>
              <a:rPr lang="fr-FR" sz="2400" dirty="0" err="1" smtClean="0"/>
              <a:t>nalytical</a:t>
            </a:r>
            <a:r>
              <a:rPr lang="fr-FR" sz="2400" dirty="0" smtClean="0"/>
              <a:t> </a:t>
            </a:r>
            <a:r>
              <a:rPr lang="fr-FR" sz="2400" dirty="0" err="1"/>
              <a:t>P</a:t>
            </a:r>
            <a:r>
              <a:rPr lang="fr-FR" sz="2400" dirty="0" err="1" smtClean="0"/>
              <a:t>rocessing</a:t>
            </a:r>
            <a:r>
              <a:rPr lang="fr-FR" sz="2400" dirty="0" smtClean="0"/>
              <a:t>) - Cube objet/espace/temps - générant une base intermédiaire simplifiée (data </a:t>
            </a:r>
            <a:r>
              <a:rPr lang="fr-FR" sz="2400" dirty="0" err="1" smtClean="0"/>
              <a:t>warehouse</a:t>
            </a:r>
            <a:r>
              <a:rPr lang="fr-FR" sz="2400" dirty="0" smtClean="0"/>
              <a:t>) selon un schéma préétabli</a:t>
            </a:r>
          </a:p>
          <a:p>
            <a:pPr>
              <a:defRPr/>
            </a:pPr>
            <a:r>
              <a:rPr lang="fr-FR" sz="2400" dirty="0" smtClean="0"/>
              <a:t>Plus outils </a:t>
            </a:r>
            <a:r>
              <a:rPr lang="fr-FR" sz="2400" dirty="0"/>
              <a:t>de </a:t>
            </a:r>
            <a:r>
              <a:rPr lang="fr-FR" sz="2400" dirty="0" err="1" smtClean="0"/>
              <a:t>requêtage</a:t>
            </a:r>
            <a:r>
              <a:rPr lang="fr-FR" sz="2400" dirty="0" smtClean="0"/>
              <a:t>, d’analyse, de reporting ou de présentation</a:t>
            </a:r>
            <a:endParaRPr lang="fr-FR" sz="2400" dirty="0"/>
          </a:p>
          <a:p>
            <a:pPr marL="82296" indent="0" eaLnBrk="1" hangingPunct="1">
              <a:buNone/>
              <a:defRPr/>
            </a:pPr>
            <a:endParaRPr lang="fr-FR" sz="2400" dirty="0" smtClean="0"/>
          </a:p>
        </p:txBody>
      </p:sp>
      <p:sp>
        <p:nvSpPr>
          <p:cNvPr id="2" name="Espace réservé du pied de page 1"/>
          <p:cNvSpPr>
            <a:spLocks noGrp="1"/>
          </p:cNvSpPr>
          <p:nvPr>
            <p:ph type="ftr" sz="quarter" idx="11"/>
          </p:nvPr>
        </p:nvSpPr>
        <p:spPr/>
        <p:txBody>
          <a:bodyPr/>
          <a:lstStyle/>
          <a:p>
            <a:r>
              <a:rPr lang="fr-FR" smtClean="0"/>
              <a:t>(C) J. Sornet - 2013</a:t>
            </a:r>
            <a:endParaRPr lang="fr-FR"/>
          </a:p>
        </p:txBody>
      </p:sp>
      <p:sp>
        <p:nvSpPr>
          <p:cNvPr id="3" name="Espace réservé du numéro de diapositive 2"/>
          <p:cNvSpPr>
            <a:spLocks noGrp="1"/>
          </p:cNvSpPr>
          <p:nvPr>
            <p:ph type="sldNum" sz="quarter" idx="12"/>
          </p:nvPr>
        </p:nvSpPr>
        <p:spPr/>
        <p:txBody>
          <a:bodyPr/>
          <a:lstStyle/>
          <a:p>
            <a:fld id="{839FC985-B67F-4CBE-8D00-78349A6F07A0}" type="slidenum">
              <a:rPr lang="fr-FR" smtClean="0"/>
              <a:t>24</a:t>
            </a:fld>
            <a:endParaRPr lang="fr-FR"/>
          </a:p>
        </p:txBody>
      </p:sp>
    </p:spTree>
    <p:extLst>
      <p:ext uri="{BB962C8B-B14F-4D97-AF65-F5344CB8AC3E}">
        <p14:creationId xmlns:p14="http://schemas.microsoft.com/office/powerpoint/2010/main" val="1600561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PRINCIPE DES EXTRACTIONS</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7632848" cy="40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25</a:t>
            </a:fld>
            <a:endParaRPr lang="fr-FR"/>
          </a:p>
        </p:txBody>
      </p:sp>
    </p:spTree>
    <p:extLst>
      <p:ext uri="{BB962C8B-B14F-4D97-AF65-F5344CB8AC3E}">
        <p14:creationId xmlns:p14="http://schemas.microsoft.com/office/powerpoint/2010/main" val="3050098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LE REPORTING SAP</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5688632" cy="515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26</a:t>
            </a:fld>
            <a:endParaRPr lang="fr-FR"/>
          </a:p>
        </p:txBody>
      </p:sp>
    </p:spTree>
    <p:extLst>
      <p:ext uri="{BB962C8B-B14F-4D97-AF65-F5344CB8AC3E}">
        <p14:creationId xmlns:p14="http://schemas.microsoft.com/office/powerpoint/2010/main" val="1245946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L’INTEGRATION</a:t>
            </a:r>
            <a:endParaRPr lang="fr-FR" dirty="0"/>
          </a:p>
        </p:txBody>
      </p:sp>
      <p:sp>
        <p:nvSpPr>
          <p:cNvPr id="3" name="Espace réservé du contenu 2"/>
          <p:cNvSpPr>
            <a:spLocks noGrp="1"/>
          </p:cNvSpPr>
          <p:nvPr>
            <p:ph idx="1"/>
          </p:nvPr>
        </p:nvSpPr>
        <p:spPr>
          <a:xfrm>
            <a:off x="1187624" y="1340768"/>
            <a:ext cx="7498080" cy="4584576"/>
          </a:xfrm>
        </p:spPr>
        <p:txBody>
          <a:bodyPr>
            <a:normAutofit fontScale="92500" lnSpcReduction="20000"/>
          </a:bodyPr>
          <a:lstStyle/>
          <a:p>
            <a:endParaRPr lang="fr-FR" sz="2800" dirty="0" smtClean="0"/>
          </a:p>
          <a:p>
            <a:r>
              <a:rPr lang="fr-FR" sz="2800" dirty="0" smtClean="0"/>
              <a:t>Les caractéristiques de l’ERP facilitent l’intégration de la gestion :</a:t>
            </a:r>
          </a:p>
          <a:p>
            <a:pPr marL="82296" indent="0">
              <a:buNone/>
            </a:pPr>
            <a:r>
              <a:rPr lang="fr-FR" sz="2800" dirty="0" smtClean="0"/>
              <a:t>- L’unicité des données les rend disponibles instantanément en tout lieu</a:t>
            </a:r>
          </a:p>
          <a:p>
            <a:pPr marL="82296" indent="0">
              <a:buNone/>
            </a:pPr>
            <a:r>
              <a:rPr lang="fr-FR" sz="2800" dirty="0" smtClean="0"/>
              <a:t>- La couverture fonctionnelle par un même logiciel favorise les échanges, la synchronisation, les contrôles</a:t>
            </a:r>
          </a:p>
          <a:p>
            <a:pPr marL="82296" indent="0">
              <a:buNone/>
            </a:pPr>
            <a:r>
              <a:rPr lang="fr-FR" sz="2800" dirty="0" smtClean="0"/>
              <a:t>- Chaque personne ou entité est insérée dans un ensemble cohérent et réactif</a:t>
            </a:r>
          </a:p>
          <a:p>
            <a:r>
              <a:rPr lang="fr-FR" sz="2800" dirty="0" smtClean="0"/>
              <a:t>L’ERP apporte une solution de gestion </a:t>
            </a:r>
            <a:r>
              <a:rPr lang="fr-FR" sz="2800" b="1" u="sng" dirty="0" smtClean="0"/>
              <a:t>intégrée</a:t>
            </a:r>
            <a:r>
              <a:rPr lang="fr-FR" sz="2800" dirty="0" smtClean="0"/>
              <a:t>, par opposé à une solution </a:t>
            </a:r>
            <a:r>
              <a:rPr lang="fr-FR" sz="2800" b="1" u="sng" dirty="0" smtClean="0"/>
              <a:t>discrète</a:t>
            </a:r>
            <a:r>
              <a:rPr lang="fr-FR" sz="2800" dirty="0" smtClean="0"/>
              <a:t> (basée sur différents logiciels)</a:t>
            </a:r>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27</a:t>
            </a:fld>
            <a:endParaRPr lang="fr-FR"/>
          </a:p>
        </p:txBody>
      </p:sp>
    </p:spTree>
    <p:extLst>
      <p:ext uri="{BB962C8B-B14F-4D97-AF65-F5344CB8AC3E}">
        <p14:creationId xmlns:p14="http://schemas.microsoft.com/office/powerpoint/2010/main" val="1878309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WORKFLOW</a:t>
            </a:r>
            <a:endParaRPr lang="fr-FR" dirty="0"/>
          </a:p>
        </p:txBody>
      </p:sp>
      <p:sp>
        <p:nvSpPr>
          <p:cNvPr id="3" name="Espace réservé du contenu 2"/>
          <p:cNvSpPr>
            <a:spLocks noGrp="1"/>
          </p:cNvSpPr>
          <p:nvPr>
            <p:ph idx="1"/>
          </p:nvPr>
        </p:nvSpPr>
        <p:spPr>
          <a:xfrm>
            <a:off x="1403648" y="1412776"/>
            <a:ext cx="7498080" cy="5040560"/>
          </a:xfrm>
        </p:spPr>
        <p:txBody>
          <a:bodyPr>
            <a:noAutofit/>
          </a:bodyPr>
          <a:lstStyle/>
          <a:p>
            <a:r>
              <a:rPr lang="fr-FR" sz="2600" dirty="0" smtClean="0"/>
              <a:t>Les ERP disposent en général d’un moteur de workflow qui automatise les flux d’information dans l’organisation</a:t>
            </a:r>
          </a:p>
          <a:p>
            <a:r>
              <a:rPr lang="fr-FR" sz="2600" dirty="0" smtClean="0"/>
              <a:t>Une donnée saisie est propagée aux modules en ayant besoin</a:t>
            </a:r>
          </a:p>
          <a:p>
            <a:r>
              <a:rPr lang="fr-FR" sz="2600" dirty="0" smtClean="0"/>
              <a:t>Des acteurs sont prédéfinis pour traiter l’information au bon moment</a:t>
            </a:r>
          </a:p>
          <a:p>
            <a:r>
              <a:rPr lang="fr-FR" sz="2600" dirty="0" smtClean="0"/>
              <a:t>Un flot de traitements est ainsi provoqué selon un </a:t>
            </a:r>
            <a:r>
              <a:rPr lang="fr-FR" sz="2600" b="1" u="sng" dirty="0" smtClean="0"/>
              <a:t>schéma préprogrammé</a:t>
            </a:r>
            <a:r>
              <a:rPr lang="fr-FR" sz="2600" dirty="0" smtClean="0"/>
              <a:t> standard ou sur </a:t>
            </a:r>
            <a:r>
              <a:rPr lang="fr-FR" sz="2600" dirty="0" smtClean="0"/>
              <a:t>mesure</a:t>
            </a:r>
          </a:p>
          <a:p>
            <a:r>
              <a:rPr lang="fr-FR" sz="2600" dirty="0" smtClean="0"/>
              <a:t>Le workflow est, comme la base de données unique, un facteur d’intégration par les processus</a:t>
            </a:r>
            <a:endParaRPr lang="fr-FR" sz="2600" dirty="0" smtClean="0"/>
          </a:p>
          <a:p>
            <a:pPr marL="82296" indent="0">
              <a:buNone/>
            </a:pPr>
            <a:endParaRPr lang="fr-FR" sz="2600" dirty="0" smtClean="0"/>
          </a:p>
          <a:p>
            <a:endParaRPr lang="fr-FR" sz="2600" dirty="0" smtClean="0"/>
          </a:p>
          <a:p>
            <a:endParaRPr lang="fr-FR" sz="26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28</a:t>
            </a:fld>
            <a:endParaRPr lang="fr-FR"/>
          </a:p>
        </p:txBody>
      </p:sp>
    </p:spTree>
    <p:extLst>
      <p:ext uri="{BB962C8B-B14F-4D97-AF65-F5344CB8AC3E}">
        <p14:creationId xmlns:p14="http://schemas.microsoft.com/office/powerpoint/2010/main" val="1823407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LES MODES D’INTEGRATION PAR L’ERP</a:t>
            </a:r>
            <a:endParaRPr lang="fr-FR" sz="3200"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7838715" cy="524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29</a:t>
            </a:fld>
            <a:endParaRPr lang="fr-FR"/>
          </a:p>
        </p:txBody>
      </p:sp>
    </p:spTree>
    <p:extLst>
      <p:ext uri="{BB962C8B-B14F-4D97-AF65-F5344CB8AC3E}">
        <p14:creationId xmlns:p14="http://schemas.microsoft.com/office/powerpoint/2010/main" val="1995508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1 - LES PRINCIPES DE L’ERP</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a:xfrm>
            <a:off x="5076056" y="6337126"/>
            <a:ext cx="3534544" cy="476250"/>
          </a:xfrm>
        </p:spPr>
        <p:txBody>
          <a:bodyPr/>
          <a:lstStyle/>
          <a:p>
            <a:r>
              <a:rPr lang="fr-FR" smtClean="0"/>
              <a:t>(C) J. Sornet - 2013</a:t>
            </a:r>
            <a:endParaRPr lang="fr-FR" dirty="0"/>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a:t>
            </a:fld>
            <a:endParaRPr lang="fr-FR"/>
          </a:p>
        </p:txBody>
      </p:sp>
    </p:spTree>
    <p:extLst>
      <p:ext uri="{BB962C8B-B14F-4D97-AF65-F5344CB8AC3E}">
        <p14:creationId xmlns:p14="http://schemas.microsoft.com/office/powerpoint/2010/main" val="3506828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 – LA TECHNIQUE DE L’ERP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30</a:t>
            </a:fld>
            <a:endParaRPr lang="fr-FR"/>
          </a:p>
        </p:txBody>
      </p:sp>
    </p:spTree>
    <p:extLst>
      <p:ext uri="{BB962C8B-B14F-4D97-AF65-F5344CB8AC3E}">
        <p14:creationId xmlns:p14="http://schemas.microsoft.com/office/powerpoint/2010/main" val="1751954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L’ARCHITECTURE TECHNIQUE DE L’ERP</a:t>
            </a:r>
            <a:endParaRPr lang="fr-FR" dirty="0"/>
          </a:p>
        </p:txBody>
      </p:sp>
      <p:sp>
        <p:nvSpPr>
          <p:cNvPr id="3" name="Espace réservé du contenu 2"/>
          <p:cNvSpPr>
            <a:spLocks noGrp="1"/>
          </p:cNvSpPr>
          <p:nvPr>
            <p:ph idx="1"/>
          </p:nvPr>
        </p:nvSpPr>
        <p:spPr>
          <a:xfrm>
            <a:off x="1187624" y="1556792"/>
            <a:ext cx="7498080" cy="4069432"/>
          </a:xfrm>
        </p:spPr>
        <p:txBody>
          <a:bodyPr>
            <a:noAutofit/>
          </a:bodyPr>
          <a:lstStyle/>
          <a:p>
            <a:r>
              <a:rPr lang="fr-FR" sz="2600" dirty="0" smtClean="0"/>
              <a:t>L’ERP est un ensemble de programmes</a:t>
            </a:r>
          </a:p>
          <a:p>
            <a:r>
              <a:rPr lang="fr-FR" sz="2600" dirty="0" smtClean="0"/>
              <a:t>Les programmes sont réalisés dans un langage général ou propre à l’ERP (ex:  ABAP, proche du COBOL pour SAP, PL/SQL pour ORACLE)</a:t>
            </a:r>
          </a:p>
          <a:p>
            <a:r>
              <a:rPr lang="fr-FR" sz="2600" dirty="0" smtClean="0"/>
              <a:t>Les ERP exploitent une base de données relationnelle standard (SQL Server,  ORACLE …) ou une base propriétaire (ex: HANA depuis 2013 pour SAP Business Suite)</a:t>
            </a:r>
          </a:p>
          <a:p>
            <a:r>
              <a:rPr lang="fr-FR" sz="2600" dirty="0" smtClean="0"/>
              <a:t>Une interface est généralement nécessaire entre les programmes de l’ERP et un SGBD standard</a:t>
            </a:r>
            <a:endParaRPr lang="fr-FR" sz="26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31</a:t>
            </a:fld>
            <a:endParaRPr lang="fr-FR"/>
          </a:p>
        </p:txBody>
      </p:sp>
    </p:spTree>
    <p:extLst>
      <p:ext uri="{BB962C8B-B14F-4D97-AF65-F5344CB8AC3E}">
        <p14:creationId xmlns:p14="http://schemas.microsoft.com/office/powerpoint/2010/main" val="799266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L’ERP ET LA BASE DE DONNEES : alternative</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836"/>
            <a:ext cx="7693695" cy="504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32</a:t>
            </a:fld>
            <a:endParaRPr lang="fr-FR"/>
          </a:p>
        </p:txBody>
      </p:sp>
    </p:spTree>
    <p:extLst>
      <p:ext uri="{BB962C8B-B14F-4D97-AF65-F5344CB8AC3E}">
        <p14:creationId xmlns:p14="http://schemas.microsoft.com/office/powerpoint/2010/main" val="4205668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16632"/>
            <a:ext cx="7498080" cy="1143000"/>
          </a:xfrm>
        </p:spPr>
        <p:txBody>
          <a:bodyPr>
            <a:normAutofit fontScale="90000"/>
          </a:bodyPr>
          <a:lstStyle/>
          <a:p>
            <a:r>
              <a:rPr lang="fr-FR" dirty="0" smtClean="0"/>
              <a:t>LES ENVIRONNEMENTS DE L’ERP</a:t>
            </a:r>
            <a:endParaRPr lang="fr-FR" dirty="0"/>
          </a:p>
        </p:txBody>
      </p:sp>
      <p:sp>
        <p:nvSpPr>
          <p:cNvPr id="3" name="Espace réservé du contenu 2"/>
          <p:cNvSpPr>
            <a:spLocks noGrp="1"/>
          </p:cNvSpPr>
          <p:nvPr>
            <p:ph idx="1"/>
          </p:nvPr>
        </p:nvSpPr>
        <p:spPr>
          <a:xfrm>
            <a:off x="1115616" y="1340768"/>
            <a:ext cx="7818072" cy="4800600"/>
          </a:xfrm>
        </p:spPr>
        <p:txBody>
          <a:bodyPr>
            <a:noAutofit/>
          </a:bodyPr>
          <a:lstStyle/>
          <a:p>
            <a:r>
              <a:rPr lang="fr-FR" sz="2400" dirty="0" smtClean="0"/>
              <a:t>L’ERP doit offrir plusieurs environnements, ayant chacun leur base de données</a:t>
            </a:r>
          </a:p>
          <a:p>
            <a:r>
              <a:rPr lang="fr-FR" sz="2400" dirty="0" smtClean="0"/>
              <a:t>L’environnement de </a:t>
            </a:r>
            <a:r>
              <a:rPr lang="fr-FR" sz="2400" b="1" u="sng" dirty="0" smtClean="0"/>
              <a:t>production</a:t>
            </a:r>
            <a:r>
              <a:rPr lang="fr-FR" sz="2400" dirty="0" smtClean="0"/>
              <a:t> est celui où l’ERP est exploité pour la gestion</a:t>
            </a:r>
          </a:p>
          <a:p>
            <a:r>
              <a:rPr lang="fr-FR" sz="2400" dirty="0" smtClean="0"/>
              <a:t>L’environnement de </a:t>
            </a:r>
            <a:r>
              <a:rPr lang="fr-FR" sz="2400" b="1" u="sng" dirty="0" smtClean="0"/>
              <a:t>test</a:t>
            </a:r>
            <a:r>
              <a:rPr lang="fr-FR" sz="2400" b="1" dirty="0" smtClean="0"/>
              <a:t> </a:t>
            </a:r>
            <a:r>
              <a:rPr lang="fr-FR" sz="2400" dirty="0" smtClean="0"/>
              <a:t>permet de vérifier le fonctionnement de l’ERP et de mettre au point son paramétrage sans altérer la production</a:t>
            </a:r>
          </a:p>
          <a:p>
            <a:r>
              <a:rPr lang="fr-FR" sz="2400" dirty="0" smtClean="0"/>
              <a:t>L’environnement de </a:t>
            </a:r>
            <a:r>
              <a:rPr lang="fr-FR" sz="2400" b="1" u="sng" dirty="0" smtClean="0"/>
              <a:t>développement</a:t>
            </a:r>
            <a:r>
              <a:rPr lang="fr-FR" sz="2400" dirty="0" smtClean="0"/>
              <a:t> permet des adaptations spécifiques de l’ERP (réalisation de programmes dans un langage adapté à l’ERP, parfois fourni par son éditeur)</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33</a:t>
            </a:fld>
            <a:endParaRPr lang="fr-FR"/>
          </a:p>
        </p:txBody>
      </p:sp>
    </p:spTree>
    <p:extLst>
      <p:ext uri="{BB962C8B-B14F-4D97-AF65-F5344CB8AC3E}">
        <p14:creationId xmlns:p14="http://schemas.microsoft.com/office/powerpoint/2010/main" val="3439616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a:t>
            </a:r>
            <a:r>
              <a:rPr lang="fr-FR" dirty="0" smtClean="0"/>
              <a:t> - LE MARCHE DES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34</a:t>
            </a:fld>
            <a:endParaRPr lang="fr-FR"/>
          </a:p>
        </p:txBody>
      </p:sp>
    </p:spTree>
    <p:extLst>
      <p:ext uri="{BB962C8B-B14F-4D97-AF65-F5344CB8AC3E}">
        <p14:creationId xmlns:p14="http://schemas.microsoft.com/office/powerpoint/2010/main" val="694951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 L’OFFRE ERP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35</a:t>
            </a:fld>
            <a:endParaRPr lang="fr-FR"/>
          </a:p>
        </p:txBody>
      </p:sp>
    </p:spTree>
    <p:extLst>
      <p:ext uri="{BB962C8B-B14F-4D97-AF65-F5344CB8AC3E}">
        <p14:creationId xmlns:p14="http://schemas.microsoft.com/office/powerpoint/2010/main" val="1290924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CONSTRUCTION DE L’OFFRE</a:t>
            </a:r>
            <a:endParaRPr lang="fr-FR" dirty="0"/>
          </a:p>
        </p:txBody>
      </p:sp>
      <p:sp>
        <p:nvSpPr>
          <p:cNvPr id="3" name="Espace réservé du contenu 2"/>
          <p:cNvSpPr>
            <a:spLocks noGrp="1"/>
          </p:cNvSpPr>
          <p:nvPr>
            <p:ph idx="1"/>
          </p:nvPr>
        </p:nvSpPr>
        <p:spPr>
          <a:xfrm>
            <a:off x="1187624" y="1484784"/>
            <a:ext cx="7498080" cy="4800600"/>
          </a:xfrm>
        </p:spPr>
        <p:txBody>
          <a:bodyPr>
            <a:normAutofit/>
          </a:bodyPr>
          <a:lstStyle/>
          <a:p>
            <a:r>
              <a:rPr lang="fr-FR" sz="2400" dirty="0" smtClean="0"/>
              <a:t>Le plus souvent, l’ERP est né de la reprise d’un développement sur mesure, qui est étoffé et adapté</a:t>
            </a:r>
          </a:p>
          <a:p>
            <a:r>
              <a:rPr lang="fr-FR" sz="2400" dirty="0" smtClean="0"/>
              <a:t>Une offre multiple s’est construite progressivement, </a:t>
            </a:r>
          </a:p>
          <a:p>
            <a:r>
              <a:rPr lang="fr-FR" sz="2400" dirty="0" smtClean="0"/>
              <a:t>Une concentration s’opère autour de grands éditeurs</a:t>
            </a:r>
          </a:p>
          <a:p>
            <a:pPr marL="82296" indent="0">
              <a:buNone/>
            </a:pPr>
            <a:r>
              <a:rPr lang="fr-FR" sz="2400" i="1" dirty="0" smtClean="0"/>
              <a:t>Noter: l’absorption d’un éditeur s’accompagne d’un engagement de suivi du produit, sur une période limitée mais parfois assez </a:t>
            </a:r>
            <a:r>
              <a:rPr lang="fr-FR" sz="2400" i="1" dirty="0"/>
              <a:t>longue (ex: </a:t>
            </a:r>
            <a:r>
              <a:rPr lang="fr-FR" sz="2400" i="1" dirty="0" err="1"/>
              <a:t>PeopleSoft</a:t>
            </a:r>
            <a:r>
              <a:rPr lang="fr-FR" sz="2400" i="1" dirty="0"/>
              <a:t> et ORACLE) </a:t>
            </a:r>
            <a:endParaRPr lang="fr-FR" sz="2400" i="1" dirty="0" smtClean="0"/>
          </a:p>
          <a:p>
            <a:r>
              <a:rPr lang="fr-FR" sz="2400" dirty="0" smtClean="0"/>
              <a:t>Les ERP libres ou « open source » évoluent par mise en commun des développements au sein d’une communauté </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36</a:t>
            </a:fld>
            <a:endParaRPr lang="fr-FR"/>
          </a:p>
        </p:txBody>
      </p:sp>
    </p:spTree>
    <p:extLst>
      <p:ext uri="{BB962C8B-B14F-4D97-AF65-F5344CB8AC3E}">
        <p14:creationId xmlns:p14="http://schemas.microsoft.com/office/powerpoint/2010/main" val="2537717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LE DEMARRAGE DE SAP </a:t>
            </a:r>
            <a:r>
              <a:rPr lang="fr-FR" sz="2700" dirty="0" smtClean="0"/>
              <a:t>(Michel </a:t>
            </a:r>
            <a:r>
              <a:rPr lang="fr-FR" sz="2700" dirty="0" err="1" smtClean="0"/>
              <a:t>Volle</a:t>
            </a:r>
            <a:r>
              <a:rPr lang="fr-FR" sz="2700" dirty="0" smtClean="0"/>
              <a:t>)</a:t>
            </a:r>
            <a:endParaRPr lang="fr-FR" sz="2700"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1700808"/>
            <a:ext cx="7886049" cy="481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37</a:t>
            </a:fld>
            <a:endParaRPr lang="fr-FR"/>
          </a:p>
        </p:txBody>
      </p:sp>
    </p:spTree>
    <p:extLst>
      <p:ext uri="{BB962C8B-B14F-4D97-AF65-F5344CB8AC3E}">
        <p14:creationId xmlns:p14="http://schemas.microsoft.com/office/powerpoint/2010/main" val="5874750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LA CROISSANCE EXTERNE D’INFOR</a:t>
            </a:r>
            <a:endParaRPr lang="fr-FR" dirty="0"/>
          </a:p>
        </p:txBody>
      </p:sp>
      <p:sp>
        <p:nvSpPr>
          <p:cNvPr id="3" name="Espace réservé du contenu 2"/>
          <p:cNvSpPr>
            <a:spLocks noGrp="1"/>
          </p:cNvSpPr>
          <p:nvPr>
            <p:ph idx="1"/>
          </p:nvPr>
        </p:nvSpPr>
        <p:spPr>
          <a:xfrm>
            <a:off x="1259632" y="2204864"/>
            <a:ext cx="7498080" cy="3744416"/>
          </a:xfrm>
        </p:spPr>
        <p:txBody>
          <a:bodyPr>
            <a:noAutofit/>
          </a:bodyPr>
          <a:lstStyle/>
          <a:p>
            <a:r>
              <a:rPr lang="fr-FR" sz="2400" dirty="0" smtClean="0"/>
              <a:t>INFOR est une société non cotée, détenue par un fond d’investissement privé, fondée en 2002 (AGILISYS)</a:t>
            </a:r>
            <a:endParaRPr lang="fr-FR" sz="2400" dirty="0"/>
          </a:p>
          <a:p>
            <a:r>
              <a:rPr lang="fr-FR" sz="2400" dirty="0" smtClean="0"/>
              <a:t>Acquisitions successives : </a:t>
            </a:r>
            <a:r>
              <a:rPr lang="fr-FR" sz="2400" dirty="0" err="1" smtClean="0"/>
              <a:t>Brain</a:t>
            </a:r>
            <a:r>
              <a:rPr lang="fr-FR" sz="2400" dirty="0" smtClean="0"/>
              <a:t> (</a:t>
            </a:r>
            <a:r>
              <a:rPr lang="fr-FR" sz="2400" dirty="0"/>
              <a:t>2002</a:t>
            </a:r>
            <a:r>
              <a:rPr lang="fr-FR" sz="2400" dirty="0" smtClean="0"/>
              <a:t>), Future </a:t>
            </a:r>
            <a:r>
              <a:rPr lang="fr-FR" sz="2400" dirty="0" err="1"/>
              <a:t>Three</a:t>
            </a:r>
            <a:r>
              <a:rPr lang="fr-FR" sz="2400" dirty="0"/>
              <a:t> (2003</a:t>
            </a:r>
            <a:r>
              <a:rPr lang="fr-FR" sz="2400" dirty="0" smtClean="0"/>
              <a:t>), </a:t>
            </a:r>
            <a:r>
              <a:rPr lang="fr-FR" sz="2400" dirty="0" err="1" smtClean="0"/>
              <a:t>Infor</a:t>
            </a:r>
            <a:r>
              <a:rPr lang="fr-FR" sz="2400" dirty="0" smtClean="0"/>
              <a:t> </a:t>
            </a:r>
            <a:r>
              <a:rPr lang="fr-FR" sz="2400" dirty="0"/>
              <a:t>business </a:t>
            </a:r>
            <a:r>
              <a:rPr lang="fr-FR" sz="2400" dirty="0" smtClean="0"/>
              <a:t>solutions, </a:t>
            </a:r>
            <a:r>
              <a:rPr lang="fr-FR" sz="2400" dirty="0" err="1" smtClean="0"/>
              <a:t>Daly.commerce</a:t>
            </a:r>
            <a:r>
              <a:rPr lang="fr-FR" sz="2400" dirty="0" smtClean="0"/>
              <a:t>, Lilly Software </a:t>
            </a:r>
            <a:r>
              <a:rPr lang="fr-FR" sz="2400" dirty="0"/>
              <a:t>(</a:t>
            </a:r>
            <a:r>
              <a:rPr lang="fr-FR" sz="2400" dirty="0" smtClean="0"/>
              <a:t>2004), Formation </a:t>
            </a:r>
            <a:r>
              <a:rPr lang="fr-FR" sz="2400" dirty="0" err="1"/>
              <a:t>Systems</a:t>
            </a:r>
            <a:r>
              <a:rPr lang="fr-FR" sz="2400" dirty="0"/>
              <a:t>, Inc. (2005</a:t>
            </a:r>
            <a:r>
              <a:rPr lang="fr-FR" sz="2400" dirty="0" smtClean="0"/>
              <a:t>),  SSA Global, </a:t>
            </a:r>
            <a:r>
              <a:rPr lang="fr-FR" sz="2400" dirty="0" err="1" smtClean="0"/>
              <a:t>Geac</a:t>
            </a:r>
            <a:r>
              <a:rPr lang="fr-FR" sz="2400" dirty="0" smtClean="0"/>
              <a:t>, </a:t>
            </a:r>
            <a:r>
              <a:rPr lang="fr-FR" sz="2400" dirty="0" err="1" smtClean="0"/>
              <a:t>Datastream</a:t>
            </a:r>
            <a:r>
              <a:rPr lang="fr-FR" sz="2400" dirty="0" smtClean="0"/>
              <a:t>, </a:t>
            </a:r>
            <a:r>
              <a:rPr lang="fr-FR" sz="2400" dirty="0" err="1" smtClean="0"/>
              <a:t>Systems</a:t>
            </a:r>
            <a:r>
              <a:rPr lang="fr-FR" sz="2400" dirty="0" smtClean="0"/>
              <a:t> </a:t>
            </a:r>
            <a:r>
              <a:rPr lang="fr-FR" sz="2400" dirty="0"/>
              <a:t>Union (2006</a:t>
            </a:r>
            <a:r>
              <a:rPr lang="fr-FR" sz="2400" dirty="0" smtClean="0"/>
              <a:t>), Hansen </a:t>
            </a:r>
            <a:r>
              <a:rPr lang="fr-FR" sz="2400" dirty="0"/>
              <a:t>Information Technologies (2007</a:t>
            </a:r>
            <a:r>
              <a:rPr lang="fr-FR" sz="2400" dirty="0" smtClean="0"/>
              <a:t>), MAPICS, </a:t>
            </a:r>
            <a:r>
              <a:rPr lang="fr-FR" sz="2400" dirty="0" err="1" smtClean="0"/>
              <a:t>Workbrain</a:t>
            </a:r>
            <a:r>
              <a:rPr lang="fr-FR" sz="2400" dirty="0" smtClean="0"/>
              <a:t> </a:t>
            </a:r>
            <a:r>
              <a:rPr lang="fr-FR" sz="2400" dirty="0"/>
              <a:t>(2007</a:t>
            </a:r>
            <a:r>
              <a:rPr lang="fr-FR" sz="2400" dirty="0" smtClean="0"/>
              <a:t>), Lawson </a:t>
            </a:r>
            <a:r>
              <a:rPr lang="fr-FR" sz="2400" dirty="0"/>
              <a:t>(2011)</a:t>
            </a:r>
          </a:p>
          <a:p>
            <a:endParaRPr lang="fr-FR" sz="2400" dirty="0" smtClean="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38</a:t>
            </a:fld>
            <a:endParaRPr lang="fr-FR"/>
          </a:p>
        </p:txBody>
      </p:sp>
    </p:spTree>
    <p:extLst>
      <p:ext uri="{BB962C8B-B14F-4D97-AF65-F5344CB8AC3E}">
        <p14:creationId xmlns:p14="http://schemas.microsoft.com/office/powerpoint/2010/main" val="3357482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GLISSEMENT VERS LES PME</a:t>
            </a:r>
            <a:endParaRPr lang="fr-FR" dirty="0"/>
          </a:p>
        </p:txBody>
      </p:sp>
      <p:sp>
        <p:nvSpPr>
          <p:cNvPr id="3" name="Espace réservé du contenu 2"/>
          <p:cNvSpPr>
            <a:spLocks noGrp="1"/>
          </p:cNvSpPr>
          <p:nvPr>
            <p:ph idx="1"/>
          </p:nvPr>
        </p:nvSpPr>
        <p:spPr>
          <a:xfrm>
            <a:off x="1187624" y="1628800"/>
            <a:ext cx="7498080" cy="4800600"/>
          </a:xfrm>
        </p:spPr>
        <p:txBody>
          <a:bodyPr>
            <a:normAutofit/>
          </a:bodyPr>
          <a:lstStyle/>
          <a:p>
            <a:r>
              <a:rPr lang="fr-FR" sz="2400" dirty="0" smtClean="0"/>
              <a:t>Les grandes entreprises se sont largement équipées en ERP depuis plusieurs années</a:t>
            </a:r>
          </a:p>
          <a:p>
            <a:r>
              <a:rPr lang="fr-FR" sz="2400" dirty="0" smtClean="0"/>
              <a:t>Les éditeurs se sont donc orientés successivement vers les entreprises moyennes, puis vers les TPE</a:t>
            </a:r>
          </a:p>
          <a:p>
            <a:r>
              <a:rPr lang="fr-FR" sz="2400" dirty="0" smtClean="0"/>
              <a:t>Ceci impose une simplification de la mise en </a:t>
            </a:r>
            <a:r>
              <a:rPr lang="fr-FR" sz="2400" dirty="0" err="1" smtClean="0"/>
              <a:t>oeuvre</a:t>
            </a:r>
            <a:r>
              <a:rPr lang="fr-FR" sz="2400" dirty="0" smtClean="0"/>
              <a:t> des ERP et une adaptation rapide aux différents contextes grâce à des </a:t>
            </a:r>
            <a:r>
              <a:rPr lang="fr-FR" sz="2400" b="1" u="sng" dirty="0" smtClean="0"/>
              <a:t>solutions métier </a:t>
            </a:r>
            <a:r>
              <a:rPr lang="fr-FR" sz="2400" dirty="0" smtClean="0"/>
              <a:t>ou sectorielles</a:t>
            </a:r>
          </a:p>
          <a:p>
            <a:r>
              <a:rPr lang="fr-FR" sz="2400" dirty="0" smtClean="0"/>
              <a:t>La mise à disposition de l’ERP via internet (hébergement) est en phase avec cette évolution, car le côté purement technique de l’ERP est en grande partie évacué</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39</a:t>
            </a:fld>
            <a:endParaRPr lang="fr-FR"/>
          </a:p>
        </p:txBody>
      </p:sp>
    </p:spTree>
    <p:extLst>
      <p:ext uri="{BB962C8B-B14F-4D97-AF65-F5344CB8AC3E}">
        <p14:creationId xmlns:p14="http://schemas.microsoft.com/office/powerpoint/2010/main" val="4163577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 LES CARACTERISTIQUES DE l’ERP</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a:xfrm>
            <a:off x="4932040" y="6305550"/>
            <a:ext cx="3678560" cy="476250"/>
          </a:xfrm>
        </p:spPr>
        <p:txBody>
          <a:bodyPr/>
          <a:lstStyle/>
          <a:p>
            <a:r>
              <a:rPr lang="fr-FR" smtClean="0"/>
              <a:t>(C) J. Sornet - 2013</a:t>
            </a:r>
            <a:endParaRPr lang="fr-FR" dirty="0"/>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a:t>
            </a:fld>
            <a:endParaRPr lang="fr-FR"/>
          </a:p>
        </p:txBody>
      </p:sp>
    </p:spTree>
    <p:extLst>
      <p:ext uri="{BB962C8B-B14F-4D97-AF65-F5344CB8AC3E}">
        <p14:creationId xmlns:p14="http://schemas.microsoft.com/office/powerpoint/2010/main" val="25203347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21000"/>
            <a:ext cx="6480720" cy="1143000"/>
          </a:xfrm>
        </p:spPr>
        <p:txBody>
          <a:bodyPr>
            <a:noAutofit/>
          </a:bodyPr>
          <a:lstStyle/>
          <a:p>
            <a:r>
              <a:rPr lang="fr-FR" sz="3600" dirty="0" smtClean="0"/>
              <a:t>LES PRINCIPAUX PRODUITS PROPRIETAIRES EN 2013 (1/2)</a:t>
            </a:r>
            <a:endParaRPr lang="fr-FR" sz="3600" dirty="0"/>
          </a:p>
        </p:txBody>
      </p:sp>
      <p:sp>
        <p:nvSpPr>
          <p:cNvPr id="3" name="Espace réservé du contenu 2"/>
          <p:cNvSpPr>
            <a:spLocks noGrp="1"/>
          </p:cNvSpPr>
          <p:nvPr>
            <p:ph idx="1"/>
          </p:nvPr>
        </p:nvSpPr>
        <p:spPr>
          <a:xfrm>
            <a:off x="963608" y="1844824"/>
            <a:ext cx="8172400" cy="4800600"/>
          </a:xfrm>
        </p:spPr>
        <p:txBody>
          <a:bodyPr>
            <a:noAutofit/>
          </a:bodyPr>
          <a:lstStyle/>
          <a:p>
            <a:r>
              <a:rPr lang="fr-FR" sz="2300" b="1" u="sng" dirty="0" smtClean="0"/>
              <a:t>SAP</a:t>
            </a:r>
            <a:r>
              <a:rPr lang="fr-FR" sz="2300" dirty="0" smtClean="0"/>
              <a:t> Business Suite et dérivés (leader)</a:t>
            </a:r>
          </a:p>
          <a:p>
            <a:r>
              <a:rPr lang="fr-FR" sz="2300" dirty="0" smtClean="0"/>
              <a:t>ORACLE JD-Edwards, People Soft, E-Business Suite et intégrateur Fusion Applications depuis 2012</a:t>
            </a:r>
          </a:p>
          <a:p>
            <a:r>
              <a:rPr lang="fr-FR" sz="2300" dirty="0"/>
              <a:t>LAWSON </a:t>
            </a:r>
            <a:r>
              <a:rPr lang="fr-FR" sz="2300" dirty="0" smtClean="0"/>
              <a:t>(racheté par INFOR en 2011) S3 </a:t>
            </a:r>
            <a:r>
              <a:rPr lang="fr-FR" sz="2300" dirty="0"/>
              <a:t>(services), M3 (</a:t>
            </a:r>
            <a:r>
              <a:rPr lang="fr-FR" sz="2300" dirty="0" err="1"/>
              <a:t>manufacturing</a:t>
            </a:r>
            <a:r>
              <a:rPr lang="fr-FR" sz="2300" dirty="0"/>
              <a:t>) et </a:t>
            </a:r>
            <a:r>
              <a:rPr lang="fr-FR" sz="2300" dirty="0" smtClean="0"/>
              <a:t>ses déclinaisons en ERP </a:t>
            </a:r>
            <a:r>
              <a:rPr lang="fr-FR" sz="2300" dirty="0"/>
              <a:t>verticaux</a:t>
            </a:r>
          </a:p>
          <a:p>
            <a:r>
              <a:rPr lang="fr-FR" sz="2300" dirty="0" smtClean="0"/>
              <a:t>MICROSOFT Dynamics AX pour moyennes et grandes entreprises, Dynamics NAV pour PME (ex NAVISION)</a:t>
            </a:r>
          </a:p>
          <a:p>
            <a:r>
              <a:rPr lang="fr-FR" sz="2300" dirty="0" smtClean="0"/>
              <a:t>INFOR LN (ex Baan), M3 (ex LAWSON), </a:t>
            </a:r>
            <a:r>
              <a:rPr lang="fr-FR" sz="2300" dirty="0" err="1" smtClean="0"/>
              <a:t>SyteLine</a:t>
            </a:r>
            <a:r>
              <a:rPr lang="fr-FR" sz="2300" dirty="0" smtClean="0"/>
              <a:t>, Visuel, Adage (ex </a:t>
            </a:r>
            <a:r>
              <a:rPr lang="fr-FR" sz="2300" dirty="0" err="1" smtClean="0"/>
              <a:t>Blending</a:t>
            </a:r>
            <a:r>
              <a:rPr lang="fr-FR" sz="2300" dirty="0" smtClean="0"/>
              <a:t> </a:t>
            </a:r>
            <a:r>
              <a:rPr lang="fr-FR" sz="2300" dirty="0" err="1" smtClean="0"/>
              <a:t>Process</a:t>
            </a:r>
            <a:r>
              <a:rPr lang="fr-FR" sz="2300" dirty="0" smtClean="0"/>
              <a:t>) … gamme d’ERP sectoriels prêts à l’emploi</a:t>
            </a: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40</a:t>
            </a:fld>
            <a:endParaRPr lang="fr-FR"/>
          </a:p>
        </p:txBody>
      </p:sp>
    </p:spTree>
    <p:extLst>
      <p:ext uri="{BB962C8B-B14F-4D97-AF65-F5344CB8AC3E}">
        <p14:creationId xmlns:p14="http://schemas.microsoft.com/office/powerpoint/2010/main" val="147545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LES PRINCIPAUX PRODUITS PROPRIETAIRES EN </a:t>
            </a:r>
            <a:r>
              <a:rPr lang="fr-FR" sz="3600" dirty="0" smtClean="0"/>
              <a:t>2013 (2/2)</a:t>
            </a:r>
            <a:endParaRPr lang="fr-FR" sz="3600" dirty="0"/>
          </a:p>
        </p:txBody>
      </p:sp>
      <p:sp>
        <p:nvSpPr>
          <p:cNvPr id="3" name="Espace réservé du contenu 2"/>
          <p:cNvSpPr>
            <a:spLocks noGrp="1"/>
          </p:cNvSpPr>
          <p:nvPr>
            <p:ph idx="1"/>
          </p:nvPr>
        </p:nvSpPr>
        <p:spPr>
          <a:xfrm>
            <a:off x="1259632" y="2060848"/>
            <a:ext cx="7498080" cy="3960440"/>
          </a:xfrm>
        </p:spPr>
        <p:txBody>
          <a:bodyPr>
            <a:normAutofit/>
          </a:bodyPr>
          <a:lstStyle/>
          <a:p>
            <a:r>
              <a:rPr lang="fr-FR" sz="2400" dirty="0"/>
              <a:t>SAGE X3 pour les entreprises moyennes et grandes (ex </a:t>
            </a:r>
            <a:r>
              <a:rPr lang="fr-FR" sz="2400" dirty="0" smtClean="0"/>
              <a:t>ADONIX 2005), version Standard (nationale) et Premium (internationale), SAGE </a:t>
            </a:r>
            <a:r>
              <a:rPr lang="fr-FR" sz="2400" dirty="0"/>
              <a:t>100 pour les PME</a:t>
            </a:r>
          </a:p>
          <a:p>
            <a:r>
              <a:rPr lang="fr-FR" sz="2400" dirty="0"/>
              <a:t>CEGID  Business </a:t>
            </a:r>
            <a:r>
              <a:rPr lang="fr-FR" sz="2400" dirty="0" smtClean="0"/>
              <a:t>pour le « </a:t>
            </a:r>
            <a:r>
              <a:rPr lang="fr-FR" sz="2400" dirty="0" err="1" smtClean="0"/>
              <a:t>mid</a:t>
            </a:r>
            <a:r>
              <a:rPr lang="fr-FR" sz="2400" dirty="0" smtClean="0"/>
              <a:t> </a:t>
            </a:r>
            <a:r>
              <a:rPr lang="fr-FR" sz="2400" dirty="0" err="1" smtClean="0"/>
              <a:t>market</a:t>
            </a:r>
            <a:r>
              <a:rPr lang="fr-FR" sz="2400" dirty="0" smtClean="0"/>
              <a:t> » (PME et jusqu’à 1000 employés par unité)</a:t>
            </a:r>
            <a:endParaRPr lang="fr-FR" sz="2400" dirty="0"/>
          </a:p>
          <a:p>
            <a:r>
              <a:rPr lang="fr-FR" sz="2400" dirty="0" smtClean="0"/>
              <a:t>EPICOR (surtout USA) pour les PME/PMI</a:t>
            </a:r>
          </a:p>
          <a:p>
            <a:r>
              <a:rPr lang="fr-FR" sz="2400" dirty="0" smtClean="0"/>
              <a:t>IFS (origine suédoise) solutions métiers pour les PME/PMI et les divisions de grands groupes </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41</a:t>
            </a:fld>
            <a:endParaRPr lang="fr-FR"/>
          </a:p>
        </p:txBody>
      </p:sp>
    </p:spTree>
    <p:extLst>
      <p:ext uri="{BB962C8B-B14F-4D97-AF65-F5344CB8AC3E}">
        <p14:creationId xmlns:p14="http://schemas.microsoft.com/office/powerpoint/2010/main" val="4079826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L’HISTORIQUE SAP</a:t>
            </a:r>
            <a:endParaRPr lang="fr-FR" dirty="0"/>
          </a:p>
        </p:txBody>
      </p:sp>
      <p:sp>
        <p:nvSpPr>
          <p:cNvPr id="3" name="Espace réservé du contenu 2"/>
          <p:cNvSpPr>
            <a:spLocks noGrp="1"/>
          </p:cNvSpPr>
          <p:nvPr>
            <p:ph idx="1"/>
          </p:nvPr>
        </p:nvSpPr>
        <p:spPr/>
        <p:txBody>
          <a:bodyPr>
            <a:normAutofit lnSpcReduction="10000"/>
          </a:bodyPr>
          <a:lstStyle/>
          <a:p>
            <a:r>
              <a:rPr lang="fr-FR" sz="2400" dirty="0" smtClean="0"/>
              <a:t>Avant 1992: SAP /R1 puis /R2 pour </a:t>
            </a:r>
            <a:r>
              <a:rPr lang="fr-FR" sz="2400" b="1" u="sng" dirty="0" smtClean="0"/>
              <a:t>mainframe</a:t>
            </a:r>
            <a:r>
              <a:rPr lang="fr-FR" sz="2400" dirty="0" smtClean="0"/>
              <a:t> (R=release)</a:t>
            </a:r>
          </a:p>
          <a:p>
            <a:r>
              <a:rPr lang="fr-FR" sz="2400" dirty="0" smtClean="0"/>
              <a:t>En 1992 SAP /R3 en </a:t>
            </a:r>
            <a:r>
              <a:rPr lang="fr-FR" sz="2400" b="1" u="sng" dirty="0" smtClean="0"/>
              <a:t>client-serveur</a:t>
            </a:r>
          </a:p>
          <a:p>
            <a:r>
              <a:rPr lang="fr-FR" sz="2400" dirty="0" smtClean="0"/>
              <a:t>En 2004 SAP ECC (ERP Central Component), produit intermédiaire regroupant les modules de R3 sur une nouvelle base technologique de </a:t>
            </a:r>
            <a:r>
              <a:rPr lang="fr-FR" sz="2400" b="1" u="sng" dirty="0" smtClean="0"/>
              <a:t>développement Web/Java</a:t>
            </a:r>
          </a:p>
          <a:p>
            <a:r>
              <a:rPr lang="fr-FR" sz="2400" dirty="0" smtClean="0"/>
              <a:t>En 2009 SAP Business Suite, réalisée sur la plateforme </a:t>
            </a:r>
            <a:r>
              <a:rPr lang="fr-FR" sz="2400" dirty="0" err="1" smtClean="0"/>
              <a:t>NetWeaver</a:t>
            </a:r>
            <a:r>
              <a:rPr lang="fr-FR" sz="2400" dirty="0" smtClean="0"/>
              <a:t> d’intégration </a:t>
            </a:r>
            <a:r>
              <a:rPr lang="fr-FR" sz="2400" b="1" u="sng" dirty="0" smtClean="0"/>
              <a:t>SOA</a:t>
            </a:r>
            <a:r>
              <a:rPr lang="fr-FR" sz="2400" dirty="0" smtClean="0"/>
              <a:t> </a:t>
            </a:r>
            <a:r>
              <a:rPr lang="fr-FR" sz="2400" dirty="0"/>
              <a:t>– </a:t>
            </a:r>
            <a:r>
              <a:rPr lang="fr-FR" sz="2400" b="1" u="sng" dirty="0"/>
              <a:t>Architecture Orientée </a:t>
            </a:r>
            <a:r>
              <a:rPr lang="fr-FR" sz="2400" b="1" u="sng" dirty="0" smtClean="0"/>
              <a:t>Services</a:t>
            </a:r>
            <a:r>
              <a:rPr lang="fr-FR" sz="2400" dirty="0" smtClean="0"/>
              <a:t> et un EAI fédérant SAP ERP (ex R3), CRM, SCM, SRM (Supplier Relationship Management) et PLM (Product </a:t>
            </a:r>
            <a:r>
              <a:rPr lang="fr-FR" sz="2400" dirty="0" err="1" smtClean="0"/>
              <a:t>Lifecycle</a:t>
            </a:r>
            <a:r>
              <a:rPr lang="fr-FR" sz="2400" dirty="0" smtClean="0"/>
              <a:t> Management – Gestion des cycles de vie produits et services associés)</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42</a:t>
            </a:fld>
            <a:endParaRPr lang="fr-FR"/>
          </a:p>
        </p:txBody>
      </p:sp>
    </p:spTree>
    <p:extLst>
      <p:ext uri="{BB962C8B-B14F-4D97-AF65-F5344CB8AC3E}">
        <p14:creationId xmlns:p14="http://schemas.microsoft.com/office/powerpoint/2010/main" val="1999828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L’EVOLUTION DES ERP SAP</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1"/>
            <a:ext cx="7727950" cy="50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43</a:t>
            </a:fld>
            <a:endParaRPr lang="fr-FR"/>
          </a:p>
        </p:txBody>
      </p:sp>
    </p:spTree>
    <p:extLst>
      <p:ext uri="{BB962C8B-B14F-4D97-AF65-F5344CB8AC3E}">
        <p14:creationId xmlns:p14="http://schemas.microsoft.com/office/powerpoint/2010/main" val="2697868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LA PLATEFORME NETWEAVER </a:t>
            </a:r>
            <a:r>
              <a:rPr lang="fr-FR" sz="3100" dirty="0" smtClean="0"/>
              <a:t>(intégration SOA)</a:t>
            </a:r>
            <a:endParaRPr lang="fr-FR" sz="3100"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9992"/>
            <a:ext cx="7560840" cy="505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44</a:t>
            </a:fld>
            <a:endParaRPr lang="fr-FR"/>
          </a:p>
        </p:txBody>
      </p:sp>
    </p:spTree>
    <p:extLst>
      <p:ext uri="{BB962C8B-B14F-4D97-AF65-F5344CB8AC3E}">
        <p14:creationId xmlns:p14="http://schemas.microsoft.com/office/powerpoint/2010/main" val="2909058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L’ARCHITECTURES DES ERP SAP</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992888" cy="499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45</a:t>
            </a:fld>
            <a:endParaRPr lang="fr-FR"/>
          </a:p>
        </p:txBody>
      </p:sp>
    </p:spTree>
    <p:extLst>
      <p:ext uri="{BB962C8B-B14F-4D97-AF65-F5344CB8AC3E}">
        <p14:creationId xmlns:p14="http://schemas.microsoft.com/office/powerpoint/2010/main" val="3661573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GAMME SAP EN 2013</a:t>
            </a:r>
            <a:endParaRPr lang="fr-FR" dirty="0"/>
          </a:p>
        </p:txBody>
      </p:sp>
      <p:sp>
        <p:nvSpPr>
          <p:cNvPr id="3" name="Espace réservé du contenu 2"/>
          <p:cNvSpPr>
            <a:spLocks noGrp="1"/>
          </p:cNvSpPr>
          <p:nvPr>
            <p:ph idx="1"/>
          </p:nvPr>
        </p:nvSpPr>
        <p:spPr>
          <a:xfrm>
            <a:off x="1115616" y="1556792"/>
            <a:ext cx="7776864" cy="4248472"/>
          </a:xfrm>
        </p:spPr>
        <p:txBody>
          <a:bodyPr>
            <a:noAutofit/>
          </a:bodyPr>
          <a:lstStyle/>
          <a:p>
            <a:r>
              <a:rPr lang="fr-FR" sz="2400" b="1" u="sng" dirty="0"/>
              <a:t>SAP Business Suite </a:t>
            </a:r>
            <a:r>
              <a:rPr lang="fr-FR" sz="2400" b="1" u="sng" dirty="0" smtClean="0"/>
              <a:t>: </a:t>
            </a:r>
            <a:r>
              <a:rPr lang="fr-FR" sz="2400" dirty="0" smtClean="0"/>
              <a:t>base produit, dans la continuité de R3 et SAP ECC, qui repose sur la plateforme </a:t>
            </a:r>
            <a:r>
              <a:rPr lang="fr-FR" sz="2400" dirty="0" err="1" smtClean="0"/>
              <a:t>NetWeaver</a:t>
            </a:r>
            <a:r>
              <a:rPr lang="fr-FR" sz="2400" dirty="0" smtClean="0"/>
              <a:t> </a:t>
            </a:r>
          </a:p>
          <a:p>
            <a:r>
              <a:rPr lang="fr-FR" sz="2400" dirty="0" smtClean="0"/>
              <a:t>L’offre SAP dérive de Business Suite :</a:t>
            </a:r>
          </a:p>
          <a:p>
            <a:pPr marL="82296" indent="0">
              <a:buNone/>
            </a:pPr>
            <a:r>
              <a:rPr lang="fr-FR" sz="2400" dirty="0" smtClean="0"/>
              <a:t>- </a:t>
            </a:r>
            <a:r>
              <a:rPr lang="fr-FR" sz="2400" b="1" u="sng" dirty="0" smtClean="0"/>
              <a:t>SAP-ERP</a:t>
            </a:r>
            <a:r>
              <a:rPr lang="fr-FR" sz="2400" dirty="0" smtClean="0"/>
              <a:t> est le noyau central de l’offre destinée aux grandes entreprises, qui peut-être complété par SAP CRM, SAP SCM …</a:t>
            </a:r>
            <a:endParaRPr lang="fr-FR" sz="2400" dirty="0"/>
          </a:p>
          <a:p>
            <a:pPr marL="82296" indent="0">
              <a:buNone/>
            </a:pPr>
            <a:r>
              <a:rPr lang="fr-FR" sz="2400" dirty="0" smtClean="0"/>
              <a:t>- </a:t>
            </a:r>
            <a:r>
              <a:rPr lang="fr-FR" sz="2400" b="1" u="sng" dirty="0" smtClean="0"/>
              <a:t>SAP </a:t>
            </a:r>
            <a:r>
              <a:rPr lang="fr-FR" sz="2400" b="1" u="sng" dirty="0"/>
              <a:t>Business All in One </a:t>
            </a:r>
            <a:r>
              <a:rPr lang="fr-FR" sz="2400" b="1" u="sng" dirty="0" smtClean="0"/>
              <a:t>: </a:t>
            </a:r>
            <a:r>
              <a:rPr lang="fr-FR" sz="2400" dirty="0" smtClean="0"/>
              <a:t> versions préconfigurées et pré-paramétrées qui visent les </a:t>
            </a:r>
            <a:r>
              <a:rPr lang="fr-FR" sz="2400" dirty="0"/>
              <a:t>entreprises </a:t>
            </a:r>
            <a:r>
              <a:rPr lang="fr-FR" sz="2400" dirty="0" smtClean="0"/>
              <a:t>moyennes (plus de 70 utilisateurs, 25 domaines d’activité)</a:t>
            </a:r>
            <a:endParaRPr lang="fr-FR" sz="2400" dirty="0"/>
          </a:p>
          <a:p>
            <a:pPr marL="82296" indent="0">
              <a:buNone/>
            </a:pPr>
            <a:r>
              <a:rPr lang="fr-FR" sz="2400" dirty="0" smtClean="0"/>
              <a:t>- </a:t>
            </a:r>
            <a:r>
              <a:rPr lang="fr-FR" sz="2400" b="1" u="sng" dirty="0" smtClean="0"/>
              <a:t>SAP </a:t>
            </a:r>
            <a:r>
              <a:rPr lang="fr-FR" sz="2400" b="1" u="sng" dirty="0"/>
              <a:t>Business One </a:t>
            </a:r>
            <a:r>
              <a:rPr lang="fr-FR" sz="2400" dirty="0" smtClean="0"/>
              <a:t>est un produit complet et non modulaire destiné aux petites entreprises (10 à 250 salariés)</a:t>
            </a:r>
            <a:endParaRPr lang="fr-FR" sz="2400" dirty="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46</a:t>
            </a:fld>
            <a:endParaRPr lang="fr-FR"/>
          </a:p>
        </p:txBody>
      </p:sp>
    </p:spTree>
    <p:extLst>
      <p:ext uri="{BB962C8B-B14F-4D97-AF65-F5344CB8AC3E}">
        <p14:creationId xmlns:p14="http://schemas.microsoft.com/office/powerpoint/2010/main" val="1561148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PRINCIPAUX PRODUITS LIBRES (open) en 2013</a:t>
            </a:r>
            <a:endParaRPr lang="fr-FR" dirty="0"/>
          </a:p>
        </p:txBody>
      </p:sp>
      <p:sp>
        <p:nvSpPr>
          <p:cNvPr id="3" name="Espace réservé du contenu 2"/>
          <p:cNvSpPr>
            <a:spLocks noGrp="1"/>
          </p:cNvSpPr>
          <p:nvPr>
            <p:ph idx="1"/>
          </p:nvPr>
        </p:nvSpPr>
        <p:spPr>
          <a:xfrm>
            <a:off x="1187624" y="1916832"/>
            <a:ext cx="7498080" cy="4032448"/>
          </a:xfrm>
        </p:spPr>
        <p:txBody>
          <a:bodyPr>
            <a:normAutofit/>
          </a:bodyPr>
          <a:lstStyle/>
          <a:p>
            <a:r>
              <a:rPr lang="fr-FR" sz="2800" b="1" u="sng" dirty="0" err="1" smtClean="0"/>
              <a:t>Compiere</a:t>
            </a:r>
            <a:r>
              <a:rPr lang="fr-FR" sz="2800" dirty="0" smtClean="0"/>
              <a:t> (2000), plus de100 partenaires</a:t>
            </a:r>
          </a:p>
          <a:p>
            <a:r>
              <a:rPr lang="fr-FR" sz="2800" b="1" u="sng" dirty="0" smtClean="0"/>
              <a:t>Open ERP </a:t>
            </a:r>
            <a:r>
              <a:rPr lang="fr-FR" sz="2800" dirty="0" smtClean="0"/>
              <a:t>ex </a:t>
            </a:r>
            <a:r>
              <a:rPr lang="fr-FR" sz="2800" dirty="0" err="1" smtClean="0"/>
              <a:t>Tiny</a:t>
            </a:r>
            <a:r>
              <a:rPr lang="fr-FR" sz="2800" dirty="0" smtClean="0"/>
              <a:t> ERP (2002), 1000 développeurs</a:t>
            </a:r>
          </a:p>
          <a:p>
            <a:r>
              <a:rPr lang="fr-FR" sz="2800" dirty="0" smtClean="0"/>
              <a:t>ERP5 (2003), ERP5 Express </a:t>
            </a:r>
            <a:r>
              <a:rPr lang="fr-FR" sz="2800" dirty="0" err="1" smtClean="0"/>
              <a:t>Saas</a:t>
            </a:r>
            <a:r>
              <a:rPr lang="fr-FR" sz="2800" dirty="0" smtClean="0"/>
              <a:t> (2007), 500 développeurs</a:t>
            </a:r>
          </a:p>
          <a:p>
            <a:r>
              <a:rPr lang="fr-FR" sz="2800" dirty="0" err="1" smtClean="0"/>
              <a:t>Néogia</a:t>
            </a:r>
            <a:r>
              <a:rPr lang="fr-FR" sz="2800" dirty="0" smtClean="0"/>
              <a:t> (2004), 70 développeurs</a:t>
            </a:r>
          </a:p>
          <a:p>
            <a:r>
              <a:rPr lang="fr-FR" sz="2800" dirty="0" err="1" smtClean="0"/>
              <a:t>OpenBravo</a:t>
            </a:r>
            <a:r>
              <a:rPr lang="fr-FR" sz="2800" dirty="0" smtClean="0"/>
              <a:t> (2005), implantation internationale</a:t>
            </a:r>
          </a:p>
          <a:p>
            <a:endParaRPr lang="fr-FR" sz="2800" dirty="0" smtClean="0"/>
          </a:p>
          <a:p>
            <a:endParaRPr lang="fr-FR" sz="2800" dirty="0" smtClean="0"/>
          </a:p>
          <a:p>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47</a:t>
            </a:fld>
            <a:endParaRPr lang="fr-FR"/>
          </a:p>
        </p:txBody>
      </p:sp>
    </p:spTree>
    <p:extLst>
      <p:ext uri="{BB962C8B-B14F-4D97-AF65-F5344CB8AC3E}">
        <p14:creationId xmlns:p14="http://schemas.microsoft.com/office/powerpoint/2010/main" val="4127724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L’OFFRE DE SERVICE EN LIGNE</a:t>
            </a:r>
            <a:endParaRPr lang="fr-FR" dirty="0"/>
          </a:p>
        </p:txBody>
      </p:sp>
      <p:sp>
        <p:nvSpPr>
          <p:cNvPr id="3" name="Espace réservé du contenu 2"/>
          <p:cNvSpPr>
            <a:spLocks noGrp="1"/>
          </p:cNvSpPr>
          <p:nvPr>
            <p:ph idx="1"/>
          </p:nvPr>
        </p:nvSpPr>
        <p:spPr>
          <a:xfrm>
            <a:off x="899592" y="1484784"/>
            <a:ext cx="8064896" cy="4800600"/>
          </a:xfrm>
        </p:spPr>
        <p:txBody>
          <a:bodyPr>
            <a:noAutofit/>
          </a:bodyPr>
          <a:lstStyle/>
          <a:p>
            <a:r>
              <a:rPr lang="fr-FR" sz="2600" dirty="0" smtClean="0"/>
              <a:t>Il s’agit d’application hébergées : mode </a:t>
            </a:r>
            <a:r>
              <a:rPr lang="fr-FR" sz="2600" b="1" u="sng" dirty="0" smtClean="0"/>
              <a:t>ASP</a:t>
            </a:r>
            <a:r>
              <a:rPr lang="fr-FR" sz="2600" dirty="0" smtClean="0"/>
              <a:t> (application service provider) devenu </a:t>
            </a:r>
            <a:r>
              <a:rPr lang="fr-FR" sz="2600" b="1" u="sng" dirty="0" err="1" smtClean="0"/>
              <a:t>SaaS</a:t>
            </a:r>
            <a:r>
              <a:rPr lang="fr-FR" sz="2600" dirty="0" smtClean="0"/>
              <a:t> (Software as a Service)</a:t>
            </a:r>
          </a:p>
          <a:p>
            <a:r>
              <a:rPr lang="fr-FR" sz="2600" dirty="0" smtClean="0"/>
              <a:t>Les éditeurs tendent tous à offrir des architectures orientées services (SOA) pour une exploitation </a:t>
            </a:r>
            <a:r>
              <a:rPr lang="fr-FR" sz="2600" dirty="0" err="1" smtClean="0"/>
              <a:t>SaaS</a:t>
            </a:r>
            <a:r>
              <a:rPr lang="fr-FR" sz="2600" dirty="0" smtClean="0"/>
              <a:t> </a:t>
            </a:r>
          </a:p>
          <a:p>
            <a:r>
              <a:rPr lang="fr-FR" sz="2600" dirty="0" smtClean="0"/>
              <a:t>Exemple: SAP Business </a:t>
            </a:r>
            <a:r>
              <a:rPr lang="fr-FR" sz="2600" dirty="0" err="1" smtClean="0"/>
              <a:t>ByDesign</a:t>
            </a:r>
            <a:r>
              <a:rPr lang="fr-FR" sz="2600" dirty="0" smtClean="0"/>
              <a:t>, SAGE X3 mode </a:t>
            </a:r>
            <a:r>
              <a:rPr lang="fr-FR" sz="2600" dirty="0" err="1" smtClean="0"/>
              <a:t>SaaS</a:t>
            </a:r>
            <a:r>
              <a:rPr lang="fr-FR" sz="2600" dirty="0" smtClean="0"/>
              <a:t>, LAWSON, CEGID On </a:t>
            </a:r>
            <a:r>
              <a:rPr lang="fr-FR" sz="2600" dirty="0" err="1" smtClean="0"/>
              <a:t>demand</a:t>
            </a:r>
            <a:r>
              <a:rPr lang="fr-FR" sz="2600" dirty="0" smtClean="0"/>
              <a:t>,  OPEN ERP </a:t>
            </a:r>
            <a:r>
              <a:rPr lang="fr-FR" sz="2600" dirty="0" err="1" smtClean="0"/>
              <a:t>SaaS</a:t>
            </a:r>
            <a:r>
              <a:rPr lang="fr-FR" sz="2600" dirty="0" smtClean="0"/>
              <a:t>, ERP5 Express</a:t>
            </a:r>
          </a:p>
          <a:p>
            <a:r>
              <a:rPr lang="fr-FR" sz="2600" dirty="0" smtClean="0"/>
              <a:t>Ces offres se présentent parfois sur le « </a:t>
            </a:r>
            <a:r>
              <a:rPr lang="fr-FR" sz="2600" dirty="0" err="1" smtClean="0"/>
              <a:t>cloud</a:t>
            </a:r>
            <a:r>
              <a:rPr lang="fr-FR" sz="2600" dirty="0" smtClean="0"/>
              <a:t> » (serveurs diversifiés)</a:t>
            </a:r>
            <a:endParaRPr lang="fr-FR" sz="26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48</a:t>
            </a:fld>
            <a:endParaRPr lang="fr-FR"/>
          </a:p>
        </p:txBody>
      </p:sp>
    </p:spTree>
    <p:extLst>
      <p:ext uri="{BB962C8B-B14F-4D97-AF65-F5344CB8AC3E}">
        <p14:creationId xmlns:p14="http://schemas.microsoft.com/office/powerpoint/2010/main" val="41683069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L’ERP « 2.0 »</a:t>
            </a:r>
            <a:endParaRPr lang="fr-FR" dirty="0"/>
          </a:p>
        </p:txBody>
      </p:sp>
      <p:sp>
        <p:nvSpPr>
          <p:cNvPr id="3" name="Espace réservé du contenu 2"/>
          <p:cNvSpPr>
            <a:spLocks noGrp="1"/>
          </p:cNvSpPr>
          <p:nvPr>
            <p:ph idx="1"/>
          </p:nvPr>
        </p:nvSpPr>
        <p:spPr>
          <a:xfrm>
            <a:off x="1115616" y="1916832"/>
            <a:ext cx="7498080" cy="3925416"/>
          </a:xfrm>
        </p:spPr>
        <p:txBody>
          <a:bodyPr>
            <a:normAutofit lnSpcReduction="10000"/>
          </a:bodyPr>
          <a:lstStyle/>
          <a:p>
            <a:r>
              <a:rPr lang="fr-FR" sz="2800" dirty="0" smtClean="0">
                <a:latin typeface="+mj-lt"/>
              </a:rPr>
              <a:t>De « Web 2.0 »</a:t>
            </a:r>
          </a:p>
          <a:p>
            <a:r>
              <a:rPr lang="fr-FR" sz="2800" dirty="0" smtClean="0">
                <a:latin typeface="+mj-lt"/>
              </a:rPr>
              <a:t>Désigne le développement des interactions entre </a:t>
            </a:r>
            <a:r>
              <a:rPr lang="fr-FR" sz="2800" dirty="0">
                <a:latin typeface="+mj-lt"/>
              </a:rPr>
              <a:t>un utilisateur et un site Internet, ou entre des communautés d'utilisateurs par l'intermédiaire de sites </a:t>
            </a:r>
            <a:r>
              <a:rPr lang="fr-FR" sz="2800" dirty="0" smtClean="0">
                <a:latin typeface="+mj-lt"/>
              </a:rPr>
              <a:t>Web, de réseaux sociaux, par téléphonie mobile …</a:t>
            </a:r>
          </a:p>
          <a:p>
            <a:r>
              <a:rPr lang="fr-FR" sz="2800" dirty="0" smtClean="0">
                <a:latin typeface="+mj-lt"/>
              </a:rPr>
              <a:t>Les techniques réseau sont transparentes</a:t>
            </a:r>
          </a:p>
          <a:p>
            <a:r>
              <a:rPr lang="fr-FR" sz="2800" dirty="0" smtClean="0">
                <a:latin typeface="+mj-lt"/>
              </a:rPr>
              <a:t>L’intelligence collective est supposée développée</a:t>
            </a:r>
            <a:endParaRPr lang="fr-FR" sz="2800" dirty="0">
              <a:latin typeface="+mj-lt"/>
            </a:endParaRP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49</a:t>
            </a:fld>
            <a:endParaRPr lang="fr-FR"/>
          </a:p>
        </p:txBody>
      </p:sp>
    </p:spTree>
    <p:extLst>
      <p:ext uri="{BB962C8B-B14F-4D97-AF65-F5344CB8AC3E}">
        <p14:creationId xmlns:p14="http://schemas.microsoft.com/office/powerpoint/2010/main" val="2044450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DENOMINATIONS</a:t>
            </a:r>
            <a:endParaRPr lang="fr-FR" dirty="0"/>
          </a:p>
        </p:txBody>
      </p:sp>
      <p:sp>
        <p:nvSpPr>
          <p:cNvPr id="3" name="Espace réservé du contenu 2"/>
          <p:cNvSpPr>
            <a:spLocks noGrp="1"/>
          </p:cNvSpPr>
          <p:nvPr>
            <p:ph idx="1"/>
          </p:nvPr>
        </p:nvSpPr>
        <p:spPr>
          <a:xfrm>
            <a:off x="1331640" y="1700808"/>
            <a:ext cx="7498080" cy="3781400"/>
          </a:xfrm>
        </p:spPr>
        <p:txBody>
          <a:bodyPr/>
          <a:lstStyle/>
          <a:p>
            <a:r>
              <a:rPr lang="fr-FR" dirty="0"/>
              <a:t>ERP = Enterprise Resource Planning </a:t>
            </a:r>
            <a:r>
              <a:rPr lang="fr-FR" dirty="0" smtClean="0"/>
              <a:t>(planification de la ressource de l’entreprise), dénomination apparue au début des années </a:t>
            </a:r>
            <a:r>
              <a:rPr lang="fr-FR" dirty="0"/>
              <a:t>90</a:t>
            </a:r>
          </a:p>
          <a:p>
            <a:r>
              <a:rPr lang="fr-FR" dirty="0"/>
              <a:t># PGI – Progiciel de Gestion </a:t>
            </a:r>
            <a:r>
              <a:rPr lang="fr-FR" dirty="0" smtClean="0"/>
              <a:t>Intégré (nom insistant plus nettement sur l’intégration)</a:t>
            </a:r>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5</a:t>
            </a:fld>
            <a:endParaRPr lang="fr-FR"/>
          </a:p>
        </p:txBody>
      </p:sp>
    </p:spTree>
    <p:extLst>
      <p:ext uri="{BB962C8B-B14F-4D97-AF65-F5344CB8AC3E}">
        <p14:creationId xmlns:p14="http://schemas.microsoft.com/office/powerpoint/2010/main" val="30669597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 – LES CARACTERISTIQUES DU MARCHE</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50</a:t>
            </a:fld>
            <a:endParaRPr lang="fr-FR"/>
          </a:p>
        </p:txBody>
      </p:sp>
    </p:spTree>
    <p:extLst>
      <p:ext uri="{BB962C8B-B14F-4D97-AF65-F5344CB8AC3E}">
        <p14:creationId xmlns:p14="http://schemas.microsoft.com/office/powerpoint/2010/main" val="1060859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60648"/>
            <a:ext cx="7498080" cy="1143000"/>
          </a:xfrm>
        </p:spPr>
        <p:txBody>
          <a:bodyPr>
            <a:normAutofit/>
          </a:bodyPr>
          <a:lstStyle/>
          <a:p>
            <a:r>
              <a:rPr lang="fr-FR" sz="3200" dirty="0" smtClean="0"/>
              <a:t>L’ERP ET SES MARCHES SATELLITES</a:t>
            </a:r>
            <a:endParaRPr lang="fr-FR" sz="3200"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80926"/>
            <a:ext cx="7056784" cy="512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p:cNvSpPr>
            <a:spLocks noGrp="1"/>
          </p:cNvSpPr>
          <p:nvPr>
            <p:ph type="ftr" sz="quarter" idx="11"/>
          </p:nvPr>
        </p:nvSpPr>
        <p:spPr/>
        <p:txBody>
          <a:bodyPr/>
          <a:lstStyle/>
          <a:p>
            <a:r>
              <a:rPr lang="fr-FR" smtClean="0"/>
              <a:t>(C) J. Sornet - 2013</a:t>
            </a:r>
            <a:endParaRPr lang="fr-FR"/>
          </a:p>
        </p:txBody>
      </p:sp>
      <p:sp>
        <p:nvSpPr>
          <p:cNvPr id="6" name="Espace réservé du numéro de diapositive 5"/>
          <p:cNvSpPr>
            <a:spLocks noGrp="1"/>
          </p:cNvSpPr>
          <p:nvPr>
            <p:ph type="sldNum" sz="quarter" idx="12"/>
          </p:nvPr>
        </p:nvSpPr>
        <p:spPr/>
        <p:txBody>
          <a:bodyPr/>
          <a:lstStyle/>
          <a:p>
            <a:fld id="{839FC985-B67F-4CBE-8D00-78349A6F07A0}" type="slidenum">
              <a:rPr lang="fr-FR" smtClean="0"/>
              <a:t>51</a:t>
            </a:fld>
            <a:endParaRPr lang="fr-FR"/>
          </a:p>
        </p:txBody>
      </p:sp>
    </p:spTree>
    <p:extLst>
      <p:ext uri="{BB962C8B-B14F-4D97-AF65-F5344CB8AC3E}">
        <p14:creationId xmlns:p14="http://schemas.microsoft.com/office/powerpoint/2010/main" val="17060138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MARCHE FRANCAIS EN 2006</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6552728" cy="516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52</a:t>
            </a:fld>
            <a:endParaRPr lang="fr-FR"/>
          </a:p>
        </p:txBody>
      </p:sp>
    </p:spTree>
    <p:extLst>
      <p:ext uri="{BB962C8B-B14F-4D97-AF65-F5344CB8AC3E}">
        <p14:creationId xmlns:p14="http://schemas.microsoft.com/office/powerpoint/2010/main" val="4242909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PARTS MONDIALES EN 2010 (</a:t>
            </a:r>
            <a:r>
              <a:rPr lang="fr-FR" dirty="0" err="1" smtClean="0"/>
              <a:t>Forrester</a:t>
            </a:r>
            <a:r>
              <a:rPr lang="fr-FR" dirty="0" smtClean="0"/>
              <a:t>)</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58368"/>
            <a:ext cx="7344816" cy="465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53</a:t>
            </a:fld>
            <a:endParaRPr lang="fr-FR"/>
          </a:p>
        </p:txBody>
      </p:sp>
    </p:spTree>
    <p:extLst>
      <p:ext uri="{BB962C8B-B14F-4D97-AF65-F5344CB8AC3E}">
        <p14:creationId xmlns:p14="http://schemas.microsoft.com/office/powerpoint/2010/main" val="5691349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MARCHE EN 2010 </a:t>
            </a:r>
            <a:br>
              <a:rPr lang="fr-FR" dirty="0" smtClean="0"/>
            </a:br>
            <a:r>
              <a:rPr lang="fr-FR" sz="2000" dirty="0" smtClean="0"/>
              <a:t>(source </a:t>
            </a:r>
            <a:r>
              <a:rPr lang="fr-FR" sz="2000" dirty="0" err="1" smtClean="0"/>
              <a:t>Nes</a:t>
            </a:r>
            <a:r>
              <a:rPr lang="fr-FR" sz="2000" dirty="0" smtClean="0"/>
              <a:t> Security </a:t>
            </a:r>
            <a:r>
              <a:rPr lang="fr-FR" sz="2000" dirty="0" err="1" smtClean="0"/>
              <a:t>Lab</a:t>
            </a:r>
            <a:r>
              <a:rPr lang="fr-FR" sz="2000" dirty="0" smtClean="0"/>
              <a:t>)</a:t>
            </a:r>
            <a:endParaRPr lang="fr-FR" sz="2000"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54</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54559"/>
            <a:ext cx="5677681" cy="481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998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PREVISIONS DU MARCHE GLOBAL 2011 - 2015</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7724700" cy="521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55</a:t>
            </a:fld>
            <a:endParaRPr lang="fr-FR"/>
          </a:p>
        </p:txBody>
      </p:sp>
    </p:spTree>
    <p:extLst>
      <p:ext uri="{BB962C8B-B14F-4D97-AF65-F5344CB8AC3E}">
        <p14:creationId xmlns:p14="http://schemas.microsoft.com/office/powerpoint/2010/main" val="11596272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L’EVOLUTION DU MARCHE FRANCAIS 2005 a 2007</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3"/>
            <a:ext cx="7501988" cy="487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56</a:t>
            </a:fld>
            <a:endParaRPr lang="fr-FR"/>
          </a:p>
        </p:txBody>
      </p:sp>
    </p:spTree>
    <p:extLst>
      <p:ext uri="{BB962C8B-B14F-4D97-AF65-F5344CB8AC3E}">
        <p14:creationId xmlns:p14="http://schemas.microsoft.com/office/powerpoint/2010/main" val="23831234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CROISSANCE DU MARCHE </a:t>
            </a:r>
            <a:r>
              <a:rPr lang="fr-FR" dirty="0" err="1" smtClean="0"/>
              <a:t>Saas</a:t>
            </a:r>
            <a:r>
              <a:rPr lang="fr-FR" dirty="0" smtClean="0"/>
              <a:t> (en général)</a:t>
            </a:r>
            <a:endParaRPr lang="fr-FR" dirty="0"/>
          </a:p>
        </p:txBody>
      </p:sp>
      <p:sp>
        <p:nvSpPr>
          <p:cNvPr id="3" name="Espace réservé du contenu 2"/>
          <p:cNvSpPr>
            <a:spLocks noGrp="1"/>
          </p:cNvSpPr>
          <p:nvPr>
            <p:ph idx="1"/>
          </p:nvPr>
        </p:nvSpPr>
        <p:spPr/>
        <p:txBody>
          <a:bodyPr>
            <a:normAutofit/>
          </a:bodyPr>
          <a:lstStyle/>
          <a:p>
            <a:pPr marL="82296" indent="0">
              <a:buNone/>
            </a:pPr>
            <a:r>
              <a:rPr lang="fr-FR" sz="1800" dirty="0"/>
              <a:t>http://www.erp-infos.com/info_article/m/1427/21--de-croissance-du-marche-mondial-du-saas-selon-le-gartner.html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060848"/>
            <a:ext cx="7438665" cy="417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57</a:t>
            </a:fld>
            <a:endParaRPr lang="fr-FR"/>
          </a:p>
        </p:txBody>
      </p:sp>
    </p:spTree>
    <p:extLst>
      <p:ext uri="{BB962C8B-B14F-4D97-AF65-F5344CB8AC3E}">
        <p14:creationId xmlns:p14="http://schemas.microsoft.com/office/powerpoint/2010/main" val="37813488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PERSPECTIVES </a:t>
            </a:r>
            <a:r>
              <a:rPr lang="fr-FR" dirty="0" err="1" smtClean="0"/>
              <a:t>Saas</a:t>
            </a:r>
            <a:r>
              <a:rPr lang="fr-FR" dirty="0" smtClean="0"/>
              <a:t> - ERP</a:t>
            </a:r>
            <a:endParaRPr lang="fr-FR" dirty="0"/>
          </a:p>
        </p:txBody>
      </p:sp>
      <p:sp>
        <p:nvSpPr>
          <p:cNvPr id="3" name="Espace réservé du contenu 2"/>
          <p:cNvSpPr>
            <a:spLocks noGrp="1"/>
          </p:cNvSpPr>
          <p:nvPr>
            <p:ph idx="1"/>
          </p:nvPr>
        </p:nvSpPr>
        <p:spPr/>
        <p:txBody>
          <a:bodyPr>
            <a:normAutofit/>
          </a:bodyPr>
          <a:lstStyle/>
          <a:p>
            <a:pPr marL="82296" indent="0">
              <a:buNone/>
            </a:pPr>
            <a:r>
              <a:rPr lang="fr-FR" sz="2000" dirty="0"/>
              <a:t>http://www.channelnews.fr/expertises/56/9652-le-saas-source-de-croissance-pour-le-marche-de-lerp.html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47474"/>
            <a:ext cx="7272808" cy="411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58</a:t>
            </a:fld>
            <a:endParaRPr lang="fr-FR"/>
          </a:p>
        </p:txBody>
      </p:sp>
    </p:spTree>
    <p:extLst>
      <p:ext uri="{BB962C8B-B14F-4D97-AF65-F5344CB8AC3E}">
        <p14:creationId xmlns:p14="http://schemas.microsoft.com/office/powerpoint/2010/main" val="32599287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SYNTHESE DU MARCHE</a:t>
            </a:r>
            <a:endParaRPr lang="fr-FR" dirty="0"/>
          </a:p>
        </p:txBody>
      </p:sp>
      <p:sp>
        <p:nvSpPr>
          <p:cNvPr id="3" name="Espace réservé du contenu 2"/>
          <p:cNvSpPr>
            <a:spLocks noGrp="1"/>
          </p:cNvSpPr>
          <p:nvPr>
            <p:ph idx="1"/>
          </p:nvPr>
        </p:nvSpPr>
        <p:spPr>
          <a:xfrm>
            <a:off x="1187624" y="1700808"/>
            <a:ext cx="7498080" cy="4800600"/>
          </a:xfrm>
        </p:spPr>
        <p:txBody>
          <a:bodyPr>
            <a:normAutofit/>
          </a:bodyPr>
          <a:lstStyle/>
          <a:p>
            <a:r>
              <a:rPr lang="fr-FR" sz="2800" dirty="0" smtClean="0"/>
              <a:t>Croissance annuelle d’environ 3% depuis 2004 (licences, services éditeurs et maintenance)</a:t>
            </a:r>
          </a:p>
          <a:p>
            <a:r>
              <a:rPr lang="fr-FR" sz="2800" dirty="0" smtClean="0"/>
              <a:t>Un creux en 2008 (crise)</a:t>
            </a:r>
          </a:p>
          <a:p>
            <a:r>
              <a:rPr lang="fr-FR" sz="2800" dirty="0" smtClean="0"/>
              <a:t>Répartition:</a:t>
            </a:r>
          </a:p>
          <a:p>
            <a:pPr marL="82296" indent="0">
              <a:buNone/>
            </a:pPr>
            <a:r>
              <a:rPr lang="fr-FR" sz="2800" dirty="0"/>
              <a:t> </a:t>
            </a:r>
            <a:r>
              <a:rPr lang="fr-FR" sz="2800" dirty="0" smtClean="0"/>
              <a:t>     licences # services &lt; maintenance</a:t>
            </a:r>
          </a:p>
          <a:p>
            <a:r>
              <a:rPr lang="fr-FR" sz="2800" dirty="0" smtClean="0"/>
              <a:t>Léger essoufflement depuis 2012</a:t>
            </a:r>
          </a:p>
          <a:p>
            <a:r>
              <a:rPr lang="fr-FR" sz="2800" dirty="0" smtClean="0"/>
              <a:t>Le </a:t>
            </a:r>
            <a:r>
              <a:rPr lang="fr-FR" sz="2800" dirty="0" err="1" smtClean="0"/>
              <a:t>SaaS</a:t>
            </a:r>
            <a:r>
              <a:rPr lang="fr-FR" sz="2800" dirty="0" smtClean="0"/>
              <a:t> commence à investir le marché des ERP et « pourrait » (? À confirmer ?) tirer la croissance jusqu’en 2015</a:t>
            </a:r>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59</a:t>
            </a:fld>
            <a:endParaRPr lang="fr-FR"/>
          </a:p>
        </p:txBody>
      </p:sp>
    </p:spTree>
    <p:extLst>
      <p:ext uri="{BB962C8B-B14F-4D97-AF65-F5344CB8AC3E}">
        <p14:creationId xmlns:p14="http://schemas.microsoft.com/office/powerpoint/2010/main" val="2973072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88640"/>
            <a:ext cx="7498080" cy="1143000"/>
          </a:xfrm>
        </p:spPr>
        <p:txBody>
          <a:bodyPr/>
          <a:lstStyle/>
          <a:p>
            <a:r>
              <a:rPr lang="fr-FR" dirty="0" smtClean="0"/>
              <a:t>LES ORIGINES</a:t>
            </a:r>
            <a:endParaRPr lang="fr-FR" dirty="0"/>
          </a:p>
        </p:txBody>
      </p:sp>
      <p:sp>
        <p:nvSpPr>
          <p:cNvPr id="3" name="Espace réservé du contenu 2"/>
          <p:cNvSpPr>
            <a:spLocks noGrp="1"/>
          </p:cNvSpPr>
          <p:nvPr>
            <p:ph idx="1"/>
          </p:nvPr>
        </p:nvSpPr>
        <p:spPr>
          <a:xfrm>
            <a:off x="1187624" y="1412776"/>
            <a:ext cx="7560840" cy="5040560"/>
          </a:xfrm>
        </p:spPr>
        <p:txBody>
          <a:bodyPr>
            <a:normAutofit/>
          </a:bodyPr>
          <a:lstStyle/>
          <a:p>
            <a:r>
              <a:rPr lang="fr-FR" sz="2800" dirty="0" smtClean="0"/>
              <a:t>L’ERP est une évolution du MRP 2 – </a:t>
            </a:r>
            <a:r>
              <a:rPr lang="fr-FR" sz="2800" dirty="0" err="1" smtClean="0"/>
              <a:t>Manufacturing</a:t>
            </a:r>
            <a:r>
              <a:rPr lang="fr-FR" sz="2800" dirty="0" smtClean="0"/>
              <a:t> Resource planning (intégration plan de commandes - production) du début des années 70</a:t>
            </a:r>
          </a:p>
          <a:p>
            <a:r>
              <a:rPr lang="fr-FR" sz="2800" dirty="0" smtClean="0"/>
              <a:t>SAP (</a:t>
            </a:r>
            <a:r>
              <a:rPr lang="en-US" sz="2800" dirty="0"/>
              <a:t>Systems, Applications &amp; Products in </a:t>
            </a:r>
            <a:r>
              <a:rPr lang="en-US" sz="2800" dirty="0" smtClean="0"/>
              <a:t>data processing), </a:t>
            </a:r>
            <a:r>
              <a:rPr lang="en-US" sz="2800" dirty="0" err="1" smtClean="0"/>
              <a:t>société</a:t>
            </a:r>
            <a:r>
              <a:rPr lang="en-US" sz="2800" dirty="0" smtClean="0"/>
              <a:t> </a:t>
            </a:r>
            <a:r>
              <a:rPr lang="en-US" sz="2800" dirty="0" err="1" smtClean="0"/>
              <a:t>créée</a:t>
            </a:r>
            <a:r>
              <a:rPr lang="en-US" sz="2800" dirty="0" smtClean="0"/>
              <a:t> en 72 par </a:t>
            </a:r>
            <a:r>
              <a:rPr lang="en-US" sz="2800" dirty="0" err="1" smtClean="0"/>
              <a:t>d’anciens</a:t>
            </a:r>
            <a:r>
              <a:rPr lang="en-US" sz="2800" dirty="0" smtClean="0"/>
              <a:t> </a:t>
            </a:r>
            <a:r>
              <a:rPr lang="en-US" sz="2800" dirty="0" err="1" smtClean="0"/>
              <a:t>informaticiens</a:t>
            </a:r>
            <a:r>
              <a:rPr lang="en-US" sz="2800" dirty="0" smtClean="0"/>
              <a:t> </a:t>
            </a:r>
            <a:r>
              <a:rPr lang="en-US" sz="2800" dirty="0" err="1" smtClean="0"/>
              <a:t>d’IBM</a:t>
            </a:r>
            <a:r>
              <a:rPr lang="en-US" sz="2800" dirty="0" smtClean="0"/>
              <a:t> </a:t>
            </a:r>
            <a:r>
              <a:rPr lang="en-US" sz="2800" dirty="0" err="1" smtClean="0"/>
              <a:t>Allemagne</a:t>
            </a:r>
            <a:r>
              <a:rPr lang="en-US" sz="2800" dirty="0" smtClean="0"/>
              <a:t>, a </a:t>
            </a:r>
            <a:r>
              <a:rPr lang="en-US" sz="2800" dirty="0" err="1" smtClean="0"/>
              <a:t>produit</a:t>
            </a:r>
            <a:r>
              <a:rPr lang="en-US" sz="2800" dirty="0" smtClean="0"/>
              <a:t> le </a:t>
            </a:r>
            <a:r>
              <a:rPr lang="en-US" sz="2800" b="1" u="sng" dirty="0" smtClean="0"/>
              <a:t>premier ERP</a:t>
            </a:r>
            <a:r>
              <a:rPr lang="en-US" sz="2800" b="1" dirty="0"/>
              <a:t> </a:t>
            </a:r>
            <a:r>
              <a:rPr lang="en-US" sz="2800" dirty="0" err="1" smtClean="0"/>
              <a:t>sur</a:t>
            </a:r>
            <a:r>
              <a:rPr lang="en-US" sz="2800" dirty="0" smtClean="0"/>
              <a:t> la base de </a:t>
            </a:r>
            <a:r>
              <a:rPr lang="en-US" sz="2800" dirty="0" err="1" smtClean="0"/>
              <a:t>logiciels</a:t>
            </a:r>
            <a:r>
              <a:rPr lang="en-US" sz="2800" dirty="0" smtClean="0"/>
              <a:t> </a:t>
            </a:r>
            <a:r>
              <a:rPr lang="en-US" sz="2800" dirty="0" err="1" smtClean="0"/>
              <a:t>développés</a:t>
            </a:r>
            <a:r>
              <a:rPr lang="en-US" sz="2800" dirty="0" smtClean="0"/>
              <a:t> </a:t>
            </a:r>
            <a:r>
              <a:rPr lang="en-US" sz="2800" dirty="0" err="1" smtClean="0"/>
              <a:t>sur</a:t>
            </a:r>
            <a:r>
              <a:rPr lang="en-US" sz="2800" dirty="0" smtClean="0"/>
              <a:t> </a:t>
            </a:r>
            <a:r>
              <a:rPr lang="en-US" sz="2800" dirty="0" err="1" smtClean="0"/>
              <a:t>mesure</a:t>
            </a:r>
            <a:r>
              <a:rPr lang="en-US" sz="2800" dirty="0" smtClean="0"/>
              <a:t> (System R)</a:t>
            </a:r>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a:t>
            </a:fld>
            <a:endParaRPr lang="fr-FR"/>
          </a:p>
        </p:txBody>
      </p:sp>
    </p:spTree>
    <p:extLst>
      <p:ext uri="{BB962C8B-B14F-4D97-AF65-F5344CB8AC3E}">
        <p14:creationId xmlns:p14="http://schemas.microsoft.com/office/powerpoint/2010/main" val="26709512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TAUX D’ADOPTION DES MODULES ERP</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27130"/>
            <a:ext cx="7128792" cy="498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60</a:t>
            </a:fld>
            <a:endParaRPr lang="fr-FR"/>
          </a:p>
        </p:txBody>
      </p:sp>
    </p:spTree>
    <p:extLst>
      <p:ext uri="{BB962C8B-B14F-4D97-AF65-F5344CB8AC3E}">
        <p14:creationId xmlns:p14="http://schemas.microsoft.com/office/powerpoint/2010/main" val="35354174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MARCHE FRANCAIS PAR FONCTION</a:t>
            </a:r>
            <a:endParaRPr lang="fr-FR" dirty="0"/>
          </a:p>
        </p:txBody>
      </p:sp>
      <p:sp>
        <p:nvSpPr>
          <p:cNvPr id="3" name="Espace réservé du contenu 2"/>
          <p:cNvSpPr>
            <a:spLocks noGrp="1"/>
          </p:cNvSpPr>
          <p:nvPr>
            <p:ph idx="1"/>
          </p:nvPr>
        </p:nvSpPr>
        <p:spPr/>
        <p:txBody>
          <a:bodyPr>
            <a:normAutofit/>
          </a:bodyPr>
          <a:lstStyle/>
          <a:p>
            <a:pPr marL="82296" indent="0">
              <a:buNone/>
            </a:pPr>
            <a:r>
              <a:rPr lang="fr-FR" sz="2800" dirty="0" smtClean="0"/>
              <a:t>Revenus licences et maintenance en %</a:t>
            </a:r>
            <a:endParaRPr lang="fr-FR"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95738"/>
            <a:ext cx="7056784" cy="432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61</a:t>
            </a:fld>
            <a:endParaRPr lang="fr-FR"/>
          </a:p>
        </p:txBody>
      </p:sp>
    </p:spTree>
    <p:extLst>
      <p:ext uri="{BB962C8B-B14F-4D97-AF65-F5344CB8AC3E}">
        <p14:creationId xmlns:p14="http://schemas.microsoft.com/office/powerpoint/2010/main" val="20399584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 – EXEMPLES D’OFFRES PROPRIETAIRES (2013)</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62</a:t>
            </a:fld>
            <a:endParaRPr lang="fr-FR"/>
          </a:p>
        </p:txBody>
      </p:sp>
    </p:spTree>
    <p:extLst>
      <p:ext uri="{BB962C8B-B14F-4D97-AF65-F5344CB8AC3E}">
        <p14:creationId xmlns:p14="http://schemas.microsoft.com/office/powerpoint/2010/main" val="16261486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412776"/>
            <a:ext cx="7498080" cy="1143000"/>
          </a:xfrm>
        </p:spPr>
        <p:txBody>
          <a:bodyPr>
            <a:noAutofit/>
          </a:bodyPr>
          <a:lstStyle/>
          <a:p>
            <a:r>
              <a:rPr lang="fr-FR" sz="6000" u="sng" dirty="0" smtClean="0"/>
              <a:t>L’OFFRE SAP BUSINESS SUITE</a:t>
            </a:r>
            <a:endParaRPr lang="fr-FR" sz="6000" u="sng"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63</a:t>
            </a:fld>
            <a:endParaRPr lang="fr-FR"/>
          </a:p>
        </p:txBody>
      </p:sp>
    </p:spTree>
    <p:extLst>
      <p:ext uri="{BB962C8B-B14F-4D97-AF65-F5344CB8AC3E}">
        <p14:creationId xmlns:p14="http://schemas.microsoft.com/office/powerpoint/2010/main" val="2895191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L’ARCHITECTURE DE BUSINESS SUITE</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7128792" cy="513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64</a:t>
            </a:fld>
            <a:endParaRPr lang="fr-FR"/>
          </a:p>
        </p:txBody>
      </p:sp>
    </p:spTree>
    <p:extLst>
      <p:ext uri="{BB962C8B-B14F-4D97-AF65-F5344CB8AC3E}">
        <p14:creationId xmlns:p14="http://schemas.microsoft.com/office/powerpoint/2010/main" val="42083933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COMPLEMENTS FONCTIONNELS BUSINESS SUITE</a:t>
            </a:r>
            <a:endParaRPr lang="fr-FR" dirty="0"/>
          </a:p>
        </p:txBody>
      </p:sp>
      <p:sp>
        <p:nvSpPr>
          <p:cNvPr id="3" name="Espace réservé du contenu 2"/>
          <p:cNvSpPr>
            <a:spLocks noGrp="1"/>
          </p:cNvSpPr>
          <p:nvPr>
            <p:ph idx="1"/>
          </p:nvPr>
        </p:nvSpPr>
        <p:spPr>
          <a:xfrm>
            <a:off x="1259632" y="1772816"/>
            <a:ext cx="7498080" cy="4800600"/>
          </a:xfrm>
        </p:spPr>
        <p:txBody>
          <a:bodyPr>
            <a:normAutofit/>
          </a:bodyPr>
          <a:lstStyle/>
          <a:p>
            <a:r>
              <a:rPr lang="fr-FR" sz="2400" dirty="0"/>
              <a:t>Relation client SAP CRM</a:t>
            </a:r>
          </a:p>
          <a:p>
            <a:r>
              <a:rPr lang="fr-FR" sz="2400" dirty="0"/>
              <a:t>Relation fournisseurs SAP </a:t>
            </a:r>
            <a:r>
              <a:rPr lang="fr-FR" sz="2400" dirty="0" smtClean="0"/>
              <a:t>SRM (Supplier Relationship Management)</a:t>
            </a:r>
            <a:endParaRPr lang="fr-FR" sz="2400" dirty="0"/>
          </a:p>
          <a:p>
            <a:r>
              <a:rPr lang="fr-FR" sz="2400" dirty="0"/>
              <a:t>Cycle de vie produit </a:t>
            </a:r>
            <a:r>
              <a:rPr lang="fr-FR" sz="2400" dirty="0" smtClean="0"/>
              <a:t>SAP PLM (Product </a:t>
            </a:r>
            <a:r>
              <a:rPr lang="fr-FR" sz="2400" dirty="0" err="1" smtClean="0"/>
              <a:t>Lifecycle</a:t>
            </a:r>
            <a:r>
              <a:rPr lang="fr-FR" sz="2400" dirty="0" smtClean="0"/>
              <a:t> Management)</a:t>
            </a:r>
            <a:endParaRPr lang="fr-FR" sz="2400" dirty="0"/>
          </a:p>
          <a:p>
            <a:r>
              <a:rPr lang="fr-FR" sz="2400" dirty="0" err="1"/>
              <a:t>Supply</a:t>
            </a:r>
            <a:r>
              <a:rPr lang="fr-FR" sz="2400" dirty="0"/>
              <a:t> Chain SAP </a:t>
            </a:r>
            <a:r>
              <a:rPr lang="fr-FR" sz="2400" dirty="0" smtClean="0"/>
              <a:t>SCM</a:t>
            </a:r>
          </a:p>
          <a:p>
            <a:r>
              <a:rPr lang="fr-FR" sz="2400" dirty="0" smtClean="0"/>
              <a:t>Modules de business intelligence disponibles sous </a:t>
            </a:r>
            <a:r>
              <a:rPr lang="fr-FR" sz="2400" dirty="0" err="1" smtClean="0"/>
              <a:t>NetWeaver</a:t>
            </a:r>
            <a:r>
              <a:rPr lang="fr-FR" sz="2400" dirty="0" smtClean="0"/>
              <a:t> :</a:t>
            </a:r>
          </a:p>
          <a:p>
            <a:pPr marL="82296" indent="0">
              <a:buNone/>
            </a:pPr>
            <a:r>
              <a:rPr lang="fr-FR" sz="2400" dirty="0" smtClean="0"/>
              <a:t>- Crystal report (conception de rapports)</a:t>
            </a:r>
          </a:p>
          <a:p>
            <a:pPr marL="82296" indent="0">
              <a:buNone/>
            </a:pPr>
            <a:r>
              <a:rPr lang="fr-FR" sz="2400" dirty="0" smtClean="0"/>
              <a:t>- Business </a:t>
            </a:r>
            <a:r>
              <a:rPr lang="fr-FR" sz="2400" dirty="0" err="1" smtClean="0"/>
              <a:t>object</a:t>
            </a:r>
            <a:r>
              <a:rPr lang="fr-FR" sz="2400" dirty="0" smtClean="0"/>
              <a:t> (OLAP, Microsoft Office, analyse en libre service, data </a:t>
            </a:r>
            <a:r>
              <a:rPr lang="fr-FR" sz="2400" dirty="0" err="1" smtClean="0"/>
              <a:t>mining</a:t>
            </a:r>
            <a:r>
              <a:rPr lang="fr-FR" sz="2400" dirty="0" smtClean="0"/>
              <a:t>, …)</a:t>
            </a:r>
            <a:endParaRPr lang="fr-FR" sz="2400" dirty="0"/>
          </a:p>
          <a:p>
            <a:endParaRPr lang="fr-FR" sz="2400" dirty="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65</a:t>
            </a:fld>
            <a:endParaRPr lang="fr-FR"/>
          </a:p>
        </p:txBody>
      </p:sp>
    </p:spTree>
    <p:extLst>
      <p:ext uri="{BB962C8B-B14F-4D97-AF65-F5344CB8AC3E}">
        <p14:creationId xmlns:p14="http://schemas.microsoft.com/office/powerpoint/2010/main" val="35469495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PACKAGE CENTRAL SAP ERP</a:t>
            </a:r>
            <a:endParaRPr lang="fr-FR" dirty="0"/>
          </a:p>
        </p:txBody>
      </p:sp>
      <p:sp>
        <p:nvSpPr>
          <p:cNvPr id="3" name="Espace réservé du contenu 2"/>
          <p:cNvSpPr>
            <a:spLocks noGrp="1"/>
          </p:cNvSpPr>
          <p:nvPr>
            <p:ph idx="1"/>
          </p:nvPr>
        </p:nvSpPr>
        <p:spPr/>
        <p:txBody>
          <a:bodyPr>
            <a:normAutofit/>
          </a:bodyPr>
          <a:lstStyle/>
          <a:p>
            <a:pPr marL="82296" indent="0">
              <a:buNone/>
            </a:pPr>
            <a:r>
              <a:rPr lang="fr-FR" sz="2400" dirty="0" smtClean="0"/>
              <a:t>Base de données ORACLE, SQL Server ou HANA</a:t>
            </a: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7727950" cy="416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66</a:t>
            </a:fld>
            <a:endParaRPr lang="fr-FR"/>
          </a:p>
        </p:txBody>
      </p:sp>
    </p:spTree>
    <p:extLst>
      <p:ext uri="{BB962C8B-B14F-4D97-AF65-F5344CB8AC3E}">
        <p14:creationId xmlns:p14="http://schemas.microsoft.com/office/powerpoint/2010/main" val="21380982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COUVERTURE FONCTIONNELLE DE SAP ERP</a:t>
            </a:r>
            <a:endParaRPr lang="fr-FR" dirty="0"/>
          </a:p>
        </p:txBody>
      </p:sp>
      <p:sp>
        <p:nvSpPr>
          <p:cNvPr id="3" name="Espace réservé du contenu 2"/>
          <p:cNvSpPr>
            <a:spLocks noGrp="1"/>
          </p:cNvSpPr>
          <p:nvPr>
            <p:ph idx="1"/>
          </p:nvPr>
        </p:nvSpPr>
        <p:spPr>
          <a:xfrm>
            <a:off x="1259632" y="1484784"/>
            <a:ext cx="7498080" cy="4800600"/>
          </a:xfrm>
        </p:spPr>
        <p:txBody>
          <a:bodyPr>
            <a:normAutofit fontScale="70000" lnSpcReduction="20000"/>
          </a:bodyPr>
          <a:lstStyle/>
          <a:p>
            <a:r>
              <a:rPr lang="fr-FR" dirty="0" smtClean="0"/>
              <a:t>Gestion commerciale</a:t>
            </a:r>
          </a:p>
          <a:p>
            <a:r>
              <a:rPr lang="fr-FR" dirty="0" smtClean="0"/>
              <a:t>Gestion des achats</a:t>
            </a:r>
          </a:p>
          <a:p>
            <a:r>
              <a:rPr lang="fr-FR" dirty="0" smtClean="0"/>
              <a:t>Gestion des stocks</a:t>
            </a:r>
          </a:p>
          <a:p>
            <a:r>
              <a:rPr lang="fr-FR" dirty="0" smtClean="0"/>
              <a:t>Gestion de la production</a:t>
            </a:r>
          </a:p>
          <a:p>
            <a:r>
              <a:rPr lang="fr-FR" dirty="0" smtClean="0"/>
              <a:t>Gestion de projets</a:t>
            </a:r>
          </a:p>
          <a:p>
            <a:r>
              <a:rPr lang="fr-FR" dirty="0" smtClean="0"/>
              <a:t>Gestion de la maintenance</a:t>
            </a:r>
          </a:p>
          <a:p>
            <a:r>
              <a:rPr lang="fr-FR" dirty="0" smtClean="0"/>
              <a:t>Gestion des services</a:t>
            </a:r>
          </a:p>
          <a:p>
            <a:r>
              <a:rPr lang="fr-FR" dirty="0" smtClean="0"/>
              <a:t>Gestion qualité</a:t>
            </a:r>
          </a:p>
          <a:p>
            <a:r>
              <a:rPr lang="fr-FR" dirty="0" smtClean="0"/>
              <a:t>Gestion de la performance</a:t>
            </a:r>
          </a:p>
          <a:p>
            <a:r>
              <a:rPr lang="fr-FR" dirty="0" smtClean="0"/>
              <a:t>Applications décisionnelles</a:t>
            </a:r>
          </a:p>
          <a:p>
            <a:r>
              <a:rPr lang="fr-FR" dirty="0" smtClean="0"/>
              <a:t>Comptabilité, contrôle de gestion, flux financiers</a:t>
            </a:r>
          </a:p>
          <a:p>
            <a:r>
              <a:rPr lang="fr-FR" dirty="0" smtClean="0"/>
              <a:t>GRH et administration du personnel</a:t>
            </a:r>
          </a:p>
          <a:p>
            <a:r>
              <a:rPr lang="fr-FR" dirty="0" smtClean="0"/>
              <a:t>Services partagés (déplacements, intéressement, sécurité, immobilier)</a:t>
            </a:r>
          </a:p>
          <a:p>
            <a:endParaRPr lang="fr-FR" dirty="0" smtClean="0"/>
          </a:p>
          <a:p>
            <a:endParaRPr lang="fr-FR" dirty="0" smtClean="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67</a:t>
            </a:fld>
            <a:endParaRPr lang="fr-FR"/>
          </a:p>
        </p:txBody>
      </p:sp>
    </p:spTree>
    <p:extLst>
      <p:ext uri="{BB962C8B-B14F-4D97-AF65-F5344CB8AC3E}">
        <p14:creationId xmlns:p14="http://schemas.microsoft.com/office/powerpoint/2010/main" val="19185475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L’APPROCHE ALL IN ONE - PME</a:t>
            </a:r>
            <a:endParaRPr lang="fr-FR" dirty="0"/>
          </a:p>
        </p:txBody>
      </p:sp>
      <p:sp>
        <p:nvSpPr>
          <p:cNvPr id="3" name="Espace réservé du contenu 2"/>
          <p:cNvSpPr>
            <a:spLocks noGrp="1"/>
          </p:cNvSpPr>
          <p:nvPr>
            <p:ph idx="1"/>
          </p:nvPr>
        </p:nvSpPr>
        <p:spPr/>
        <p:txBody>
          <a:bodyPr>
            <a:normAutofit/>
          </a:bodyPr>
          <a:lstStyle/>
          <a:p>
            <a:pPr marL="82296" indent="0">
              <a:buNone/>
            </a:pPr>
            <a:r>
              <a:rPr lang="fr-FR" sz="2400" dirty="0">
                <a:hlinkClick r:id="rId2"/>
              </a:rPr>
              <a:t>http://</a:t>
            </a:r>
            <a:r>
              <a:rPr lang="fr-FR" sz="2400" dirty="0" smtClean="0">
                <a:hlinkClick r:id="rId2"/>
              </a:rPr>
              <a:t>www.viseo-bs.com/sap-business-all-one</a:t>
            </a:r>
            <a:endParaRPr lang="fr-FR" sz="2400" dirty="0" smtClean="0"/>
          </a:p>
          <a:p>
            <a:pPr marL="82296" indent="0">
              <a:buNone/>
            </a:pPr>
            <a:r>
              <a:rPr lang="fr-FR" sz="2400" dirty="0" smtClean="0"/>
              <a:t>Base de bonnes pratiques métier personnalisée</a:t>
            </a:r>
            <a:endParaRPr lang="fr-FR"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492896"/>
            <a:ext cx="7721153" cy="382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68</a:t>
            </a:fld>
            <a:endParaRPr lang="fr-FR"/>
          </a:p>
        </p:txBody>
      </p:sp>
    </p:spTree>
    <p:extLst>
      <p:ext uri="{BB962C8B-B14F-4D97-AF65-F5344CB8AC3E}">
        <p14:creationId xmlns:p14="http://schemas.microsoft.com/office/powerpoint/2010/main" val="39607198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0"/>
            <a:ext cx="7498080" cy="1143000"/>
          </a:xfrm>
        </p:spPr>
        <p:txBody>
          <a:bodyPr>
            <a:normAutofit fontScale="90000"/>
          </a:bodyPr>
          <a:lstStyle/>
          <a:p>
            <a:r>
              <a:rPr lang="fr-FR" dirty="0" smtClean="0"/>
              <a:t>EXEMPLE DE DECLINAISON PAR ACTIVITE</a:t>
            </a:r>
            <a:endParaRPr lang="fr-FR" dirty="0"/>
          </a:p>
        </p:txBody>
      </p:sp>
      <p:sp>
        <p:nvSpPr>
          <p:cNvPr id="3" name="Espace réservé du contenu 2"/>
          <p:cNvSpPr>
            <a:spLocks noGrp="1"/>
          </p:cNvSpPr>
          <p:nvPr>
            <p:ph idx="1"/>
          </p:nvPr>
        </p:nvSpPr>
        <p:spPr>
          <a:xfrm>
            <a:off x="1233586" y="1196752"/>
            <a:ext cx="7498080" cy="4800600"/>
          </a:xfrm>
        </p:spPr>
        <p:txBody>
          <a:bodyPr>
            <a:normAutofit/>
          </a:bodyPr>
          <a:lstStyle/>
          <a:p>
            <a:pPr marL="82296" indent="0">
              <a:buNone/>
            </a:pPr>
            <a:r>
              <a:rPr lang="fr-FR" sz="2000" b="1" dirty="0" smtClean="0"/>
              <a:t>La tendance est, en dehors des grandes entreprises à projet spécifique, à proposer des solutions pré-paramétrées :</a:t>
            </a:r>
            <a:endParaRPr lang="fr-FR" sz="2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98" y="1916832"/>
            <a:ext cx="7572535" cy="466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69</a:t>
            </a:fld>
            <a:endParaRPr lang="fr-FR"/>
          </a:p>
        </p:txBody>
      </p:sp>
    </p:spTree>
    <p:extLst>
      <p:ext uri="{BB962C8B-B14F-4D97-AF65-F5344CB8AC3E}">
        <p14:creationId xmlns:p14="http://schemas.microsoft.com/office/powerpoint/2010/main" val="790675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ATTRIBUTS</a:t>
            </a:r>
            <a:endParaRPr lang="fr-FR" dirty="0"/>
          </a:p>
        </p:txBody>
      </p:sp>
      <p:sp>
        <p:nvSpPr>
          <p:cNvPr id="3" name="Espace réservé du contenu 2"/>
          <p:cNvSpPr>
            <a:spLocks noGrp="1"/>
          </p:cNvSpPr>
          <p:nvPr>
            <p:ph idx="1"/>
          </p:nvPr>
        </p:nvSpPr>
        <p:spPr/>
        <p:txBody>
          <a:bodyPr>
            <a:normAutofit fontScale="92500" lnSpcReduction="10000"/>
          </a:bodyPr>
          <a:lstStyle/>
          <a:p>
            <a:r>
              <a:rPr lang="fr-FR" sz="2800" dirty="0" smtClean="0"/>
              <a:t>Progiciel qui, en théorie :</a:t>
            </a:r>
          </a:p>
          <a:p>
            <a:pPr marL="82296" indent="0">
              <a:buNone/>
            </a:pPr>
            <a:r>
              <a:rPr lang="fr-FR" sz="2800" dirty="0" smtClean="0"/>
              <a:t>- Prend en charge tous les processus d’une entreprise, couvre </a:t>
            </a:r>
            <a:r>
              <a:rPr lang="fr-FR" sz="2800" dirty="0"/>
              <a:t>la totalité du SI d’une organisation</a:t>
            </a:r>
          </a:p>
          <a:p>
            <a:pPr marL="82296" indent="0">
              <a:buNone/>
            </a:pPr>
            <a:r>
              <a:rPr lang="fr-FR" sz="2800" dirty="0" smtClean="0"/>
              <a:t>- Garantit l’unicité de l’information </a:t>
            </a:r>
          </a:p>
          <a:p>
            <a:pPr marL="82296" indent="0">
              <a:buNone/>
            </a:pPr>
            <a:r>
              <a:rPr lang="fr-FR" sz="2800" dirty="0" smtClean="0"/>
              <a:t>- Résulte d’une conception unique, homogène </a:t>
            </a:r>
          </a:p>
          <a:p>
            <a:r>
              <a:rPr lang="fr-FR" sz="2800" dirty="0" smtClean="0"/>
              <a:t>En pratique :</a:t>
            </a:r>
          </a:p>
          <a:p>
            <a:pPr marL="82296" indent="0">
              <a:buNone/>
            </a:pPr>
            <a:r>
              <a:rPr lang="fr-FR" sz="2800" dirty="0" smtClean="0"/>
              <a:t>- L’ERP peut avoir un </a:t>
            </a:r>
            <a:r>
              <a:rPr lang="fr-FR" sz="2800" b="1" u="sng" dirty="0" smtClean="0"/>
              <a:t>périmètre fonctionnel </a:t>
            </a:r>
            <a:r>
              <a:rPr lang="fr-FR" sz="2800" dirty="0" smtClean="0"/>
              <a:t>limité (quelques fonctions, toute l’entreprise mais pas l’entreprise étendue - CRM, SCM, e-commerce …)</a:t>
            </a:r>
          </a:p>
          <a:p>
            <a:pPr marL="82296" indent="0">
              <a:buNone/>
            </a:pPr>
            <a:r>
              <a:rPr lang="fr-FR" sz="2800" dirty="0" smtClean="0"/>
              <a:t>- Rares sont les ERP qui ne résultent pas de l’assemblage de produits d’origines différentes</a:t>
            </a:r>
            <a:endParaRPr lang="fr-FR" sz="28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a:t>
            </a:fld>
            <a:endParaRPr lang="fr-FR"/>
          </a:p>
        </p:txBody>
      </p:sp>
    </p:spTree>
    <p:extLst>
      <p:ext uri="{BB962C8B-B14F-4D97-AF65-F5344CB8AC3E}">
        <p14:creationId xmlns:p14="http://schemas.microsoft.com/office/powerpoint/2010/main" val="21271676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76672"/>
            <a:ext cx="7498080" cy="1143000"/>
          </a:xfrm>
        </p:spPr>
        <p:txBody>
          <a:bodyPr>
            <a:normAutofit fontScale="90000"/>
          </a:bodyPr>
          <a:lstStyle/>
          <a:p>
            <a:r>
              <a:rPr lang="fr-FR" dirty="0" smtClean="0"/>
              <a:t>L’OFFRE BUSINESS ONE – SIMPLIFICATION MAXIMALE POUR LES PE</a:t>
            </a:r>
            <a:endParaRPr lang="fr-FR" dirty="0"/>
          </a:p>
        </p:txBody>
      </p:sp>
      <p:sp>
        <p:nvSpPr>
          <p:cNvPr id="3" name="Espace réservé du contenu 2"/>
          <p:cNvSpPr>
            <a:spLocks noGrp="1"/>
          </p:cNvSpPr>
          <p:nvPr>
            <p:ph idx="1"/>
          </p:nvPr>
        </p:nvSpPr>
        <p:spPr>
          <a:xfrm>
            <a:off x="1403648" y="2057012"/>
            <a:ext cx="7498080" cy="4468332"/>
          </a:xfrm>
        </p:spPr>
        <p:txBody>
          <a:bodyPr>
            <a:normAutofit fontScale="70000" lnSpcReduction="20000"/>
          </a:bodyPr>
          <a:lstStyle/>
          <a:p>
            <a:r>
              <a:rPr lang="fr-FR" dirty="0" smtClean="0"/>
              <a:t>Package non-modulaire pour les PE de 10 à 250 personnes</a:t>
            </a:r>
          </a:p>
          <a:p>
            <a:r>
              <a:rPr lang="fr-FR" dirty="0" smtClean="0"/>
              <a:t>Gestion financière</a:t>
            </a:r>
          </a:p>
          <a:p>
            <a:r>
              <a:rPr lang="fr-FR" dirty="0" smtClean="0"/>
              <a:t>Administration des ventes</a:t>
            </a:r>
          </a:p>
          <a:p>
            <a:r>
              <a:rPr lang="fr-FR" dirty="0" smtClean="0"/>
              <a:t>CRM</a:t>
            </a:r>
          </a:p>
          <a:p>
            <a:r>
              <a:rPr lang="fr-FR" dirty="0" smtClean="0"/>
              <a:t>Logistique, achats</a:t>
            </a:r>
          </a:p>
          <a:p>
            <a:r>
              <a:rPr lang="fr-FR" dirty="0" smtClean="0"/>
              <a:t>Gestion des stocks</a:t>
            </a:r>
          </a:p>
          <a:p>
            <a:r>
              <a:rPr lang="fr-FR" dirty="0" smtClean="0"/>
              <a:t>Gestion de production</a:t>
            </a:r>
          </a:p>
          <a:p>
            <a:r>
              <a:rPr lang="fr-FR" dirty="0" smtClean="0"/>
              <a:t>Gestion du SAV</a:t>
            </a:r>
          </a:p>
          <a:p>
            <a:r>
              <a:rPr lang="fr-FR" dirty="0" smtClean="0"/>
              <a:t>Gestion du personnel</a:t>
            </a:r>
          </a:p>
          <a:p>
            <a:r>
              <a:rPr lang="fr-FR" dirty="0" smtClean="0"/>
              <a:t>Workflow</a:t>
            </a:r>
          </a:p>
          <a:p>
            <a:r>
              <a:rPr lang="fr-FR" dirty="0" smtClean="0"/>
              <a:t>Reporting</a:t>
            </a:r>
          </a:p>
          <a:p>
            <a:r>
              <a:rPr lang="fr-FR" dirty="0" smtClean="0"/>
              <a:t>Mobilité</a:t>
            </a: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70</a:t>
            </a:fld>
            <a:endParaRPr lang="fr-FR"/>
          </a:p>
        </p:txBody>
      </p:sp>
    </p:spTree>
    <p:extLst>
      <p:ext uri="{BB962C8B-B14F-4D97-AF65-F5344CB8AC3E}">
        <p14:creationId xmlns:p14="http://schemas.microsoft.com/office/powerpoint/2010/main" val="39591718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988840"/>
            <a:ext cx="7498080" cy="1143000"/>
          </a:xfrm>
        </p:spPr>
        <p:txBody>
          <a:bodyPr>
            <a:normAutofit/>
          </a:bodyPr>
          <a:lstStyle/>
          <a:p>
            <a:r>
              <a:rPr lang="fr-FR" sz="6000" u="sng" dirty="0" smtClean="0"/>
              <a:t>L’OFFRE SAGE X3</a:t>
            </a:r>
            <a:endParaRPr lang="fr-FR" sz="6000" u="sng"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71</a:t>
            </a:fld>
            <a:endParaRPr lang="fr-FR"/>
          </a:p>
        </p:txBody>
      </p:sp>
    </p:spTree>
    <p:extLst>
      <p:ext uri="{BB962C8B-B14F-4D97-AF65-F5344CB8AC3E}">
        <p14:creationId xmlns:p14="http://schemas.microsoft.com/office/powerpoint/2010/main" val="176692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SCHEMA D’ENSEMBLE</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7704856" cy="524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72</a:t>
            </a:fld>
            <a:endParaRPr lang="fr-FR"/>
          </a:p>
        </p:txBody>
      </p:sp>
    </p:spTree>
    <p:extLst>
      <p:ext uri="{BB962C8B-B14F-4D97-AF65-F5344CB8AC3E}">
        <p14:creationId xmlns:p14="http://schemas.microsoft.com/office/powerpoint/2010/main" val="20482267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CARACTERISTIQUES</a:t>
            </a:r>
            <a:endParaRPr lang="fr-FR" dirty="0"/>
          </a:p>
        </p:txBody>
      </p:sp>
      <p:sp>
        <p:nvSpPr>
          <p:cNvPr id="3" name="Espace réservé du contenu 2"/>
          <p:cNvSpPr>
            <a:spLocks noGrp="1"/>
          </p:cNvSpPr>
          <p:nvPr>
            <p:ph idx="1"/>
          </p:nvPr>
        </p:nvSpPr>
        <p:spPr>
          <a:xfrm>
            <a:off x="1187624" y="1628800"/>
            <a:ext cx="7498080" cy="4429472"/>
          </a:xfrm>
        </p:spPr>
        <p:txBody>
          <a:bodyPr>
            <a:normAutofit fontScale="92500"/>
          </a:bodyPr>
          <a:lstStyle/>
          <a:p>
            <a:r>
              <a:rPr lang="fr-FR" sz="2400" dirty="0" smtClean="0"/>
              <a:t>Produit destiné aux PME et au-delà (50 à 5000 employés, 2000 utilisateurs simultanés)</a:t>
            </a:r>
          </a:p>
          <a:p>
            <a:r>
              <a:rPr lang="fr-FR" sz="2400" dirty="0" smtClean="0"/>
              <a:t>Pré-paramétrage (Edition Standard nationale) ou déploiement en mode projet (Edition Premium multi-législations)</a:t>
            </a:r>
          </a:p>
          <a:p>
            <a:r>
              <a:rPr lang="fr-FR" sz="2400" dirty="0" smtClean="0"/>
              <a:t>Outils décisionnels intégrés</a:t>
            </a:r>
          </a:p>
          <a:p>
            <a:r>
              <a:rPr lang="fr-FR" sz="2400" dirty="0" smtClean="0"/>
              <a:t>Base de données ORACLE ou SQL Server</a:t>
            </a:r>
          </a:p>
          <a:p>
            <a:r>
              <a:rPr lang="fr-FR" sz="2400" dirty="0" smtClean="0"/>
              <a:t>Plateforme intégrant un Web Service SOAP (Simple Object Access Protocol, orienté objets – XML)</a:t>
            </a:r>
          </a:p>
          <a:p>
            <a:r>
              <a:rPr lang="fr-FR" sz="2400" dirty="0" smtClean="0"/>
              <a:t>Interfaces graphiques, bureautique intégrée, portail Web 2.0</a:t>
            </a:r>
          </a:p>
          <a:p>
            <a:r>
              <a:rPr lang="fr-FR" sz="2400" dirty="0" smtClean="0"/>
              <a:t>Version </a:t>
            </a:r>
            <a:r>
              <a:rPr lang="fr-FR" sz="2400" dirty="0" err="1" smtClean="0"/>
              <a:t>SaaS</a:t>
            </a:r>
            <a:r>
              <a:rPr lang="fr-FR" sz="2400" dirty="0" smtClean="0"/>
              <a:t> (externalisée)</a:t>
            </a: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73</a:t>
            </a:fld>
            <a:endParaRPr lang="fr-FR"/>
          </a:p>
        </p:txBody>
      </p:sp>
    </p:spTree>
    <p:extLst>
      <p:ext uri="{BB962C8B-B14F-4D97-AF65-F5344CB8AC3E}">
        <p14:creationId xmlns:p14="http://schemas.microsoft.com/office/powerpoint/2010/main" val="37890539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 – EXEMPLES D’OFFRES LIBRES (2013)</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74</a:t>
            </a:fld>
            <a:endParaRPr lang="fr-FR"/>
          </a:p>
        </p:txBody>
      </p:sp>
    </p:spTree>
    <p:extLst>
      <p:ext uri="{BB962C8B-B14F-4D97-AF65-F5344CB8AC3E}">
        <p14:creationId xmlns:p14="http://schemas.microsoft.com/office/powerpoint/2010/main" val="38767270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LICENCES LIBRES EN GENERAL</a:t>
            </a:r>
            <a:endParaRPr lang="fr-FR" dirty="0"/>
          </a:p>
        </p:txBody>
      </p:sp>
      <p:sp>
        <p:nvSpPr>
          <p:cNvPr id="3" name="Espace réservé du contenu 2"/>
          <p:cNvSpPr>
            <a:spLocks noGrp="1"/>
          </p:cNvSpPr>
          <p:nvPr>
            <p:ph idx="1"/>
          </p:nvPr>
        </p:nvSpPr>
        <p:spPr>
          <a:xfrm>
            <a:off x="1435608" y="1447800"/>
            <a:ext cx="7498080" cy="5005536"/>
          </a:xfrm>
        </p:spPr>
        <p:txBody>
          <a:bodyPr>
            <a:normAutofit lnSpcReduction="10000"/>
          </a:bodyPr>
          <a:lstStyle/>
          <a:p>
            <a:r>
              <a:rPr lang="fr-FR" sz="2400" dirty="0" smtClean="0"/>
              <a:t>Il existe plusieurs licences « libres » qui se différencient par l’obligation de fournir à la communauté les modifications apportées au produit (</a:t>
            </a:r>
            <a:r>
              <a:rPr lang="fr-FR" sz="2400" b="1" u="sng" dirty="0" err="1" smtClean="0"/>
              <a:t>CopyLeft</a:t>
            </a:r>
            <a:r>
              <a:rPr lang="fr-FR" sz="2400" dirty="0" smtClean="0"/>
              <a:t>)</a:t>
            </a:r>
          </a:p>
          <a:p>
            <a:r>
              <a:rPr lang="fr-FR" sz="2400" dirty="0"/>
              <a:t>General Public Licence (</a:t>
            </a:r>
            <a:r>
              <a:rPr lang="fr-FR" sz="2400" b="1" u="sng" dirty="0"/>
              <a:t>GPL</a:t>
            </a:r>
            <a:r>
              <a:rPr lang="fr-FR" sz="2400" dirty="0" smtClean="0"/>
              <a:t>): </a:t>
            </a:r>
            <a:r>
              <a:rPr lang="fr-FR" sz="2400" dirty="0"/>
              <a:t>Pas d’obligation de publier les modifications si elles sont </a:t>
            </a:r>
            <a:r>
              <a:rPr lang="fr-FR" sz="2400" dirty="0" smtClean="0"/>
              <a:t>personnelles, mais les programmes diffusés doivent être publiés en entier même s’ils ne contiennent qu’un fragment de code sous licence</a:t>
            </a:r>
          </a:p>
          <a:p>
            <a:r>
              <a:rPr lang="fr-FR" sz="2400" dirty="0"/>
              <a:t>Mozilla Public Licence (</a:t>
            </a:r>
            <a:r>
              <a:rPr lang="fr-FR" sz="2400" b="1" u="sng" dirty="0"/>
              <a:t>MPL</a:t>
            </a:r>
            <a:r>
              <a:rPr lang="fr-FR" sz="2400" dirty="0" smtClean="0"/>
              <a:t>): Moins contraignante que GPL, seules les séquences issues du code sous licence doivent être publiées </a:t>
            </a:r>
            <a:endParaRPr lang="fr-FR" sz="2400" dirty="0"/>
          </a:p>
          <a:p>
            <a:r>
              <a:rPr lang="fr-FR" sz="2400" b="1" u="sng" dirty="0"/>
              <a:t>AGPL</a:t>
            </a:r>
            <a:r>
              <a:rPr lang="fr-FR" sz="2400" dirty="0"/>
              <a:t> (</a:t>
            </a:r>
            <a:r>
              <a:rPr lang="fr-FR" sz="2400" dirty="0" err="1"/>
              <a:t>Affero</a:t>
            </a:r>
            <a:r>
              <a:rPr lang="fr-FR" sz="2400" dirty="0"/>
              <a:t> </a:t>
            </a:r>
            <a:r>
              <a:rPr lang="fr-FR" sz="2400" dirty="0" smtClean="0"/>
              <a:t>GPL): Plus contraignante que GPL, obligation </a:t>
            </a:r>
            <a:r>
              <a:rPr lang="fr-FR" sz="2400" dirty="0"/>
              <a:t>au licencié de donner ses sources </a:t>
            </a:r>
            <a:r>
              <a:rPr lang="fr-FR" sz="2400" dirty="0" smtClean="0"/>
              <a:t>dès que </a:t>
            </a:r>
            <a:r>
              <a:rPr lang="fr-FR" sz="2400" dirty="0"/>
              <a:t>le produit est accessible sur un serveur </a:t>
            </a:r>
            <a:r>
              <a:rPr lang="fr-FR" sz="2400" dirty="0" smtClean="0"/>
              <a:t>internet</a:t>
            </a:r>
            <a:endParaRPr lang="fr-FR" sz="2400" dirty="0"/>
          </a:p>
          <a:p>
            <a:endParaRPr lang="fr-FR" sz="2400" dirty="0" smtClean="0"/>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75</a:t>
            </a:fld>
            <a:endParaRPr lang="fr-FR"/>
          </a:p>
        </p:txBody>
      </p:sp>
    </p:spTree>
    <p:extLst>
      <p:ext uri="{BB962C8B-B14F-4D97-AF65-F5344CB8AC3E}">
        <p14:creationId xmlns:p14="http://schemas.microsoft.com/office/powerpoint/2010/main" val="24968559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132856"/>
            <a:ext cx="7498080" cy="1143000"/>
          </a:xfrm>
        </p:spPr>
        <p:txBody>
          <a:bodyPr>
            <a:normAutofit/>
          </a:bodyPr>
          <a:lstStyle/>
          <a:p>
            <a:r>
              <a:rPr lang="fr-FR" sz="6000" u="sng" dirty="0" smtClean="0"/>
              <a:t>L’OFFRE OPEN ERP</a:t>
            </a:r>
            <a:endParaRPr lang="fr-FR" sz="6000" u="sng"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76</a:t>
            </a:fld>
            <a:endParaRPr lang="fr-FR"/>
          </a:p>
        </p:txBody>
      </p:sp>
    </p:spTree>
    <p:extLst>
      <p:ext uri="{BB962C8B-B14F-4D97-AF65-F5344CB8AC3E}">
        <p14:creationId xmlns:p14="http://schemas.microsoft.com/office/powerpoint/2010/main" val="42291284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CARACTERISTIQUES</a:t>
            </a:r>
            <a:endParaRPr lang="fr-FR" dirty="0"/>
          </a:p>
        </p:txBody>
      </p:sp>
      <p:sp>
        <p:nvSpPr>
          <p:cNvPr id="3" name="Espace réservé du contenu 2"/>
          <p:cNvSpPr>
            <a:spLocks noGrp="1"/>
          </p:cNvSpPr>
          <p:nvPr>
            <p:ph idx="1"/>
          </p:nvPr>
        </p:nvSpPr>
        <p:spPr>
          <a:xfrm>
            <a:off x="1435608" y="1988840"/>
            <a:ext cx="4576552" cy="3349352"/>
          </a:xfrm>
        </p:spPr>
        <p:txBody>
          <a:bodyPr>
            <a:normAutofit/>
          </a:bodyPr>
          <a:lstStyle/>
          <a:p>
            <a:r>
              <a:rPr lang="fr-FR" sz="2400" dirty="0" smtClean="0"/>
              <a:t>Produit véritablement communautaire (plus de 500 modules, en accroissement constant)</a:t>
            </a:r>
          </a:p>
          <a:p>
            <a:r>
              <a:rPr lang="fr-FR" sz="2400" dirty="0" smtClean="0"/>
              <a:t>Classification des modules </a:t>
            </a:r>
            <a:r>
              <a:rPr lang="fr-FR" sz="2400" dirty="0" smtClean="0">
                <a:sym typeface="Wingdings" pitchFamily="2" charset="2"/>
              </a:rPr>
              <a:t></a:t>
            </a:r>
            <a:endParaRPr lang="fr-FR" sz="2400" dirty="0" smtClean="0"/>
          </a:p>
          <a:p>
            <a:r>
              <a:rPr lang="fr-FR" sz="2400" dirty="0" smtClean="0"/>
              <a:t>Licence AGPL</a:t>
            </a:r>
          </a:p>
          <a:p>
            <a:r>
              <a:rPr lang="fr-FR" sz="2400" dirty="0" smtClean="0"/>
              <a:t>Base de données </a:t>
            </a:r>
            <a:r>
              <a:rPr lang="fr-FR" sz="2400" dirty="0" err="1" smtClean="0"/>
              <a:t>Postgres</a:t>
            </a:r>
            <a:endParaRPr lang="fr-FR" sz="2400" dirty="0" smtClean="0"/>
          </a:p>
          <a:p>
            <a:pPr marL="82296" indent="0">
              <a:buNone/>
            </a:pPr>
            <a:endParaRPr lang="fr-FR"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84784"/>
            <a:ext cx="259228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77</a:t>
            </a:fld>
            <a:endParaRPr lang="fr-FR"/>
          </a:p>
        </p:txBody>
      </p:sp>
    </p:spTree>
    <p:extLst>
      <p:ext uri="{BB962C8B-B14F-4D97-AF65-F5344CB8AC3E}">
        <p14:creationId xmlns:p14="http://schemas.microsoft.com/office/powerpoint/2010/main" val="4006537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COMPARAISON ERP  COMMERCIAL - OPEN</a:t>
            </a:r>
            <a:endParaRPr lang="fr-FR" dirty="0"/>
          </a:p>
        </p:txBody>
      </p:sp>
      <p:sp>
        <p:nvSpPr>
          <p:cNvPr id="3" name="Espace réservé du contenu 2"/>
          <p:cNvSpPr>
            <a:spLocks noGrp="1"/>
          </p:cNvSpPr>
          <p:nvPr>
            <p:ph idx="1"/>
          </p:nvPr>
        </p:nvSpPr>
        <p:spPr/>
        <p:txBody>
          <a:bodyPr>
            <a:normAutofit/>
          </a:bodyPr>
          <a:lstStyle/>
          <a:p>
            <a:pPr marL="82296" indent="0">
              <a:buNone/>
            </a:pPr>
            <a:r>
              <a:rPr lang="fr-FR" sz="2000" dirty="0"/>
              <a:t>http://v6.openerp.com/products/business-model</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16832"/>
            <a:ext cx="7703239" cy="414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78</a:t>
            </a:fld>
            <a:endParaRPr lang="fr-FR"/>
          </a:p>
        </p:txBody>
      </p:sp>
    </p:spTree>
    <p:extLst>
      <p:ext uri="{BB962C8B-B14F-4D97-AF65-F5344CB8AC3E}">
        <p14:creationId xmlns:p14="http://schemas.microsoft.com/office/powerpoint/2010/main" val="31740759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VARIANTES DE L’OFFRE OPEN ERP</a:t>
            </a: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79</a:t>
            </a:fld>
            <a:endParaRPr lang="fr-F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661456"/>
            <a:ext cx="7560840" cy="504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819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33398"/>
            <a:ext cx="7498080" cy="1143000"/>
          </a:xfrm>
        </p:spPr>
        <p:txBody>
          <a:bodyPr>
            <a:normAutofit/>
          </a:bodyPr>
          <a:lstStyle/>
          <a:p>
            <a:r>
              <a:rPr lang="fr-FR" dirty="0" smtClean="0"/>
              <a:t>LES VISEES DE L’ERP</a:t>
            </a:r>
            <a:endParaRPr lang="fr-FR" dirty="0"/>
          </a:p>
        </p:txBody>
      </p:sp>
      <p:sp>
        <p:nvSpPr>
          <p:cNvPr id="3" name="Espace réservé du contenu 2"/>
          <p:cNvSpPr>
            <a:spLocks noGrp="1"/>
          </p:cNvSpPr>
          <p:nvPr>
            <p:ph idx="1"/>
          </p:nvPr>
        </p:nvSpPr>
        <p:spPr>
          <a:xfrm>
            <a:off x="971600" y="1916832"/>
            <a:ext cx="7818072" cy="3888432"/>
          </a:xfrm>
        </p:spPr>
        <p:txBody>
          <a:bodyPr>
            <a:noAutofit/>
          </a:bodyPr>
          <a:lstStyle/>
          <a:p>
            <a:r>
              <a:rPr lang="fr-FR" sz="2400" b="1" u="sng" dirty="0" smtClean="0"/>
              <a:t>Remédier</a:t>
            </a:r>
            <a:r>
              <a:rPr lang="fr-FR" sz="2400" dirty="0" smtClean="0"/>
              <a:t> aux défauts des systèmes non-intégrés, non homogènes, peu interopérables, éviter </a:t>
            </a:r>
            <a:r>
              <a:rPr lang="fr-FR" sz="2400" dirty="0"/>
              <a:t>les saisies multiples</a:t>
            </a:r>
          </a:p>
          <a:p>
            <a:r>
              <a:rPr lang="fr-FR" sz="2400" b="1" u="sng" dirty="0" smtClean="0"/>
              <a:t>Réunir</a:t>
            </a:r>
            <a:r>
              <a:rPr lang="fr-FR" sz="2400" dirty="0" smtClean="0"/>
              <a:t> des fonctionnalités de gestion dans un seul produit</a:t>
            </a:r>
          </a:p>
          <a:p>
            <a:r>
              <a:rPr lang="fr-FR" sz="2400" b="1" u="sng" dirty="0" smtClean="0"/>
              <a:t>Coordonner </a:t>
            </a:r>
            <a:r>
              <a:rPr lang="fr-FR" sz="2400" dirty="0" smtClean="0"/>
              <a:t>les activités, assurer la transversalité (processus)</a:t>
            </a:r>
          </a:p>
          <a:p>
            <a:r>
              <a:rPr lang="fr-FR" sz="2400" b="1" u="sng" dirty="0"/>
              <a:t>Réduire les coûts </a:t>
            </a:r>
            <a:r>
              <a:rPr lang="fr-FR" sz="2400" dirty="0"/>
              <a:t>par la rationalisation du système </a:t>
            </a:r>
            <a:r>
              <a:rPr lang="fr-FR" sz="2400" dirty="0" smtClean="0"/>
              <a:t>d’information</a:t>
            </a:r>
            <a:endParaRPr lang="fr-FR" sz="2400" dirty="0"/>
          </a:p>
          <a:p>
            <a:pPr marL="82296" indent="0">
              <a:buNone/>
            </a:pP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a:t>
            </a:fld>
            <a:endParaRPr lang="fr-FR"/>
          </a:p>
        </p:txBody>
      </p:sp>
    </p:spTree>
    <p:extLst>
      <p:ext uri="{BB962C8B-B14F-4D97-AF65-F5344CB8AC3E}">
        <p14:creationId xmlns:p14="http://schemas.microsoft.com/office/powerpoint/2010/main" val="16033491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BUSINESS MODEL OPEN ERP</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82426"/>
            <a:ext cx="7488832" cy="511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80</a:t>
            </a:fld>
            <a:endParaRPr lang="fr-FR"/>
          </a:p>
        </p:txBody>
      </p:sp>
    </p:spTree>
    <p:extLst>
      <p:ext uri="{BB962C8B-B14F-4D97-AF65-F5344CB8AC3E}">
        <p14:creationId xmlns:p14="http://schemas.microsoft.com/office/powerpoint/2010/main" val="34967876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RECETTES ET COUTS</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16352"/>
            <a:ext cx="7272808" cy="498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81</a:t>
            </a:fld>
            <a:endParaRPr lang="fr-FR"/>
          </a:p>
        </p:txBody>
      </p:sp>
    </p:spTree>
    <p:extLst>
      <p:ext uri="{BB962C8B-B14F-4D97-AF65-F5344CB8AC3E}">
        <p14:creationId xmlns:p14="http://schemas.microsoft.com/office/powerpoint/2010/main" val="988021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EXTRAIT DES REFERENCES Open ERP</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332" y="1772816"/>
            <a:ext cx="7699742" cy="453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82</a:t>
            </a:fld>
            <a:endParaRPr lang="fr-FR"/>
          </a:p>
        </p:txBody>
      </p:sp>
    </p:spTree>
    <p:extLst>
      <p:ext uri="{BB962C8B-B14F-4D97-AF65-F5344CB8AC3E}">
        <p14:creationId xmlns:p14="http://schemas.microsoft.com/office/powerpoint/2010/main" val="8353773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1916832"/>
            <a:ext cx="7498080" cy="1143000"/>
          </a:xfrm>
        </p:spPr>
        <p:txBody>
          <a:bodyPr>
            <a:normAutofit/>
          </a:bodyPr>
          <a:lstStyle/>
          <a:p>
            <a:r>
              <a:rPr lang="fr-FR" sz="6000" u="sng" dirty="0" smtClean="0"/>
              <a:t>L’OFFRE COMPIERE</a:t>
            </a:r>
            <a:endParaRPr lang="fr-FR" sz="6000" u="sng"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83</a:t>
            </a:fld>
            <a:endParaRPr lang="fr-FR"/>
          </a:p>
        </p:txBody>
      </p:sp>
    </p:spTree>
    <p:extLst>
      <p:ext uri="{BB962C8B-B14F-4D97-AF65-F5344CB8AC3E}">
        <p14:creationId xmlns:p14="http://schemas.microsoft.com/office/powerpoint/2010/main" val="38122115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CARACTERISTIQUES</a:t>
            </a:r>
            <a:endParaRPr lang="fr-FR" dirty="0"/>
          </a:p>
        </p:txBody>
      </p:sp>
      <p:sp>
        <p:nvSpPr>
          <p:cNvPr id="3" name="Espace réservé du contenu 2"/>
          <p:cNvSpPr>
            <a:spLocks noGrp="1"/>
          </p:cNvSpPr>
          <p:nvPr>
            <p:ph idx="1"/>
          </p:nvPr>
        </p:nvSpPr>
        <p:spPr>
          <a:xfrm>
            <a:off x="1259632" y="1844824"/>
            <a:ext cx="7498080" cy="3853408"/>
          </a:xfrm>
        </p:spPr>
        <p:txBody>
          <a:bodyPr>
            <a:noAutofit/>
          </a:bodyPr>
          <a:lstStyle/>
          <a:p>
            <a:r>
              <a:rPr lang="fr-FR" sz="2400" dirty="0" smtClean="0"/>
              <a:t>ERP Complet Open Source destiné aux PME/PMI</a:t>
            </a:r>
          </a:p>
          <a:p>
            <a:r>
              <a:rPr lang="fr-FR" sz="2400" dirty="0" smtClean="0"/>
              <a:t>Licence GPL ou MPL</a:t>
            </a:r>
          </a:p>
          <a:p>
            <a:r>
              <a:rPr lang="fr-FR" sz="2400" dirty="0" smtClean="0"/>
              <a:t>Comme tout ERP, nécessite un accompagnement technique</a:t>
            </a:r>
          </a:p>
          <a:p>
            <a:r>
              <a:rPr lang="fr-FR" sz="2400" dirty="0" smtClean="0"/>
              <a:t>Base de données ORACLE ou POSTGRES</a:t>
            </a:r>
          </a:p>
          <a:p>
            <a:r>
              <a:rPr lang="fr-FR" sz="2400" dirty="0" smtClean="0"/>
              <a:t>Compagnie établie aux USA (CONSONA, Indianapolis. Il existe des entreprises support en France)</a:t>
            </a:r>
          </a:p>
          <a:p>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84</a:t>
            </a:fld>
            <a:endParaRPr lang="fr-FR"/>
          </a:p>
        </p:txBody>
      </p:sp>
    </p:spTree>
    <p:extLst>
      <p:ext uri="{BB962C8B-B14F-4D97-AF65-F5344CB8AC3E}">
        <p14:creationId xmlns:p14="http://schemas.microsoft.com/office/powerpoint/2010/main" val="12108009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LICENCES COMPIERE </a:t>
            </a:r>
            <a:endParaRPr lang="fr-FR" dirty="0"/>
          </a:p>
        </p:txBody>
      </p:sp>
      <p:sp>
        <p:nvSpPr>
          <p:cNvPr id="3" name="Espace réservé du contenu 2"/>
          <p:cNvSpPr>
            <a:spLocks noGrp="1"/>
          </p:cNvSpPr>
          <p:nvPr>
            <p:ph idx="1"/>
          </p:nvPr>
        </p:nvSpPr>
        <p:spPr>
          <a:xfrm>
            <a:off x="1435928" y="1196752"/>
            <a:ext cx="7498080" cy="4800600"/>
          </a:xfrm>
        </p:spPr>
        <p:txBody>
          <a:bodyPr>
            <a:normAutofit/>
          </a:bodyPr>
          <a:lstStyle/>
          <a:p>
            <a:pPr marL="82296" indent="0">
              <a:buNone/>
            </a:pPr>
            <a:r>
              <a:rPr lang="fr-FR" sz="2000" dirty="0" smtClean="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944" y="1484784"/>
            <a:ext cx="7632848" cy="418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1835696" y="6305550"/>
            <a:ext cx="6774904" cy="476250"/>
          </a:xfrm>
        </p:spPr>
        <p:txBody>
          <a:bodyPr/>
          <a:lstStyle/>
          <a:p>
            <a:r>
              <a:rPr lang="fr-FR" smtClean="0"/>
              <a:t>(C) J. Sornet - 2013</a:t>
            </a:r>
            <a:endParaRPr lang="fr-FR" dirty="0"/>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85</a:t>
            </a:fld>
            <a:endParaRPr lang="fr-FR"/>
          </a:p>
        </p:txBody>
      </p:sp>
    </p:spTree>
    <p:extLst>
      <p:ext uri="{BB962C8B-B14F-4D97-AF65-F5344CB8AC3E}">
        <p14:creationId xmlns:p14="http://schemas.microsoft.com/office/powerpoint/2010/main" val="23760165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COMPARATIF DES VERSIONS</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7704856" cy="496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86</a:t>
            </a:fld>
            <a:endParaRPr lang="fr-FR"/>
          </a:p>
        </p:txBody>
      </p:sp>
    </p:spTree>
    <p:extLst>
      <p:ext uri="{BB962C8B-B14F-4D97-AF65-F5344CB8AC3E}">
        <p14:creationId xmlns:p14="http://schemas.microsoft.com/office/powerpoint/2010/main" val="31903951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COMPARATIF DES VERSIONS (suite)</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7272808" cy="478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87</a:t>
            </a:fld>
            <a:endParaRPr lang="fr-FR"/>
          </a:p>
        </p:txBody>
      </p:sp>
    </p:spTree>
    <p:extLst>
      <p:ext uri="{BB962C8B-B14F-4D97-AF65-F5344CB8AC3E}">
        <p14:creationId xmlns:p14="http://schemas.microsoft.com/office/powerpoint/2010/main" val="14653528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74638"/>
            <a:ext cx="7746064" cy="1143000"/>
          </a:xfrm>
        </p:spPr>
        <p:txBody>
          <a:bodyPr>
            <a:normAutofit fontScale="90000"/>
          </a:bodyPr>
          <a:lstStyle/>
          <a:p>
            <a:r>
              <a:rPr lang="fr-FR" dirty="0" smtClean="0"/>
              <a:t>LE SCHEMA DE LA VERSION ENTREPRISE</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80" y="1484784"/>
            <a:ext cx="7632848" cy="513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88</a:t>
            </a:fld>
            <a:endParaRPr lang="fr-FR"/>
          </a:p>
        </p:txBody>
      </p:sp>
    </p:spTree>
    <p:extLst>
      <p:ext uri="{BB962C8B-B14F-4D97-AF65-F5344CB8AC3E}">
        <p14:creationId xmlns:p14="http://schemas.microsoft.com/office/powerpoint/2010/main" val="40128019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DISPONIBILITE SUR LE « CLOUD »</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7488832" cy="496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89</a:t>
            </a:fld>
            <a:endParaRPr lang="fr-FR"/>
          </a:p>
        </p:txBody>
      </p:sp>
    </p:spTree>
    <p:extLst>
      <p:ext uri="{BB962C8B-B14F-4D97-AF65-F5344CB8AC3E}">
        <p14:creationId xmlns:p14="http://schemas.microsoft.com/office/powerpoint/2010/main" val="61833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REMEDIER …</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5"/>
            <a:ext cx="7418687" cy="499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a:t>
            </a:fld>
            <a:endParaRPr lang="fr-FR"/>
          </a:p>
        </p:txBody>
      </p:sp>
    </p:spTree>
    <p:extLst>
      <p:ext uri="{BB962C8B-B14F-4D97-AF65-F5344CB8AC3E}">
        <p14:creationId xmlns:p14="http://schemas.microsoft.com/office/powerpoint/2010/main" val="37958363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3</a:t>
            </a:r>
            <a:r>
              <a:rPr lang="fr-FR" dirty="0" smtClean="0"/>
              <a:t> - L’ERP DANS L’ORGANISATION</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90</a:t>
            </a:fld>
            <a:endParaRPr lang="fr-FR"/>
          </a:p>
        </p:txBody>
      </p:sp>
    </p:spTree>
    <p:extLst>
      <p:ext uri="{BB962C8B-B14F-4D97-AF65-F5344CB8AC3E}">
        <p14:creationId xmlns:p14="http://schemas.microsoft.com/office/powerpoint/2010/main" val="1838333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 LES LIENS ENTRE ERP ET ORGANISATION</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91</a:t>
            </a:fld>
            <a:endParaRPr lang="fr-FR"/>
          </a:p>
        </p:txBody>
      </p:sp>
    </p:spTree>
    <p:extLst>
      <p:ext uri="{BB962C8B-B14F-4D97-AF65-F5344CB8AC3E}">
        <p14:creationId xmlns:p14="http://schemas.microsoft.com/office/powerpoint/2010/main" val="11486161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CONVERGENCE ERP- ORGANISATION</a:t>
            </a:r>
            <a:endParaRPr lang="fr-FR" dirty="0"/>
          </a:p>
        </p:txBody>
      </p:sp>
      <p:sp>
        <p:nvSpPr>
          <p:cNvPr id="3" name="Espace réservé du contenu 2"/>
          <p:cNvSpPr>
            <a:spLocks noGrp="1"/>
          </p:cNvSpPr>
          <p:nvPr>
            <p:ph idx="1"/>
          </p:nvPr>
        </p:nvSpPr>
        <p:spPr>
          <a:xfrm>
            <a:off x="1187624" y="1700808"/>
            <a:ext cx="7746064" cy="4800600"/>
          </a:xfrm>
        </p:spPr>
        <p:txBody>
          <a:bodyPr>
            <a:normAutofit lnSpcReduction="10000"/>
          </a:bodyPr>
          <a:lstStyle/>
          <a:p>
            <a:r>
              <a:rPr lang="fr-FR" sz="2400" dirty="0" smtClean="0"/>
              <a:t>L’ERP est un produit standard,  qui introduit des différences par rapport à l’existant d’une organisation (format de données et description des objets, contenu des visuels, enchaînement des traitements …)</a:t>
            </a:r>
          </a:p>
          <a:p>
            <a:r>
              <a:rPr lang="fr-FR" sz="2400" dirty="0"/>
              <a:t>ERP et organisation doivent êtres mis en phase (alignés</a:t>
            </a:r>
            <a:r>
              <a:rPr lang="fr-FR" sz="2400" dirty="0" smtClean="0"/>
              <a:t>)</a:t>
            </a:r>
            <a:endParaRPr lang="fr-FR" sz="2400" dirty="0"/>
          </a:p>
          <a:p>
            <a:r>
              <a:rPr lang="fr-FR" sz="2400" dirty="0" smtClean="0"/>
              <a:t>Le fonctionnement de l’organisation peut évoluer dans une certaine mesure, notamment pour appliquer les bonnes pratiques d’un secteur portées par l’ERP</a:t>
            </a:r>
          </a:p>
          <a:p>
            <a:r>
              <a:rPr lang="fr-FR" sz="2400" dirty="0" smtClean="0"/>
              <a:t>L’ERP est adaptable:</a:t>
            </a:r>
          </a:p>
          <a:p>
            <a:pPr marL="82296" indent="0">
              <a:buNone/>
            </a:pPr>
            <a:r>
              <a:rPr lang="fr-FR" sz="2400" dirty="0" smtClean="0"/>
              <a:t>- Paramétrage, choix des modules</a:t>
            </a:r>
          </a:p>
          <a:p>
            <a:pPr marL="82296" indent="0">
              <a:buNone/>
            </a:pPr>
            <a:r>
              <a:rPr lang="fr-FR" sz="2400" dirty="0" smtClean="0"/>
              <a:t>- Si nécessaire compléments spécifiques ou interfaçage avec une application discrète</a:t>
            </a:r>
          </a:p>
          <a:p>
            <a:pPr marL="82296" indent="0">
              <a:buNone/>
            </a:pPr>
            <a:endParaRPr lang="fr-FR" sz="2400" dirty="0"/>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92</a:t>
            </a:fld>
            <a:endParaRPr lang="fr-FR"/>
          </a:p>
        </p:txBody>
      </p:sp>
    </p:spTree>
    <p:extLst>
      <p:ext uri="{BB962C8B-B14F-4D97-AF65-F5344CB8AC3E}">
        <p14:creationId xmlns:p14="http://schemas.microsoft.com/office/powerpoint/2010/main" val="21868719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L’ERP AGIT SUR L’ORGANISATION</a:t>
            </a:r>
            <a:endParaRPr lang="fr-FR" dirty="0"/>
          </a:p>
        </p:txBody>
      </p:sp>
      <p:sp>
        <p:nvSpPr>
          <p:cNvPr id="3" name="Espace réservé du contenu 2"/>
          <p:cNvSpPr>
            <a:spLocks noGrp="1"/>
          </p:cNvSpPr>
          <p:nvPr>
            <p:ph idx="1"/>
          </p:nvPr>
        </p:nvSpPr>
        <p:spPr>
          <a:xfrm>
            <a:off x="1259632" y="1700808"/>
            <a:ext cx="7498080" cy="4800600"/>
          </a:xfrm>
        </p:spPr>
        <p:txBody>
          <a:bodyPr>
            <a:normAutofit/>
          </a:bodyPr>
          <a:lstStyle/>
          <a:p>
            <a:r>
              <a:rPr lang="fr-FR" sz="2400" dirty="0" smtClean="0"/>
              <a:t>L’ERP intègre tout ou partie du système d’information</a:t>
            </a:r>
          </a:p>
          <a:p>
            <a:r>
              <a:rPr lang="fr-FR" sz="2400" dirty="0" smtClean="0"/>
              <a:t>L’unicité de l’information, le workflow et les procédures métier préétablies permettent la prise en charge des </a:t>
            </a:r>
            <a:r>
              <a:rPr lang="fr-FR" sz="2400" b="1" u="sng" dirty="0" smtClean="0"/>
              <a:t>processus transversaux</a:t>
            </a:r>
          </a:p>
          <a:p>
            <a:r>
              <a:rPr lang="fr-FR" sz="2400" dirty="0" smtClean="0"/>
              <a:t>L’ERP introduit de nouveaux outils et de nouvelles interfaces homme-machine</a:t>
            </a:r>
          </a:p>
          <a:p>
            <a:r>
              <a:rPr lang="fr-FR" sz="2400" dirty="0" smtClean="0"/>
              <a:t>L’organisation, le travail quotidien sont affectés, l’implantation de l’ERP impose des changements</a:t>
            </a:r>
          </a:p>
          <a:p>
            <a:r>
              <a:rPr lang="fr-FR" sz="2400" dirty="0" smtClean="0"/>
              <a:t>=&gt; Implanter un ERP repose sur un travail préalable d’organisation et de management </a:t>
            </a:r>
          </a:p>
        </p:txBody>
      </p:sp>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93</a:t>
            </a:fld>
            <a:endParaRPr lang="fr-FR"/>
          </a:p>
        </p:txBody>
      </p:sp>
    </p:spTree>
    <p:extLst>
      <p:ext uri="{BB962C8B-B14F-4D97-AF65-F5344CB8AC3E}">
        <p14:creationId xmlns:p14="http://schemas.microsoft.com/office/powerpoint/2010/main" val="14903231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EXEMPLE D’INTEGRATION DE PROCESSUS: ACTIVITE D’APPROVISIONNEMENT</a:t>
            </a:r>
            <a:endParaRPr lang="fr-FR" sz="2800"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81864"/>
            <a:ext cx="7704856" cy="503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94</a:t>
            </a:fld>
            <a:endParaRPr lang="fr-FR"/>
          </a:p>
        </p:txBody>
      </p:sp>
    </p:spTree>
    <p:extLst>
      <p:ext uri="{BB962C8B-B14F-4D97-AF65-F5344CB8AC3E}">
        <p14:creationId xmlns:p14="http://schemas.microsoft.com/office/powerpoint/2010/main" val="28065997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EXEMPLE D’INTEGRATION DE PROCESSUS: ACTIVITE DE VENTE</a:t>
            </a:r>
            <a:endParaRPr lang="fr-FR" sz="2800"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9706"/>
            <a:ext cx="7632848" cy="4970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95</a:t>
            </a:fld>
            <a:endParaRPr lang="fr-FR"/>
          </a:p>
        </p:txBody>
      </p:sp>
    </p:spTree>
    <p:extLst>
      <p:ext uri="{BB962C8B-B14F-4D97-AF65-F5344CB8AC3E}">
        <p14:creationId xmlns:p14="http://schemas.microsoft.com/office/powerpoint/2010/main" val="195953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smtClean="0"/>
              <a:t>EXEMPLE D’INTEGRATION DES VENTES AU SEIN DES MODULES FONCTIONNELS D’UN ERP</a:t>
            </a:r>
            <a:endParaRPr lang="fr-FR" sz="2800"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24698"/>
            <a:ext cx="7560840" cy="490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96</a:t>
            </a:fld>
            <a:endParaRPr lang="fr-FR"/>
          </a:p>
        </p:txBody>
      </p:sp>
    </p:spTree>
    <p:extLst>
      <p:ext uri="{BB962C8B-B14F-4D97-AF65-F5344CB8AC3E}">
        <p14:creationId xmlns:p14="http://schemas.microsoft.com/office/powerpoint/2010/main" val="31575599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COUVERTURE MAXIMALE </a:t>
            </a:r>
            <a:br>
              <a:rPr lang="fr-FR" dirty="0" smtClean="0"/>
            </a:br>
            <a:r>
              <a:rPr lang="fr-FR" dirty="0" smtClean="0"/>
              <a:t>DU SI PAR UN ERP</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23152"/>
            <a:ext cx="7344816" cy="474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97</a:t>
            </a:fld>
            <a:endParaRPr lang="fr-FR"/>
          </a:p>
        </p:txBody>
      </p:sp>
    </p:spTree>
    <p:extLst>
      <p:ext uri="{BB962C8B-B14F-4D97-AF65-F5344CB8AC3E}">
        <p14:creationId xmlns:p14="http://schemas.microsoft.com/office/powerpoint/2010/main" val="7421646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EXEMPLE D’INTEGRATION PAR L’ERP DANS UN RESEAU INTERENTREPRISES</a:t>
            </a:r>
            <a:endParaRPr lang="fr-FR" sz="3200"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7789410" cy="488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98</a:t>
            </a:fld>
            <a:endParaRPr lang="fr-FR"/>
          </a:p>
        </p:txBody>
      </p:sp>
    </p:spTree>
    <p:extLst>
      <p:ext uri="{BB962C8B-B14F-4D97-AF65-F5344CB8AC3E}">
        <p14:creationId xmlns:p14="http://schemas.microsoft.com/office/powerpoint/2010/main" val="13531153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D’INTEGRATION EXTERNE DU </a:t>
            </a:r>
            <a:r>
              <a:rPr lang="fr-FR" dirty="0" err="1" smtClean="0"/>
              <a:t>e-BUSINESS</a:t>
            </a:r>
            <a:endParaRPr lang="fr-FR" dirty="0"/>
          </a:p>
        </p:txBody>
      </p:sp>
      <p:sp>
        <p:nvSpPr>
          <p:cNvPr id="3" name="Espace réservé du contenu 2"/>
          <p:cNvSpPr>
            <a:spLocks noGrp="1"/>
          </p:cNvSpPr>
          <p:nvPr>
            <p:ph idx="1"/>
          </p:nvPr>
        </p:nvSpPr>
        <p:spPr/>
        <p:txBody>
          <a:bodyPr/>
          <a:lstStyle/>
          <a:p>
            <a:pPr marL="82296"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484784"/>
            <a:ext cx="7776865" cy="492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 J. Sornet - 2013</a:t>
            </a:r>
            <a:endParaRPr lang="fr-FR"/>
          </a:p>
        </p:txBody>
      </p:sp>
      <p:sp>
        <p:nvSpPr>
          <p:cNvPr id="5" name="Espace réservé du numéro de diapositive 4"/>
          <p:cNvSpPr>
            <a:spLocks noGrp="1"/>
          </p:cNvSpPr>
          <p:nvPr>
            <p:ph type="sldNum" sz="quarter" idx="12"/>
          </p:nvPr>
        </p:nvSpPr>
        <p:spPr/>
        <p:txBody>
          <a:bodyPr/>
          <a:lstStyle/>
          <a:p>
            <a:fld id="{839FC985-B67F-4CBE-8D00-78349A6F07A0}" type="slidenum">
              <a:rPr lang="fr-FR" smtClean="0"/>
              <a:t>99</a:t>
            </a:fld>
            <a:endParaRPr lang="fr-FR"/>
          </a:p>
        </p:txBody>
      </p:sp>
    </p:spTree>
    <p:extLst>
      <p:ext uri="{BB962C8B-B14F-4D97-AF65-F5344CB8AC3E}">
        <p14:creationId xmlns:p14="http://schemas.microsoft.com/office/powerpoint/2010/main" val="41244078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4327</TotalTime>
  <Words>9988</Words>
  <Application>Microsoft Office PowerPoint</Application>
  <PresentationFormat>Affichage à l'écran (4:3)</PresentationFormat>
  <Paragraphs>1244</Paragraphs>
  <Slides>205</Slides>
  <Notes>5</Notes>
  <HiddenSlides>0</HiddenSlides>
  <MMClips>0</MMClips>
  <ScaleCrop>false</ScaleCrop>
  <HeadingPairs>
    <vt:vector size="4" baseType="variant">
      <vt:variant>
        <vt:lpstr>Thème</vt:lpstr>
      </vt:variant>
      <vt:variant>
        <vt:i4>1</vt:i4>
      </vt:variant>
      <vt:variant>
        <vt:lpstr>Titres des diapositives</vt:lpstr>
      </vt:variant>
      <vt:variant>
        <vt:i4>205</vt:i4>
      </vt:variant>
    </vt:vector>
  </HeadingPairs>
  <TitlesOfParts>
    <vt:vector size="206" baseType="lpstr">
      <vt:lpstr>Solstice</vt:lpstr>
      <vt:lpstr> LA MISE EN ŒUVRE D’UN ERP  Ce cours aborde largement la problématique des ERP et va au-delà du référentiel du DSCG sur certains aspects.  </vt:lpstr>
      <vt:lpstr>SOMMAIRE</vt:lpstr>
      <vt:lpstr>1 - LES PRINCIPES DE L’ERP</vt:lpstr>
      <vt:lpstr>A – LES CARACTERISTIQUES DE l’ERP</vt:lpstr>
      <vt:lpstr>LES DENOMINATIONS</vt:lpstr>
      <vt:lpstr>LES ORIGINES</vt:lpstr>
      <vt:lpstr>LES ATTRIBUTS</vt:lpstr>
      <vt:lpstr>LES VISEES DE L’ERP</vt:lpstr>
      <vt:lpstr>REMEDIER …</vt:lpstr>
      <vt:lpstr>REUNIR …</vt:lpstr>
      <vt:lpstr>COORDONNER …</vt:lpstr>
      <vt:lpstr>REDUIRE LES COUTS … Exemple</vt:lpstr>
      <vt:lpstr>LES APPORTS OBJECTIFS</vt:lpstr>
      <vt:lpstr>L’ERP PEUT FAVORISER LA PRODUCTIVITE</vt:lpstr>
      <vt:lpstr>LES ENJEUX STRATEGIQUES</vt:lpstr>
      <vt:lpstr>QUELQUES INCONVENIENTS </vt:lpstr>
      <vt:lpstr>L’EVOLUTION DES ERP</vt:lpstr>
      <vt:lpstr>UN PERIMETRE  CROISSANT</vt:lpstr>
      <vt:lpstr>LA DIFFERENCIATION DES ERP</vt:lpstr>
      <vt:lpstr>B – LES PRINCIPES MIS EN ŒUVRE DANS UN ERP</vt:lpstr>
      <vt:lpstr>LES PRINCIPES DE BASE</vt:lpstr>
      <vt:lpstr>LE SCHEMA DE PRINCIPE</vt:lpstr>
      <vt:lpstr>Exemple:  DES MODULES SAP </vt:lpstr>
      <vt:lpstr>Les analyses de gestion ou Business Intelligence</vt:lpstr>
      <vt:lpstr>LE PRINCIPE DES EXTRACTIONS</vt:lpstr>
      <vt:lpstr>Exemple: LE REPORTING SAP</vt:lpstr>
      <vt:lpstr>L’INTEGRATION</vt:lpstr>
      <vt:lpstr>LE WORKFLOW</vt:lpstr>
      <vt:lpstr>LES MODES D’INTEGRATION PAR L’ERP</vt:lpstr>
      <vt:lpstr>C – LA TECHNIQUE DE L’ERP</vt:lpstr>
      <vt:lpstr>L’ARCHITECTURE TECHNIQUE DE L’ERP</vt:lpstr>
      <vt:lpstr>L’ERP ET LA BASE DE DONNEES : alternative</vt:lpstr>
      <vt:lpstr>LES ENVIRONNEMENTS DE L’ERP</vt:lpstr>
      <vt:lpstr>2 - LE MARCHE DES ERP</vt:lpstr>
      <vt:lpstr>A – L’OFFRE ERP</vt:lpstr>
      <vt:lpstr>LA CONSTRUCTION DE L’OFFRE</vt:lpstr>
      <vt:lpstr>Exemple: LE DEMARRAGE DE SAP (Michel Volle)</vt:lpstr>
      <vt:lpstr>Exemple: LA CROISSANCE EXTERNE D’INFOR</vt:lpstr>
      <vt:lpstr>LE GLISSEMENT VERS LES PME</vt:lpstr>
      <vt:lpstr>LES PRINCIPAUX PRODUITS PROPRIETAIRES EN 2013 (1/2)</vt:lpstr>
      <vt:lpstr>LES PRINCIPAUX PRODUITS PROPRIETAIRES EN 2013 (2/2)</vt:lpstr>
      <vt:lpstr>L’HISTORIQUE SAP</vt:lpstr>
      <vt:lpstr>L’EVOLUTION DES ERP SAP</vt:lpstr>
      <vt:lpstr>LA PLATEFORME NETWEAVER (intégration SOA)</vt:lpstr>
      <vt:lpstr>L’ARCHITECTURES DES ERP SAP</vt:lpstr>
      <vt:lpstr>LA GAMME SAP EN 2013</vt:lpstr>
      <vt:lpstr>LES PRINCIPAUX PRODUITS LIBRES (open) en 2013</vt:lpstr>
      <vt:lpstr>L’OFFRE DE SERVICE EN LIGNE</vt:lpstr>
      <vt:lpstr>L’ERP « 2.0 »</vt:lpstr>
      <vt:lpstr>B – LES CARACTERISTIQUES DU MARCHE</vt:lpstr>
      <vt:lpstr>L’ERP ET SES MARCHES SATELLITES</vt:lpstr>
      <vt:lpstr>LE MARCHE FRANCAIS EN 2006</vt:lpstr>
      <vt:lpstr>LES PARTS MONDIALES EN 2010 (Forrester)</vt:lpstr>
      <vt:lpstr>LE MARCHE EN 2010  (source Nes Security Lab)</vt:lpstr>
      <vt:lpstr>LES PREVISIONS DU MARCHE GLOBAL 2011 - 2015</vt:lpstr>
      <vt:lpstr>L’EVOLUTION DU MARCHE FRANCAIS 2005 a 2007</vt:lpstr>
      <vt:lpstr>LA CROISSANCE DU MARCHE Saas (en général)</vt:lpstr>
      <vt:lpstr>LES PERSPECTIVES Saas - ERP</vt:lpstr>
      <vt:lpstr>LA SYNTHESE DU MARCHE</vt:lpstr>
      <vt:lpstr>LES TAUX D’ADOPTION DES MODULES ERP</vt:lpstr>
      <vt:lpstr>LE MARCHE FRANCAIS PAR FONCTION</vt:lpstr>
      <vt:lpstr>C – EXEMPLES D’OFFRES PROPRIETAIRES (2013)</vt:lpstr>
      <vt:lpstr>L’OFFRE SAP BUSINESS SUITE</vt:lpstr>
      <vt:lpstr>L’ARCHITECTURE DE BUSINESS SUITE</vt:lpstr>
      <vt:lpstr>LES COMPLEMENTS FONCTIONNELS BUSINESS SUITE</vt:lpstr>
      <vt:lpstr>LE PACKAGE CENTRAL SAP ERP</vt:lpstr>
      <vt:lpstr>LA COUVERTURE FONCTIONNELLE DE SAP ERP</vt:lpstr>
      <vt:lpstr>L’APPROCHE ALL IN ONE - PME</vt:lpstr>
      <vt:lpstr>EXEMPLE DE DECLINAISON PAR ACTIVITE</vt:lpstr>
      <vt:lpstr>L’OFFRE BUSINESS ONE – SIMPLIFICATION MAXIMALE POUR LES PE</vt:lpstr>
      <vt:lpstr>L’OFFRE SAGE X3</vt:lpstr>
      <vt:lpstr>LE SCHEMA D’ENSEMBLE</vt:lpstr>
      <vt:lpstr>LES CARACTERISTIQUES</vt:lpstr>
      <vt:lpstr>D – EXEMPLES D’OFFRES LIBRES (2013)</vt:lpstr>
      <vt:lpstr>LES LICENCES LIBRES EN GENERAL</vt:lpstr>
      <vt:lpstr>L’OFFRE OPEN ERP</vt:lpstr>
      <vt:lpstr>LES CARACTERISTIQUES</vt:lpstr>
      <vt:lpstr>UNE COMPARAISON ERP  COMMERCIAL - OPEN</vt:lpstr>
      <vt:lpstr>VARIANTES DE L’OFFRE OPEN ERP</vt:lpstr>
      <vt:lpstr>LE BUSINESS MODEL OPEN ERP</vt:lpstr>
      <vt:lpstr>LES RECETTES ET COUTS</vt:lpstr>
      <vt:lpstr>UN EXTRAIT DES REFERENCES Open ERP</vt:lpstr>
      <vt:lpstr>L’OFFRE COMPIERE</vt:lpstr>
      <vt:lpstr>LES CARACTERISTIQUES</vt:lpstr>
      <vt:lpstr>LES LICENCES COMPIERE </vt:lpstr>
      <vt:lpstr>LE COMPARATIF DES VERSIONS</vt:lpstr>
      <vt:lpstr>LE COMPARATIF DES VERSIONS (suite)</vt:lpstr>
      <vt:lpstr>LE SCHEMA DE LA VERSION ENTREPRISE</vt:lpstr>
      <vt:lpstr>LA DISPONIBILITE SUR LE « CLOUD »</vt:lpstr>
      <vt:lpstr>3 - L’ERP DANS L’ORGANISATION</vt:lpstr>
      <vt:lpstr>A – LES LIENS ENTRE ERP ET ORGANISATION</vt:lpstr>
      <vt:lpstr>LA CONVERGENCE ERP- ORGANISATION</vt:lpstr>
      <vt:lpstr>L’ERP AGIT SUR L’ORGANISATION</vt:lpstr>
      <vt:lpstr>EXEMPLE D’INTEGRATION DE PROCESSUS: ACTIVITE D’APPROVISIONNEMENT</vt:lpstr>
      <vt:lpstr>EXEMPLE D’INTEGRATION DE PROCESSUS: ACTIVITE DE VENTE</vt:lpstr>
      <vt:lpstr>EXEMPLE D’INTEGRATION DES VENTES AU SEIN DES MODULES FONCTIONNELS D’UN ERP</vt:lpstr>
      <vt:lpstr>LA COUVERTURE MAXIMALE  DU SI PAR UN ERP</vt:lpstr>
      <vt:lpstr>EXEMPLE D’INTEGRATION PAR L’ERP DANS UN RESEAU INTERENTREPRISES</vt:lpstr>
      <vt:lpstr>EXEMPLE D’INTEGRATION EXTERNE DU e-BUSINESS</vt:lpstr>
      <vt:lpstr>L’IMPACT DE L’ERP SUR LA STRUCTURE</vt:lpstr>
      <vt:lpstr>B – LE CHOIX D’UNE SOLUTION ERP</vt:lpstr>
      <vt:lpstr>LE CHOIX DE L’ERP EST STRATEGIQUE</vt:lpstr>
      <vt:lpstr>LES ARGUMENTS LES PLUS FREQUENTS DES DIRIGEANTS POUR LE CHOIX D’UN ERP</vt:lpstr>
      <vt:lpstr>MAIS LE CHOIX DE L’ERP EST DE RATIONALITE LIMITEE</vt:lpstr>
      <vt:lpstr>DECISION HATIVE</vt:lpstr>
      <vt:lpstr>POUR DE MAUVAISES RAISONS</vt:lpstr>
      <vt:lpstr>SUGGEREE PAR LE CONTEXTE</vt:lpstr>
      <vt:lpstr>LES QUESTIONS A SE POSER</vt:lpstr>
      <vt:lpstr>AVOIR UNE DEMARCHE PROACTIVE</vt:lpstr>
      <vt:lpstr>ENQUETE 2010</vt:lpstr>
      <vt:lpstr>LA JUSTIFICATION DU CHOIX « ERP »</vt:lpstr>
      <vt:lpstr>C – LES VISIONS POSSIBLES DE L’ERP (OU COMMENT EFFECTUER LE BON CHOIX)</vt:lpstr>
      <vt:lpstr>L’ERP EN TANT QU’OUTIL</vt:lpstr>
      <vt:lpstr>L’ERP EN TANT QUE MODELE</vt:lpstr>
      <vt:lpstr>L’ERP EN TANT QUE FACTEUR DE TRANSVERSALITE</vt:lpstr>
      <vt:lpstr>L’ERP EN TANT QUE SOLUTION GLOBALE</vt:lpstr>
      <vt:lpstr>D – LE BUSINESS PROCESS RENGINEERING (BPR)</vt:lpstr>
      <vt:lpstr>Le concept de BPR </vt:lpstr>
      <vt:lpstr>CE QUE L’ENTREPRISE ATTEND DU BPR</vt:lpstr>
      <vt:lpstr>LES EFFETS DU BPR SUR L’ORGANISATION </vt:lpstr>
      <vt:lpstr>LE LIEN ENTRE ERP ET BPR</vt:lpstr>
      <vt:lpstr>E – FAIRE ACCEPTER L’ERP</vt:lpstr>
      <vt:lpstr>L’APPROCHE SOCIOTECHNIQUE</vt:lpstr>
      <vt:lpstr>L’ERP INDUIT UN CHANGEMENT, DONC DES RESISTANCES</vt:lpstr>
      <vt:lpstr>LES ATTITUDES FACE AU CHANGEMENT (a priori)</vt:lpstr>
      <vt:lpstr>      LES PHASES DU CHANGEMENT     </vt:lpstr>
      <vt:lpstr>LES CLES POUR REUSSIR LE CHANGEMENT</vt:lpstr>
      <vt:lpstr>CHAQUE PHASE NECESSITE UNE COMMUNICATION ADAPTEE</vt:lpstr>
      <vt:lpstr>4 - L’IMPLEMENTATION D’UN ERP </vt:lpstr>
      <vt:lpstr>A – LE PROJET ERP</vt:lpstr>
      <vt:lpstr>LA METHODE ERP</vt:lpstr>
      <vt:lpstr>LES COMPETENCES NECESSAIRES AU PROJET</vt:lpstr>
      <vt:lpstr>LES PARTICULARITES DU PROJET ERP</vt:lpstr>
      <vt:lpstr>L’INTEGRATEUR</vt:lpstr>
      <vt:lpstr>EXEMPLE D’INTEGRATEUR</vt:lpstr>
      <vt:lpstr>L’INFRASTRUCTURE MATERIELLE</vt:lpstr>
      <vt:lpstr>B – COMMENT CHOISIR UN ERP</vt:lpstr>
      <vt:lpstr>CE QU’IMPLIQUE LE CHOIX</vt:lpstr>
      <vt:lpstr>LE PRINCIPE DU CHOIX</vt:lpstr>
      <vt:lpstr>LA PRATIQUE</vt:lpstr>
      <vt:lpstr>LES CRITERES COMPLEMENTAIRES</vt:lpstr>
      <vt:lpstr>FREQUENCE D’APPARITION EN SHORT LIST (USA 2011)</vt:lpstr>
      <vt:lpstr>EDITEURS RETENUS (USA 2011)</vt:lpstr>
      <vt:lpstr>L’ASPECT JURIDIQUE DU PROJET</vt:lpstr>
      <vt:lpstr>C – LE PLANNING ERP</vt:lpstr>
      <vt:lpstr>LES DELAIS DE MISE EN ŒUVRE D’UN ERP</vt:lpstr>
      <vt:lpstr>EXEMPLE DE DELAIS D’IMPLEMENTATION </vt:lpstr>
      <vt:lpstr>LA FIABILITE DES PREVISIONS DE DELAIS</vt:lpstr>
      <vt:lpstr>LES POSSIBILITES DE REDUCTION DES DELAIS</vt:lpstr>
      <vt:lpstr>LES ETAPES FINALES DE L’IMPLEMENTATION</vt:lpstr>
      <vt:lpstr>LA REPRISE DES DONNEES</vt:lpstr>
      <vt:lpstr>LA PROBLEMATIQUE DE LA FORMATION</vt:lpstr>
      <vt:lpstr>LE PARAMETRAGE</vt:lpstr>
      <vt:lpstr>LES TESTS FONCTIONNELS</vt:lpstr>
      <vt:lpstr>LE DEPLOIEMENT</vt:lpstr>
      <vt:lpstr>L’EXPLOITATION</vt:lpstr>
      <vt:lpstr>LE ROLE DE L’UTILISATEUR REFERENT (KEY USER)</vt:lpstr>
      <vt:lpstr>LE CHANGEMENT DE  VERSION</vt:lpstr>
      <vt:lpstr>5 – LES PROBLEMES LIES AUX ERP</vt:lpstr>
      <vt:lpstr>A – LES CONSTATS NEGATIFS</vt:lpstr>
      <vt:lpstr>LE TAUX DE SATISFACTION (2010)</vt:lpstr>
      <vt:lpstr>LES CRITIQUES COURANTES A L’ENCONTRE DES ERP</vt:lpstr>
      <vt:lpstr>ETUDES 2010 (parmi ceux qui ont été déçus)</vt:lpstr>
      <vt:lpstr>LA SATISFACTION DANS LE TEMPS</vt:lpstr>
      <vt:lpstr>B – L’EVALUATION DE L’ERP</vt:lpstr>
      <vt:lpstr>COMMENT EVALUER L’ERP</vt:lpstr>
      <vt:lpstr>LE MODELE DeLone McLean (1993)</vt:lpstr>
      <vt:lpstr>L’INTERDEPENDANCE DES THEMES</vt:lpstr>
      <vt:lpstr>COMMENT MESURER LA SATISFACTION DES UTILISATEURS ?</vt:lpstr>
      <vt:lpstr>C – LES RISQUE LIES A L’ERP</vt:lpstr>
      <vt:lpstr>UNE CLASSIFICATION DES RISQUES</vt:lpstr>
      <vt:lpstr>UNE TYPOLOGIE DES ECHECS (Besson – 1999)</vt:lpstr>
      <vt:lpstr>LA SORTIE DE l’ERP</vt:lpstr>
      <vt:lpstr>D – L’ALTERNATIVE A UNE  SOLUTION ERP</vt:lpstr>
      <vt:lpstr>L’ERP EST-IL TOUJOURS NECESSAIRE ?</vt:lpstr>
      <vt:lpstr>LES QUESTIONS QUE PEUT POSER UNE SOLUTION ERP « TYPE »</vt:lpstr>
      <vt:lpstr>LES TAUX DE PERSONNALISATION DES ERP (USA 2011)</vt:lpstr>
      <vt:lpstr>LE BEST OF BREED COMME ALTERNATIVE</vt:lpstr>
      <vt:lpstr>UNE REPONSE DES EDITEURS D’ERP</vt:lpstr>
      <vt:lpstr>6 - LES COUTS D’UN ERP</vt:lpstr>
      <vt:lpstr>A – LE BUDGET ERP</vt:lpstr>
      <vt:lpstr>LES BUDGET GLOBAL D’UN ERP </vt:lpstr>
      <vt:lpstr>LE COUT PREVISIONNEL ETABLI</vt:lpstr>
      <vt:lpstr>ENQUETE 01 Informatique 2007 59 entreprises sondées, entre 10 et 500 salariés</vt:lpstr>
      <vt:lpstr>LE MONTANT DE L’INVESTISSEMENT</vt:lpstr>
      <vt:lpstr>ETUDE 2010</vt:lpstr>
      <vt:lpstr>LE COUT DES LICENCES ERP</vt:lpstr>
      <vt:lpstr>LE RAPPORT COUT/LICENCES</vt:lpstr>
      <vt:lpstr>LA NEGOCIATION DU PRIX</vt:lpstr>
      <vt:lpstr>LES COUTS LIES A L’ORGANISATION</vt:lpstr>
      <vt:lpstr>ETUDE 2007</vt:lpstr>
      <vt:lpstr>LA MAINTENANCE</vt:lpstr>
      <vt:lpstr>L’EXPLOITATION</vt:lpstr>
      <vt:lpstr>COUTS CACHES</vt:lpstr>
      <vt:lpstr>LES SOLUTIONS HEBERGEES</vt:lpstr>
      <vt:lpstr>ERP INTERNALISE OU EXTERNALISE (2010)</vt:lpstr>
      <vt:lpstr>B – EXEMPLES DE COUTS</vt:lpstr>
      <vt:lpstr>TARIFICATION SAP /R3 </vt:lpstr>
      <vt:lpstr>COUT SAP All In One  100 utilisateurs sur 5 ans</vt:lpstr>
      <vt:lpstr>TARIF BUSINESS BY DESIGN SAP (2013 - Hors installation ou abonnement)</vt:lpstr>
      <vt:lpstr>COUT SAP Business By Design 100 utilisateurs sur 5 ans</vt:lpstr>
      <vt:lpstr>COMPARATIF COMPLET  SUR 10 ANS</vt:lpstr>
      <vt:lpstr>SAP BUSINESS ONE (2004)</vt:lpstr>
      <vt:lpstr>SAGE X3 (2011)</vt:lpstr>
      <vt:lpstr>COMPARATIF PUBLICITAIRE Microsoft</vt:lpstr>
    </vt:vector>
  </TitlesOfParts>
  <Company>Maison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MISE EN ŒUVRE D’UN ERP</dc:title>
  <dc:creator>Jacques</dc:creator>
  <cp:lastModifiedBy>Jacques</cp:lastModifiedBy>
  <cp:revision>423</cp:revision>
  <cp:lastPrinted>2013-04-29T19:15:24Z</cp:lastPrinted>
  <dcterms:created xsi:type="dcterms:W3CDTF">2013-01-28T17:55:09Z</dcterms:created>
  <dcterms:modified xsi:type="dcterms:W3CDTF">2014-03-07T10:05:54Z</dcterms:modified>
</cp:coreProperties>
</file>