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E24DE-25FE-4644-8B0E-4CCBDCAEA235}" type="datetimeFigureOut">
              <a:rPr lang="fr-FR" smtClean="0"/>
              <a:pPr/>
              <a:t>19/04/2017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D3A-2157-44B0-9AC8-06AA779724D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E24DE-25FE-4644-8B0E-4CCBDCAEA235}" type="datetimeFigureOut">
              <a:rPr lang="fr-FR" smtClean="0"/>
              <a:pPr/>
              <a:t>19/04/2017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D3A-2157-44B0-9AC8-06AA779724D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E24DE-25FE-4644-8B0E-4CCBDCAEA235}" type="datetimeFigureOut">
              <a:rPr lang="fr-FR" smtClean="0"/>
              <a:pPr/>
              <a:t>19/04/2017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D3A-2157-44B0-9AC8-06AA779724D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E24DE-25FE-4644-8B0E-4CCBDCAEA235}" type="datetimeFigureOut">
              <a:rPr lang="fr-FR" smtClean="0"/>
              <a:pPr/>
              <a:t>19/04/2017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D3A-2157-44B0-9AC8-06AA779724D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E24DE-25FE-4644-8B0E-4CCBDCAEA235}" type="datetimeFigureOut">
              <a:rPr lang="fr-FR" smtClean="0"/>
              <a:pPr/>
              <a:t>19/04/2017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D3A-2157-44B0-9AC8-06AA779724D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E24DE-25FE-4644-8B0E-4CCBDCAEA235}" type="datetimeFigureOut">
              <a:rPr lang="fr-FR" smtClean="0"/>
              <a:pPr/>
              <a:t>19/04/2017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D3A-2157-44B0-9AC8-06AA779724D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E24DE-25FE-4644-8B0E-4CCBDCAEA235}" type="datetimeFigureOut">
              <a:rPr lang="fr-FR" smtClean="0"/>
              <a:pPr/>
              <a:t>19/04/2017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D3A-2157-44B0-9AC8-06AA779724D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E24DE-25FE-4644-8B0E-4CCBDCAEA235}" type="datetimeFigureOut">
              <a:rPr lang="fr-FR" smtClean="0"/>
              <a:pPr/>
              <a:t>19/04/2017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D3A-2157-44B0-9AC8-06AA779724D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E24DE-25FE-4644-8B0E-4CCBDCAEA235}" type="datetimeFigureOut">
              <a:rPr lang="fr-FR" smtClean="0"/>
              <a:pPr/>
              <a:t>19/04/2017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D3A-2157-44B0-9AC8-06AA779724D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E24DE-25FE-4644-8B0E-4CCBDCAEA235}" type="datetimeFigureOut">
              <a:rPr lang="fr-FR" smtClean="0"/>
              <a:pPr/>
              <a:t>19/04/2017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D3A-2157-44B0-9AC8-06AA779724D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E24DE-25FE-4644-8B0E-4CCBDCAEA235}" type="datetimeFigureOut">
              <a:rPr lang="fr-FR" smtClean="0"/>
              <a:pPr/>
              <a:t>19/04/2017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A3D3A-2157-44B0-9AC8-06AA779724D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E24DE-25FE-4644-8B0E-4CCBDCAEA235}" type="datetimeFigureOut">
              <a:rPr lang="fr-FR" smtClean="0"/>
              <a:pPr/>
              <a:t>19/04/2017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A3D3A-2157-44B0-9AC8-06AA779724D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L’utilisation d’un </a:t>
            </a:r>
            <a:r>
              <a:rPr lang="fr-FR" dirty="0" smtClean="0"/>
              <a:t>plan de comptes</a:t>
            </a:r>
            <a:endParaRPr lang="fr-FR" dirty="0" smtClean="0">
              <a:cs typeface="Times New Roman" pitchFamily="18" charset="0"/>
            </a:endParaRPr>
          </a:p>
        </p:txBody>
      </p:sp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2" cstate="print"/>
          <a:srcRect l="4143" t="-880" r="7555" b="9340"/>
          <a:stretch>
            <a:fillRect/>
          </a:stretch>
        </p:blipFill>
        <p:spPr bwMode="auto">
          <a:xfrm>
            <a:off x="-14288" y="2565400"/>
            <a:ext cx="9144001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2132856"/>
            <a:ext cx="7128792" cy="230425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fr-FR" dirty="0" smtClean="0"/>
              <a:t>Il existe 7 classes de comptes : </a:t>
            </a:r>
          </a:p>
          <a:p>
            <a:pPr eaLnBrk="1" hangingPunct="1">
              <a:buFont typeface="Wingdings" pitchFamily="2" charset="2"/>
              <a:buNone/>
            </a:pPr>
            <a:r>
              <a:rPr lang="fr-FR" dirty="0" smtClean="0"/>
              <a:t> - les classes 1 à 5 concernent le bilan</a:t>
            </a:r>
          </a:p>
          <a:p>
            <a:pPr eaLnBrk="1" hangingPunct="1">
              <a:buFont typeface="Wingdings" pitchFamily="2" charset="2"/>
              <a:buNone/>
            </a:pPr>
            <a:r>
              <a:rPr lang="fr-FR" dirty="0" smtClean="0"/>
              <a:t> - les classes 6 et 7 concernent le résultat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2150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uiExpand="1" build="p" animBg="1"/>
      <p:bldP spid="21507" grpId="1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214313"/>
            <a:ext cx="7793037" cy="1462087"/>
          </a:xfrm>
        </p:spPr>
        <p:txBody>
          <a:bodyPr/>
          <a:lstStyle/>
          <a:p>
            <a:r>
              <a:rPr lang="fr-FR" dirty="0" smtClean="0"/>
              <a:t>Une codification de plus en plus précise …</a:t>
            </a:r>
            <a:endParaRPr lang="fr-FR" dirty="0" smtClean="0">
              <a:cs typeface="Times New Roman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700808"/>
            <a:ext cx="8568952" cy="1152128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fr-FR" sz="2800" dirty="0" smtClean="0"/>
              <a:t>	La codification des comptes est hiérarchisée, elle est appelée  "décimale"</a:t>
            </a:r>
            <a:r>
              <a:rPr lang="fr-FR" sz="2800" dirty="0" smtClean="0"/>
              <a:t>.</a:t>
            </a:r>
            <a:endParaRPr lang="fr-FR" sz="2800" dirty="0" smtClean="0"/>
          </a:p>
        </p:txBody>
      </p:sp>
      <p:graphicFrame>
        <p:nvGraphicFramePr>
          <p:cNvPr id="108548" name="Group 4"/>
          <p:cNvGraphicFramePr>
            <a:graphicFrameLocks noGrp="1"/>
          </p:cNvGraphicFramePr>
          <p:nvPr>
            <p:ph sz="half" idx="2"/>
          </p:nvPr>
        </p:nvGraphicFramePr>
        <p:xfrm>
          <a:off x="0" y="3068638"/>
          <a:ext cx="9144000" cy="2930400"/>
        </p:xfrm>
        <a:graphic>
          <a:graphicData uri="http://schemas.openxmlformats.org/drawingml/2006/table">
            <a:tbl>
              <a:tblPr/>
              <a:tblGrid>
                <a:gridCol w="2339752"/>
                <a:gridCol w="2304256"/>
                <a:gridCol w="2232248"/>
                <a:gridCol w="2267744"/>
              </a:tblGrid>
              <a:tr h="447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Classe </a:t>
                      </a:r>
                      <a:b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(1 chiffre)</a:t>
                      </a:r>
                      <a:endParaRPr kumimoji="0" lang="fr-F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10 Comptes à </a:t>
                      </a:r>
                      <a:b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 chiffres</a:t>
                      </a:r>
                      <a:endParaRPr kumimoji="0" lang="fr-F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10 Comptes à </a:t>
                      </a:r>
                      <a:b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3 chiffres</a:t>
                      </a:r>
                      <a:endParaRPr kumimoji="0" lang="fr-F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10 Comptes à </a:t>
                      </a:r>
                      <a:b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4 chiffres</a:t>
                      </a:r>
                      <a:endParaRPr kumimoji="0" lang="fr-F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</a:t>
                      </a:r>
                      <a:br>
                        <a:rPr kumimoji="0" lang="fr-F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Immobilisations</a:t>
                      </a:r>
                      <a:endParaRPr kumimoji="0" lang="fr-F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21</a:t>
                      </a:r>
                      <a:br>
                        <a:rPr kumimoji="0" lang="fr-F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Immobilisations corporelles</a:t>
                      </a:r>
                      <a:endParaRPr kumimoji="0" lang="fr-F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213</a:t>
                      </a:r>
                      <a:br>
                        <a:rPr kumimoji="0" lang="fr-F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Constructions</a:t>
                      </a:r>
                    </a:p>
                  </a:txBody>
                  <a:tcPr marL="90000" marR="90000" marT="46800" marB="46800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2135</a:t>
                      </a:r>
                      <a:br>
                        <a:rPr kumimoji="0" lang="fr-F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Installation générale - agencements -aménagements des constructions	</a:t>
                      </a:r>
                      <a:endParaRPr kumimoji="0" lang="fr-F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  <a:cs typeface="+mn-cs"/>
                      </a:endParaRPr>
                    </a:p>
                  </a:txBody>
                  <a:tcPr marL="90000" marR="90000" marT="46800" marB="46800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classe 1</a:t>
            </a:r>
            <a:endParaRPr lang="fr-FR" dirty="0" smtClean="0">
              <a:cs typeface="Times New Roman" pitchFamily="18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28800"/>
            <a:ext cx="8964488" cy="1152128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fr-FR" sz="2800" dirty="0" smtClean="0"/>
              <a:t>	Les comptes de la classe 1 concernent les sources de </a:t>
            </a:r>
            <a:r>
              <a:rPr lang="fr-FR" sz="2800" dirty="0" smtClean="0"/>
              <a:t>financement </a:t>
            </a:r>
            <a:r>
              <a:rPr lang="fr-FR" sz="2800" dirty="0" smtClean="0"/>
              <a:t>de long terme</a:t>
            </a:r>
          </a:p>
          <a:p>
            <a:pPr eaLnBrk="1" hangingPunct="1">
              <a:buFont typeface="Wingdings" pitchFamily="2" charset="2"/>
              <a:buNone/>
            </a:pPr>
            <a:endParaRPr lang="fr-FR" sz="2800" dirty="0" smtClean="0"/>
          </a:p>
        </p:txBody>
      </p:sp>
      <p:graphicFrame>
        <p:nvGraphicFramePr>
          <p:cNvPr id="98425" name="Group 121"/>
          <p:cNvGraphicFramePr>
            <a:graphicFrameLocks noGrp="1"/>
          </p:cNvGraphicFramePr>
          <p:nvPr>
            <p:ph sz="half" idx="2"/>
          </p:nvPr>
        </p:nvGraphicFramePr>
        <p:xfrm>
          <a:off x="330200" y="3068638"/>
          <a:ext cx="8202613" cy="2374900"/>
        </p:xfrm>
        <a:graphic>
          <a:graphicData uri="http://schemas.openxmlformats.org/drawingml/2006/table">
            <a:tbl>
              <a:tblPr/>
              <a:tblGrid>
                <a:gridCol w="2898775"/>
                <a:gridCol w="2824163"/>
                <a:gridCol w="2479675"/>
              </a:tblGrid>
              <a:tr h="593725">
                <a:tc rowSpan="4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Classe 1</a:t>
                      </a:r>
                      <a:b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Comptes de capitaux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101	Capital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	Les sources de financement de long terme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37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106	Réserves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937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12	Résultat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937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16	Emprunt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563" name="AutoShape 122"/>
          <p:cNvSpPr>
            <a:spLocks/>
          </p:cNvSpPr>
          <p:nvPr/>
        </p:nvSpPr>
        <p:spPr bwMode="auto">
          <a:xfrm>
            <a:off x="5795963" y="3132138"/>
            <a:ext cx="215900" cy="2305050"/>
          </a:xfrm>
          <a:prstGeom prst="rightBrace">
            <a:avLst>
              <a:gd name="adj1" fmla="val 88971"/>
              <a:gd name="adj2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classe 2</a:t>
            </a:r>
            <a:endParaRPr lang="fr-FR" dirty="0" smtClean="0"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00808"/>
            <a:ext cx="9144000" cy="936104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fr-FR" sz="2800" dirty="0" smtClean="0"/>
              <a:t>	Les comptes de la classe 2 regroupent les immobilisations</a:t>
            </a:r>
          </a:p>
        </p:txBody>
      </p:sp>
      <p:graphicFrame>
        <p:nvGraphicFramePr>
          <p:cNvPr id="100416" name="Group 64"/>
          <p:cNvGraphicFramePr>
            <a:graphicFrameLocks noGrp="1"/>
          </p:cNvGraphicFramePr>
          <p:nvPr>
            <p:ph sz="half" idx="2"/>
          </p:nvPr>
        </p:nvGraphicFramePr>
        <p:xfrm>
          <a:off x="450850" y="2835275"/>
          <a:ext cx="8202613" cy="3300480"/>
        </p:xfrm>
        <a:graphic>
          <a:graphicData uri="http://schemas.openxmlformats.org/drawingml/2006/table">
            <a:tbl>
              <a:tblPr/>
              <a:tblGrid>
                <a:gridCol w="3233738"/>
                <a:gridCol w="4254500"/>
                <a:gridCol w="714375"/>
              </a:tblGrid>
              <a:tr h="593725">
                <a:tc rowSpan="4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Classe 2</a:t>
                      </a:r>
                      <a:b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Comptes </a:t>
                      </a:r>
                      <a:b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d'immobilisation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20	Immobilisations 	incorporelles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37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21	Immobilisations </a:t>
                      </a:r>
                      <a:b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</a:b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	corporelles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80486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lain" startAt="23"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	Immobilisations en</a:t>
                      </a:r>
                      <a:b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</a:b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	cours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7747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lain" startAt="26"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	Immobilisations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lain" startAt="26"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	financières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587" name="AutoShape 65"/>
          <p:cNvSpPr>
            <a:spLocks/>
          </p:cNvSpPr>
          <p:nvPr/>
        </p:nvSpPr>
        <p:spPr bwMode="auto">
          <a:xfrm>
            <a:off x="4356100" y="5373688"/>
            <a:ext cx="71438" cy="647700"/>
          </a:xfrm>
          <a:prstGeom prst="rightBrace">
            <a:avLst>
              <a:gd name="adj1" fmla="val 75555"/>
              <a:gd name="adj2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classe 3</a:t>
            </a:r>
            <a:endParaRPr lang="fr-FR" dirty="0" smtClean="0"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031" y="1484784"/>
            <a:ext cx="7417321" cy="1079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800" dirty="0" smtClean="0"/>
              <a:t>Les comptes de la classe </a:t>
            </a:r>
            <a:r>
              <a:rPr lang="fr-FR" sz="2800" dirty="0" smtClean="0"/>
              <a:t>3 concernent les stocks</a:t>
            </a:r>
            <a:endParaRPr lang="fr-FR" sz="2800" dirty="0" smtClean="0"/>
          </a:p>
        </p:txBody>
      </p:sp>
      <p:graphicFrame>
        <p:nvGraphicFramePr>
          <p:cNvPr id="101408" name="Group 32"/>
          <p:cNvGraphicFramePr>
            <a:graphicFrameLocks noGrp="1"/>
          </p:cNvGraphicFramePr>
          <p:nvPr>
            <p:ph sz="half" idx="2"/>
          </p:nvPr>
        </p:nvGraphicFramePr>
        <p:xfrm>
          <a:off x="400050" y="2911475"/>
          <a:ext cx="8202613" cy="2475360"/>
        </p:xfrm>
        <a:graphic>
          <a:graphicData uri="http://schemas.openxmlformats.org/drawingml/2006/table">
            <a:tbl>
              <a:tblPr/>
              <a:tblGrid>
                <a:gridCol w="3233738"/>
                <a:gridCol w="4254500"/>
                <a:gridCol w="714375"/>
              </a:tblGrid>
              <a:tr h="593725">
                <a:tc row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Classe 3</a:t>
                      </a:r>
                      <a:b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Comptes </a:t>
                      </a:r>
                      <a:b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de stocks</a:t>
                      </a:r>
                      <a:endParaRPr kumimoji="0" lang="fr-F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31	Stocks de matières 	premières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37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35	Stocks de produits 	finis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80486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37 		Stocks de 	marchandises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classe 4</a:t>
            </a:r>
            <a:endParaRPr lang="fr-FR" dirty="0" smtClean="0">
              <a:cs typeface="Times New Roman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4999" y="1412776"/>
            <a:ext cx="7921377" cy="12234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800" dirty="0" smtClean="0"/>
              <a:t>	Les </a:t>
            </a:r>
            <a:r>
              <a:rPr lang="fr-FR" sz="2800" dirty="0" smtClean="0"/>
              <a:t>comptes de la classe </a:t>
            </a:r>
            <a:r>
              <a:rPr lang="fr-FR" sz="2800" dirty="0" smtClean="0"/>
              <a:t>4 </a:t>
            </a:r>
            <a:r>
              <a:rPr lang="fr-FR" sz="2800" dirty="0" smtClean="0"/>
              <a:t>regroupent </a:t>
            </a:r>
            <a:r>
              <a:rPr lang="fr-FR" sz="2800" dirty="0" smtClean="0"/>
              <a:t>tous les compte de dettes et de créances à court terme</a:t>
            </a:r>
            <a:endParaRPr lang="fr-FR" sz="2800" dirty="0" smtClean="0"/>
          </a:p>
        </p:txBody>
      </p:sp>
      <p:graphicFrame>
        <p:nvGraphicFramePr>
          <p:cNvPr id="103544" name="Group 120"/>
          <p:cNvGraphicFramePr>
            <a:graphicFrameLocks noGrp="1"/>
          </p:cNvGraphicFramePr>
          <p:nvPr>
            <p:ph sz="half" idx="2"/>
          </p:nvPr>
        </p:nvGraphicFramePr>
        <p:xfrm>
          <a:off x="395288" y="2636838"/>
          <a:ext cx="8202612" cy="3565780"/>
        </p:xfrm>
        <a:graphic>
          <a:graphicData uri="http://schemas.openxmlformats.org/drawingml/2006/table">
            <a:tbl>
              <a:tblPr/>
              <a:tblGrid>
                <a:gridCol w="2089150"/>
                <a:gridCol w="4103687"/>
                <a:gridCol w="2009775"/>
              </a:tblGrid>
              <a:tr h="593725">
                <a:tc rowSpan="5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Classe 4</a:t>
                      </a:r>
                      <a:b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Comptes </a:t>
                      </a:r>
                      <a:b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de tiers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40	Fournisseurs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	Les dettes</a:t>
                      </a:r>
                      <a:b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</a:b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et les créances à court terme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37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41	Clients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937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42	Personnel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937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43		Sécurité sociale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937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44      État</a:t>
                      </a:r>
                      <a:b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</a:br>
                      <a:endParaRPr kumimoji="0" lang="fr-F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45		Groupe et associés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636" name="AutoShape 108"/>
          <p:cNvSpPr>
            <a:spLocks/>
          </p:cNvSpPr>
          <p:nvPr/>
        </p:nvSpPr>
        <p:spPr bwMode="auto">
          <a:xfrm>
            <a:off x="6321425" y="2636838"/>
            <a:ext cx="360363" cy="3529012"/>
          </a:xfrm>
          <a:prstGeom prst="rightBrace">
            <a:avLst>
              <a:gd name="adj1" fmla="val 81608"/>
              <a:gd name="adj2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classe 5</a:t>
            </a:r>
            <a:endParaRPr lang="fr-FR" dirty="0" smtClean="0">
              <a:cs typeface="Times New Roman" pitchFamily="18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57437"/>
            <a:ext cx="8820472" cy="1151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800" dirty="0" smtClean="0"/>
              <a:t>	Les </a:t>
            </a:r>
            <a:r>
              <a:rPr lang="fr-FR" sz="2800" dirty="0" smtClean="0"/>
              <a:t>comptes de la classe </a:t>
            </a:r>
            <a:r>
              <a:rPr lang="fr-FR" sz="2800" dirty="0" smtClean="0"/>
              <a:t>5 sont des comptes de trésorerie</a:t>
            </a:r>
            <a:endParaRPr lang="fr-FR" sz="2800" dirty="0" smtClean="0"/>
          </a:p>
        </p:txBody>
      </p:sp>
      <p:graphicFrame>
        <p:nvGraphicFramePr>
          <p:cNvPr id="104485" name="Group 37"/>
          <p:cNvGraphicFramePr>
            <a:graphicFrameLocks noGrp="1"/>
          </p:cNvGraphicFramePr>
          <p:nvPr>
            <p:ph sz="half" idx="2"/>
          </p:nvPr>
        </p:nvGraphicFramePr>
        <p:xfrm>
          <a:off x="400050" y="2911475"/>
          <a:ext cx="8420100" cy="2223708"/>
        </p:xfrm>
        <a:graphic>
          <a:graphicData uri="http://schemas.openxmlformats.org/drawingml/2006/table">
            <a:tbl>
              <a:tblPr/>
              <a:tblGrid>
                <a:gridCol w="2084388"/>
                <a:gridCol w="4032250"/>
                <a:gridCol w="2303462"/>
              </a:tblGrid>
              <a:tr h="593725">
                <a:tc row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Classe 5</a:t>
                      </a:r>
                      <a:b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Comptes </a:t>
                      </a:r>
                      <a:b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</a:b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financiers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50	Valeurs mobilières 	de placement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	La trésorerie de l'entreprise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372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512	Banque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80486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53 		Caisse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658" name="AutoShape 38"/>
          <p:cNvSpPr>
            <a:spLocks/>
          </p:cNvSpPr>
          <p:nvPr/>
        </p:nvSpPr>
        <p:spPr bwMode="auto">
          <a:xfrm>
            <a:off x="6405563" y="2924175"/>
            <a:ext cx="144462" cy="2089150"/>
          </a:xfrm>
          <a:prstGeom prst="rightBrace">
            <a:avLst>
              <a:gd name="adj1" fmla="val 120513"/>
              <a:gd name="adj2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739403" y="94705"/>
            <a:ext cx="7793037" cy="1462087"/>
          </a:xfrm>
        </p:spPr>
        <p:txBody>
          <a:bodyPr/>
          <a:lstStyle/>
          <a:p>
            <a:r>
              <a:rPr lang="fr-FR" dirty="0" smtClean="0"/>
              <a:t>Les classes 6 et 7</a:t>
            </a:r>
            <a:endParaRPr lang="fr-FR" dirty="0">
              <a:cs typeface="Times New Roman" pitchFamily="18" charset="0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82688" y="2017713"/>
            <a:ext cx="7637462" cy="763587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fr-FR" sz="24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fr-FR" sz="2400"/>
          </a:p>
        </p:txBody>
      </p:sp>
      <p:graphicFrame>
        <p:nvGraphicFramePr>
          <p:cNvPr id="105795" name="Group 323"/>
          <p:cNvGraphicFramePr>
            <a:graphicFrameLocks noGrp="1"/>
          </p:cNvGraphicFramePr>
          <p:nvPr>
            <p:ph sz="half" idx="2"/>
          </p:nvPr>
        </p:nvGraphicFramePr>
        <p:xfrm>
          <a:off x="179388" y="2708275"/>
          <a:ext cx="8785225" cy="3584515"/>
        </p:xfrm>
        <a:graphic>
          <a:graphicData uri="http://schemas.openxmlformats.org/drawingml/2006/table">
            <a:tbl>
              <a:tblPr/>
              <a:tblGrid>
                <a:gridCol w="2305050"/>
                <a:gridCol w="3382962"/>
                <a:gridCol w="3097213"/>
              </a:tblGrid>
              <a:tr h="423863">
                <a:tc rowSpan="5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EXPLOITATION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60 Achats de biens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70 Ventes de biens</a:t>
                      </a:r>
                    </a:p>
                  </a:txBody>
                  <a:tcPr marL="90000" marR="90000" marT="46800" marB="4680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386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61-62 Achats de services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386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63 Impôts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386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64 Charges de personnel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291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65 Autres charges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75 Autres produits</a:t>
                      </a:r>
                    </a:p>
                  </a:txBody>
                  <a:tcPr marL="90000" marR="90000" marT="46800" marB="4680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FINANCIER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Tahoma" pitchFamily="34" charset="0"/>
                        </a:rPr>
                        <a:t>66 Charges financières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Tahoma" pitchFamily="34" charset="0"/>
                        </a:rPr>
                        <a:t>76 Produits financiers</a:t>
                      </a:r>
                    </a:p>
                  </a:txBody>
                  <a:tcPr marL="90000" marR="90000" marT="46800" marB="4680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EXCEPTIONNEL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67 Charges exceptionnelles</a:t>
                      </a:r>
                    </a:p>
                  </a:txBody>
                  <a:tcPr marL="90000" marR="90000" marT="46800" marB="46800" anchor="ctr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77 Produits exceptionnels</a:t>
                      </a:r>
                    </a:p>
                  </a:txBody>
                  <a:tcPr marL="90000" marR="90000" marT="46800" marB="4680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5493" name="Rectangle 21"/>
          <p:cNvSpPr>
            <a:spLocks noChangeArrowheads="1"/>
          </p:cNvSpPr>
          <p:nvPr/>
        </p:nvSpPr>
        <p:spPr bwMode="auto">
          <a:xfrm>
            <a:off x="179512" y="1552958"/>
            <a:ext cx="8568952" cy="86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fr-FR" sz="2800" dirty="0"/>
              <a:t>Les comptes de gestion </a:t>
            </a:r>
            <a:r>
              <a:rPr lang="fr-FR" sz="2800" dirty="0" smtClean="0"/>
              <a:t>(classe 6 et 7) concernent le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fr-FR" sz="2800" dirty="0" smtClean="0"/>
              <a:t>RÉSULTAT DE L’EXERCICE,  ils sont </a:t>
            </a:r>
            <a:r>
              <a:rPr lang="fr-FR" sz="2800" dirty="0" smtClean="0"/>
              <a:t>classés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67395" y="188640"/>
            <a:ext cx="7793037" cy="1462087"/>
          </a:xfrm>
        </p:spPr>
        <p:txBody>
          <a:bodyPr/>
          <a:lstStyle/>
          <a:p>
            <a:r>
              <a:rPr lang="fr-FR" dirty="0" smtClean="0"/>
              <a:t>Les comptes de gestion</a:t>
            </a:r>
            <a:endParaRPr lang="fr-FR" dirty="0" smtClean="0">
              <a:cs typeface="Times New Roman" pitchFamily="18" charset="0"/>
            </a:endParaRPr>
          </a:p>
        </p:txBody>
      </p:sp>
      <p:graphicFrame>
        <p:nvGraphicFramePr>
          <p:cNvPr id="83031" name="Group 87"/>
          <p:cNvGraphicFramePr>
            <a:graphicFrameLocks noGrp="1"/>
          </p:cNvGraphicFramePr>
          <p:nvPr>
            <p:ph sz="half" idx="2"/>
          </p:nvPr>
        </p:nvGraphicFramePr>
        <p:xfrm>
          <a:off x="209550" y="2974975"/>
          <a:ext cx="8748713" cy="3262337"/>
        </p:xfrm>
        <a:graphic>
          <a:graphicData uri="http://schemas.openxmlformats.org/drawingml/2006/table">
            <a:tbl>
              <a:tblPr/>
              <a:tblGrid>
                <a:gridCol w="4284663"/>
                <a:gridCol w="4464050"/>
              </a:tblGrid>
              <a:tr h="7207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Comptes de charges</a:t>
                      </a: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Comptes de produits</a:t>
                      </a:r>
                      <a:endParaRPr kumimoji="0" lang="fr-F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607 – Achats de marchandises</a:t>
                      </a:r>
                      <a:b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</a:b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707 – Ventes de marchandises</a:t>
                      </a:r>
                    </a:p>
                  </a:txBody>
                  <a:tcPr marL="90000" marR="90000" marT="46800" marB="4680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601 – Achats de matières premières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00" marB="4680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701 – Ventes de produits finis</a:t>
                      </a: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marL="90000" marR="90000" marT="46800" marB="4680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081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665 – Escomptes accordés</a:t>
                      </a:r>
                    </a:p>
                  </a:txBody>
                  <a:tcPr marL="90000" marR="90000" marT="46800" marB="4680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765 – Escomptes obtenus</a:t>
                      </a:r>
                    </a:p>
                  </a:txBody>
                  <a:tcPr marL="90000" marR="90000" marT="46800" marB="4680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693" name="Rectangle 64"/>
          <p:cNvSpPr>
            <a:spLocks noChangeArrowheads="1"/>
          </p:cNvSpPr>
          <p:nvPr/>
        </p:nvSpPr>
        <p:spPr bwMode="auto">
          <a:xfrm>
            <a:off x="179512" y="1556792"/>
            <a:ext cx="8424217" cy="89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fr-FR" sz="3200" dirty="0"/>
              <a:t>La codification </a:t>
            </a:r>
            <a:r>
              <a:rPr lang="fr-FR" sz="3200" dirty="0" smtClean="0"/>
              <a:t>des comptes de gestion est </a:t>
            </a:r>
            <a:r>
              <a:rPr lang="fr-FR" sz="3200" dirty="0"/>
              <a:t>structurée </a:t>
            </a:r>
            <a:r>
              <a:rPr lang="fr-FR" sz="3200" dirty="0" smtClean="0"/>
              <a:t>en </a:t>
            </a:r>
            <a:r>
              <a:rPr lang="fr-FR" sz="3200" dirty="0" smtClean="0"/>
              <a:t>parallèle</a:t>
            </a:r>
            <a:endParaRPr lang="fr-F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219</Words>
  <Application>Microsoft Office PowerPoint</Application>
  <PresentationFormat>Affichage à l'écran (4:3)</PresentationFormat>
  <Paragraphs>80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Thème Office</vt:lpstr>
      <vt:lpstr>L’utilisation d’un plan de comptes</vt:lpstr>
      <vt:lpstr>Une codification de plus en plus précise …</vt:lpstr>
      <vt:lpstr>La classe 1</vt:lpstr>
      <vt:lpstr>La classe 2</vt:lpstr>
      <vt:lpstr>La classe 3</vt:lpstr>
      <vt:lpstr>La classe 4</vt:lpstr>
      <vt:lpstr>La classe 5</vt:lpstr>
      <vt:lpstr>Les classes 6 et 7</vt:lpstr>
      <vt:lpstr>Les comptes de gestion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</dc:title>
  <dc:creator>admin</dc:creator>
  <cp:lastModifiedBy>admin</cp:lastModifiedBy>
  <cp:revision>28</cp:revision>
  <dcterms:created xsi:type="dcterms:W3CDTF">2017-04-11T07:48:33Z</dcterms:created>
  <dcterms:modified xsi:type="dcterms:W3CDTF">2017-04-19T08:05:55Z</dcterms:modified>
</cp:coreProperties>
</file>