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5" r:id="rId1"/>
  </p:sldMasterIdLst>
  <p:notesMasterIdLst>
    <p:notesMasterId r:id="rId12"/>
  </p:notesMasterIdLst>
  <p:handoutMasterIdLst>
    <p:handoutMasterId r:id="rId13"/>
  </p:handoutMasterIdLst>
  <p:sldIdLst>
    <p:sldId id="437" r:id="rId2"/>
    <p:sldId id="445" r:id="rId3"/>
    <p:sldId id="439" r:id="rId4"/>
    <p:sldId id="440" r:id="rId5"/>
    <p:sldId id="441" r:id="rId6"/>
    <p:sldId id="443" r:id="rId7"/>
    <p:sldId id="442" r:id="rId8"/>
    <p:sldId id="435" r:id="rId9"/>
    <p:sldId id="436" r:id="rId10"/>
    <p:sldId id="438" r:id="rId11"/>
  </p:sldIdLst>
  <p:sldSz cx="9144000" cy="6858000" type="screen4x3"/>
  <p:notesSz cx="7099300" cy="10234613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99FF"/>
    <a:srgbClr val="FF6600"/>
    <a:srgbClr val="FF6699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Aucun style, aucune grille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699" autoAdjust="0"/>
    <p:restoredTop sz="94664" autoAdjust="0"/>
  </p:normalViewPr>
  <p:slideViewPr>
    <p:cSldViewPr>
      <p:cViewPr varScale="1">
        <p:scale>
          <a:sx n="70" d="100"/>
          <a:sy n="70" d="100"/>
        </p:scale>
        <p:origin x="-1332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2754"/>
    </p:cViewPr>
  </p:sorterViewPr>
  <p:notesViewPr>
    <p:cSldViewPr>
      <p:cViewPr varScale="1">
        <p:scale>
          <a:sx n="58" d="100"/>
          <a:sy n="58" d="100"/>
        </p:scale>
        <p:origin x="-1812" y="-72"/>
      </p:cViewPr>
      <p:guideLst>
        <p:guide orient="horz" pos="3224"/>
        <p:guide pos="2236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6575" cy="51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 defTabSz="990600">
              <a:defRPr sz="1300" smtClean="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r>
              <a:rPr lang="fr-FR"/>
              <a:t>Initiation à la gestion - 2013/2014</a:t>
            </a:r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022725" y="0"/>
            <a:ext cx="3076575" cy="51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 algn="r" defTabSz="990600">
              <a:defRPr sz="13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506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723438"/>
            <a:ext cx="3076575" cy="51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 defTabSz="990600">
              <a:defRPr sz="1300" smtClean="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r>
              <a:rPr lang="fr-FR"/>
              <a:t>Frédéric Desaint</a:t>
            </a:r>
          </a:p>
        </p:txBody>
      </p:sp>
      <p:sp>
        <p:nvSpPr>
          <p:cNvPr id="4506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022725" y="9723438"/>
            <a:ext cx="3076575" cy="51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 algn="r" defTabSz="990600">
              <a:defRPr sz="13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C3B71C2C-1CD7-4019-A7D7-696FEF3AB4EA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575" cy="5111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>
                <a:cs typeface="+mn-cs"/>
              </a:defRPr>
            </a:lvl1pPr>
          </a:lstStyle>
          <a:p>
            <a:pPr>
              <a:defRPr/>
            </a:pPr>
            <a:r>
              <a:rPr lang="fr-FR"/>
              <a:t>Initiation à la gestion - 2013/2014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4021138" y="0"/>
            <a:ext cx="3076575" cy="5111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>
                <a:cs typeface="+mn-cs"/>
              </a:defRPr>
            </a:lvl1pPr>
          </a:lstStyle>
          <a:p>
            <a:pPr>
              <a:defRPr/>
            </a:pPr>
            <a:fld id="{9387EE96-EDAB-4830-AD70-E943CA04415E}" type="datetimeFigureOut">
              <a:rPr lang="fr-FR"/>
              <a:pPr>
                <a:defRPr/>
              </a:pPr>
              <a:t>30/04/2017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992188" y="768350"/>
            <a:ext cx="5114925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fr-FR" noProof="0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709613" y="4860925"/>
            <a:ext cx="5680075" cy="4605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noProof="0" smtClean="0"/>
              <a:t>Cliquez pour modifier les styles du texte du masque</a:t>
            </a:r>
          </a:p>
          <a:p>
            <a:pPr lvl="1"/>
            <a:r>
              <a:rPr lang="fr-FR" noProof="0" smtClean="0"/>
              <a:t>Deuxième niveau</a:t>
            </a:r>
          </a:p>
          <a:p>
            <a:pPr lvl="2"/>
            <a:r>
              <a:rPr lang="fr-FR" noProof="0" smtClean="0"/>
              <a:t>Troisième niveau</a:t>
            </a:r>
          </a:p>
          <a:p>
            <a:pPr lvl="3"/>
            <a:r>
              <a:rPr lang="fr-FR" noProof="0" smtClean="0"/>
              <a:t>Quatrième niveau</a:t>
            </a:r>
          </a:p>
          <a:p>
            <a:pPr lvl="4"/>
            <a:r>
              <a:rPr lang="fr-FR" noProof="0" smtClean="0"/>
              <a:t>Cinquième niveau</a:t>
            </a:r>
            <a:endParaRPr lang="fr-FR" noProof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6575" cy="5111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>
                <a:cs typeface="+mn-cs"/>
              </a:defRPr>
            </a:lvl1pPr>
          </a:lstStyle>
          <a:p>
            <a:pPr>
              <a:defRPr/>
            </a:pPr>
            <a:r>
              <a:rPr lang="fr-FR"/>
              <a:t>Frédéric Desaint</a:t>
            </a: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4021138" y="9721850"/>
            <a:ext cx="3076575" cy="5111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>
                <a:cs typeface="+mn-cs"/>
              </a:defRPr>
            </a:lvl1pPr>
          </a:lstStyle>
          <a:p>
            <a:pPr>
              <a:defRPr/>
            </a:pPr>
            <a:fld id="{4E3DA0D1-0947-407B-B125-2163A938FEEE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77AECF-090B-499B-872A-AF70CE934310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B2331C-1894-41F5-BCB4-DA6C9FA0612D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4160B0-7D51-4D56-8B4C-B481F9CDAF84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EA82C8-3A24-4646-8448-5C5990ABB5C9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0813FC-650A-4802-80E7-0B084C7DDDF9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DC026D-6A99-4077-B7D7-487425AC028D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8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9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F9C2C7-91CC-4F55-9C4F-ABECE4BC90B8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2E95EE-2A57-4974-B6C2-E890FAA37DC8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3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B7EC5F-F69E-4994-A9CF-9B0E7CD7F878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11FDD7-DDED-4B1D-9E23-93378448DF3D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r-FR" noProof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2D7133-6B56-4EBB-B521-741FAB0998E4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 style du titre</a:t>
            </a:r>
          </a:p>
        </p:txBody>
      </p:sp>
      <p:sp>
        <p:nvSpPr>
          <p:cNvPr id="1027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mtClean="0">
                <a:solidFill>
                  <a:schemeClr val="tx1">
                    <a:tint val="75000"/>
                  </a:schemeClr>
                </a:solidFill>
                <a:cs typeface="+mn-cs"/>
              </a:defRPr>
            </a:lvl1pPr>
          </a:lstStyle>
          <a:p>
            <a:pPr>
              <a:defRPr/>
            </a:pPr>
            <a:fld id="{FF2E618D-FBC9-4CBD-9CB8-27242CB691E3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La variation des stocks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52988"/>
          </a:xfrm>
        </p:spPr>
        <p:txBody>
          <a:bodyPr rtlCol="0">
            <a:normAutofit/>
          </a:bodyPr>
          <a:lstStyle/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fr-FR" dirty="0" smtClean="0"/>
              <a:t>Le compte de résultat de l’exercice permet de constater le résultat (bénéfice ou perte) généré durant l’exercice comptable.</a:t>
            </a: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fr-FR" sz="900" dirty="0" smtClean="0"/>
          </a:p>
          <a:p>
            <a:pPr marL="530225" indent="-530225" fontAlgn="auto">
              <a:spcAft>
                <a:spcPts val="600"/>
              </a:spcAft>
              <a:buFont typeface="Wingdings 3" pitchFamily="18" charset="2"/>
              <a:buChar char="_"/>
              <a:defRPr/>
            </a:pPr>
            <a:r>
              <a:rPr lang="fr-FR" dirty="0" smtClean="0"/>
              <a:t> </a:t>
            </a:r>
            <a:r>
              <a:rPr lang="fr-FR" i="1" dirty="0" smtClean="0"/>
              <a:t>Le calcul du résultat </a:t>
            </a:r>
            <a:r>
              <a:rPr lang="fr-FR" dirty="0" smtClean="0"/>
              <a:t>:</a:t>
            </a:r>
            <a:br>
              <a:rPr lang="fr-FR" dirty="0" smtClean="0"/>
            </a:br>
            <a:r>
              <a:rPr lang="fr-FR" dirty="0" smtClean="0"/>
              <a:t>Ventes de biens ou services </a:t>
            </a:r>
            <a:br>
              <a:rPr lang="fr-FR" dirty="0" smtClean="0"/>
            </a:br>
            <a:r>
              <a:rPr lang="fr-FR" dirty="0" smtClean="0"/>
              <a:t>– 	Consommations de tous les facteurs de production mis en œuvre pour réaliser ces ventes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Un 2</a:t>
            </a:r>
            <a:r>
              <a:rPr lang="fr-FR" baseline="30000" smtClean="0"/>
              <a:t>ème</a:t>
            </a:r>
            <a:r>
              <a:rPr lang="fr-FR" smtClean="0"/>
              <a:t> exemple</a:t>
            </a:r>
          </a:p>
        </p:txBody>
      </p:sp>
      <p:sp>
        <p:nvSpPr>
          <p:cNvPr id="12291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900113" y="1341438"/>
            <a:ext cx="7661275" cy="574675"/>
          </a:xfrm>
        </p:spPr>
        <p:txBody>
          <a:bodyPr/>
          <a:lstStyle/>
          <a:p>
            <a:pPr marL="0" indent="0">
              <a:lnSpc>
                <a:spcPct val="90000"/>
              </a:lnSpc>
              <a:buFont typeface="Wingdings" pitchFamily="2" charset="2"/>
              <a:buNone/>
            </a:pPr>
            <a:r>
              <a:rPr lang="fr-FR" sz="2800" b="1" smtClean="0"/>
              <a:t>L’exercice comptable suivant …</a:t>
            </a:r>
            <a:endParaRPr lang="fr-FR" sz="2800" smtClean="0"/>
          </a:p>
        </p:txBody>
      </p:sp>
      <p:sp>
        <p:nvSpPr>
          <p:cNvPr id="12292" name="Line 6"/>
          <p:cNvSpPr>
            <a:spLocks noChangeShapeType="1"/>
          </p:cNvSpPr>
          <p:nvPr/>
        </p:nvSpPr>
        <p:spPr bwMode="auto">
          <a:xfrm>
            <a:off x="3467100" y="2422525"/>
            <a:ext cx="0" cy="674688"/>
          </a:xfrm>
          <a:prstGeom prst="line">
            <a:avLst/>
          </a:prstGeom>
          <a:noFill/>
          <a:ln w="28575" cap="sq">
            <a:noFill/>
            <a:round/>
            <a:headEnd/>
            <a:tailEnd/>
          </a:ln>
        </p:spPr>
        <p:txBody>
          <a:bodyPr/>
          <a:lstStyle/>
          <a:p>
            <a:endParaRPr lang="fr-FR"/>
          </a:p>
        </p:txBody>
      </p:sp>
      <p:sp>
        <p:nvSpPr>
          <p:cNvPr id="12293" name="Line 10"/>
          <p:cNvSpPr>
            <a:spLocks noChangeShapeType="1"/>
          </p:cNvSpPr>
          <p:nvPr/>
        </p:nvSpPr>
        <p:spPr bwMode="auto">
          <a:xfrm>
            <a:off x="395288" y="2640013"/>
            <a:ext cx="2549525" cy="0"/>
          </a:xfrm>
          <a:prstGeom prst="line">
            <a:avLst/>
          </a:prstGeom>
          <a:noFill/>
          <a:ln w="12700" cap="rnd">
            <a:noFill/>
            <a:round/>
            <a:headEnd/>
            <a:tailEnd/>
          </a:ln>
        </p:spPr>
        <p:txBody>
          <a:bodyPr/>
          <a:lstStyle/>
          <a:p>
            <a:endParaRPr lang="fr-FR"/>
          </a:p>
        </p:txBody>
      </p:sp>
      <p:sp>
        <p:nvSpPr>
          <p:cNvPr id="12294" name="Line 11"/>
          <p:cNvSpPr>
            <a:spLocks noChangeShapeType="1"/>
          </p:cNvSpPr>
          <p:nvPr/>
        </p:nvSpPr>
        <p:spPr bwMode="auto">
          <a:xfrm>
            <a:off x="395288" y="3746500"/>
            <a:ext cx="1276350" cy="0"/>
          </a:xfrm>
          <a:prstGeom prst="line">
            <a:avLst/>
          </a:prstGeom>
          <a:noFill/>
          <a:ln w="9525" cap="rnd">
            <a:noFill/>
            <a:round/>
            <a:headEnd/>
            <a:tailEnd/>
          </a:ln>
        </p:spPr>
        <p:txBody>
          <a:bodyPr/>
          <a:lstStyle/>
          <a:p>
            <a:endParaRPr lang="fr-FR"/>
          </a:p>
        </p:txBody>
      </p:sp>
      <p:sp>
        <p:nvSpPr>
          <p:cNvPr id="12295" name="Line 12"/>
          <p:cNvSpPr>
            <a:spLocks noChangeShapeType="1"/>
          </p:cNvSpPr>
          <p:nvPr/>
        </p:nvSpPr>
        <p:spPr bwMode="auto">
          <a:xfrm>
            <a:off x="395288" y="2640013"/>
            <a:ext cx="0" cy="1106487"/>
          </a:xfrm>
          <a:prstGeom prst="line">
            <a:avLst/>
          </a:prstGeom>
          <a:noFill/>
          <a:ln w="12700" cap="rnd">
            <a:noFill/>
            <a:round/>
            <a:headEnd/>
            <a:tailEnd/>
          </a:ln>
        </p:spPr>
        <p:txBody>
          <a:bodyPr/>
          <a:lstStyle/>
          <a:p>
            <a:endParaRPr lang="fr-FR"/>
          </a:p>
        </p:txBody>
      </p:sp>
      <p:sp>
        <p:nvSpPr>
          <p:cNvPr id="12296" name="Line 13"/>
          <p:cNvSpPr>
            <a:spLocks noChangeShapeType="1"/>
          </p:cNvSpPr>
          <p:nvPr/>
        </p:nvSpPr>
        <p:spPr bwMode="auto">
          <a:xfrm>
            <a:off x="2944813" y="2640013"/>
            <a:ext cx="0" cy="1106487"/>
          </a:xfrm>
          <a:prstGeom prst="line">
            <a:avLst/>
          </a:prstGeom>
          <a:noFill/>
          <a:ln w="12700" cap="rnd">
            <a:noFill/>
            <a:round/>
            <a:headEnd/>
            <a:tailEnd/>
          </a:ln>
        </p:spPr>
        <p:txBody>
          <a:bodyPr/>
          <a:lstStyle/>
          <a:p>
            <a:endParaRPr lang="fr-FR"/>
          </a:p>
        </p:txBody>
      </p:sp>
      <p:sp>
        <p:nvSpPr>
          <p:cNvPr id="12297" name="Line 14"/>
          <p:cNvSpPr>
            <a:spLocks noChangeShapeType="1"/>
          </p:cNvSpPr>
          <p:nvPr/>
        </p:nvSpPr>
        <p:spPr bwMode="auto">
          <a:xfrm>
            <a:off x="1671638" y="3746500"/>
            <a:ext cx="1273175" cy="0"/>
          </a:xfrm>
          <a:prstGeom prst="line">
            <a:avLst/>
          </a:prstGeom>
          <a:noFill/>
          <a:ln w="9525" cap="rnd">
            <a:noFill/>
            <a:round/>
            <a:headEnd/>
            <a:tailEnd/>
          </a:ln>
        </p:spPr>
        <p:txBody>
          <a:bodyPr/>
          <a:lstStyle/>
          <a:p>
            <a:endParaRPr lang="fr-FR"/>
          </a:p>
        </p:txBody>
      </p:sp>
      <p:sp>
        <p:nvSpPr>
          <p:cNvPr id="12298" name="Line 21"/>
          <p:cNvSpPr>
            <a:spLocks noChangeShapeType="1"/>
          </p:cNvSpPr>
          <p:nvPr/>
        </p:nvSpPr>
        <p:spPr bwMode="auto">
          <a:xfrm>
            <a:off x="3248025" y="2660650"/>
            <a:ext cx="2549525" cy="0"/>
          </a:xfrm>
          <a:prstGeom prst="line">
            <a:avLst/>
          </a:prstGeom>
          <a:noFill/>
          <a:ln w="12700" cap="rnd">
            <a:noFill/>
            <a:round/>
            <a:headEnd/>
            <a:tailEnd/>
          </a:ln>
        </p:spPr>
        <p:txBody>
          <a:bodyPr/>
          <a:lstStyle/>
          <a:p>
            <a:endParaRPr lang="fr-FR"/>
          </a:p>
        </p:txBody>
      </p:sp>
      <p:sp>
        <p:nvSpPr>
          <p:cNvPr id="12299" name="Line 22"/>
          <p:cNvSpPr>
            <a:spLocks noChangeShapeType="1"/>
          </p:cNvSpPr>
          <p:nvPr/>
        </p:nvSpPr>
        <p:spPr bwMode="auto">
          <a:xfrm>
            <a:off x="3248025" y="3767138"/>
            <a:ext cx="1279525" cy="0"/>
          </a:xfrm>
          <a:prstGeom prst="line">
            <a:avLst/>
          </a:prstGeom>
          <a:noFill/>
          <a:ln w="9525" cap="rnd">
            <a:noFill/>
            <a:round/>
            <a:headEnd/>
            <a:tailEnd/>
          </a:ln>
        </p:spPr>
        <p:txBody>
          <a:bodyPr/>
          <a:lstStyle/>
          <a:p>
            <a:endParaRPr lang="fr-FR"/>
          </a:p>
        </p:txBody>
      </p:sp>
      <p:sp>
        <p:nvSpPr>
          <p:cNvPr id="12300" name="Line 23"/>
          <p:cNvSpPr>
            <a:spLocks noChangeShapeType="1"/>
          </p:cNvSpPr>
          <p:nvPr/>
        </p:nvSpPr>
        <p:spPr bwMode="auto">
          <a:xfrm>
            <a:off x="3248025" y="2660650"/>
            <a:ext cx="0" cy="1106488"/>
          </a:xfrm>
          <a:prstGeom prst="line">
            <a:avLst/>
          </a:prstGeom>
          <a:noFill/>
          <a:ln w="12700" cap="rnd">
            <a:noFill/>
            <a:round/>
            <a:headEnd/>
            <a:tailEnd/>
          </a:ln>
        </p:spPr>
        <p:txBody>
          <a:bodyPr/>
          <a:lstStyle/>
          <a:p>
            <a:endParaRPr lang="fr-FR"/>
          </a:p>
        </p:txBody>
      </p:sp>
      <p:sp>
        <p:nvSpPr>
          <p:cNvPr id="12301" name="Line 24"/>
          <p:cNvSpPr>
            <a:spLocks noChangeShapeType="1"/>
          </p:cNvSpPr>
          <p:nvPr/>
        </p:nvSpPr>
        <p:spPr bwMode="auto">
          <a:xfrm>
            <a:off x="4527550" y="3767138"/>
            <a:ext cx="1270000" cy="0"/>
          </a:xfrm>
          <a:prstGeom prst="line">
            <a:avLst/>
          </a:prstGeom>
          <a:noFill/>
          <a:ln w="9525" cap="rnd">
            <a:noFill/>
            <a:round/>
            <a:headEnd/>
            <a:tailEnd/>
          </a:ln>
        </p:spPr>
        <p:txBody>
          <a:bodyPr/>
          <a:lstStyle/>
          <a:p>
            <a:endParaRPr lang="fr-FR"/>
          </a:p>
        </p:txBody>
      </p:sp>
      <p:grpSp>
        <p:nvGrpSpPr>
          <p:cNvPr id="12302" name="Group 34"/>
          <p:cNvGrpSpPr>
            <a:grpSpLocks/>
          </p:cNvGrpSpPr>
          <p:nvPr/>
        </p:nvGrpSpPr>
        <p:grpSpPr bwMode="auto">
          <a:xfrm>
            <a:off x="396875" y="2565400"/>
            <a:ext cx="2547938" cy="1800225"/>
            <a:chOff x="972" y="2568"/>
            <a:chExt cx="1606" cy="1134"/>
          </a:xfrm>
        </p:grpSpPr>
        <p:sp>
          <p:nvSpPr>
            <p:cNvPr id="12327" name="Rectangle 9"/>
            <p:cNvSpPr>
              <a:spLocks noChangeArrowheads="1"/>
            </p:cNvSpPr>
            <p:nvPr/>
          </p:nvSpPr>
          <p:spPr bwMode="auto">
            <a:xfrm>
              <a:off x="975" y="2568"/>
              <a:ext cx="1587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447675" indent="-447675" algn="ctr"/>
              <a:r>
                <a:rPr lang="fr-FR" sz="1400">
                  <a:latin typeface="Arial Black" pitchFamily="34" charset="0"/>
                  <a:cs typeface="Times New Roman" pitchFamily="18" charset="0"/>
                </a:rPr>
                <a:t>Stocks de marchandises</a:t>
              </a:r>
              <a:endParaRPr lang="fr-FR" sz="1400">
                <a:latin typeface="Arial Black" pitchFamily="34" charset="0"/>
              </a:endParaRPr>
            </a:p>
          </p:txBody>
        </p:sp>
        <p:sp>
          <p:nvSpPr>
            <p:cNvPr id="12328" name="Line 15"/>
            <p:cNvSpPr>
              <a:spLocks noChangeShapeType="1"/>
            </p:cNvSpPr>
            <p:nvPr/>
          </p:nvSpPr>
          <p:spPr bwMode="auto">
            <a:xfrm>
              <a:off x="972" y="2903"/>
              <a:ext cx="1606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2329" name="Line 16"/>
            <p:cNvSpPr>
              <a:spLocks noChangeShapeType="1"/>
            </p:cNvSpPr>
            <p:nvPr/>
          </p:nvSpPr>
          <p:spPr bwMode="auto">
            <a:xfrm flipH="1">
              <a:off x="1761" y="2903"/>
              <a:ext cx="15" cy="799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</p:grpSp>
      <p:sp>
        <p:nvSpPr>
          <p:cNvPr id="6164" name="Rectangle 7"/>
          <p:cNvSpPr>
            <a:spLocks noChangeArrowheads="1"/>
          </p:cNvSpPr>
          <p:nvPr/>
        </p:nvSpPr>
        <p:spPr bwMode="auto">
          <a:xfrm>
            <a:off x="395288" y="3933825"/>
            <a:ext cx="2563812" cy="791319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447675" indent="-447675" algn="ctr">
              <a:defRPr/>
            </a:pPr>
            <a:r>
              <a:rPr lang="fr-FR" sz="1400" dirty="0">
                <a:latin typeface="Arial Black" pitchFamily="34" charset="0"/>
                <a:cs typeface="+mn-cs"/>
              </a:rPr>
              <a:t>Solde débiteur  </a:t>
            </a:r>
            <a:r>
              <a:rPr lang="fr-FR" sz="1400" dirty="0" smtClean="0">
                <a:latin typeface="Arial Black" pitchFamily="34" charset="0"/>
                <a:cs typeface="+mn-cs"/>
              </a:rPr>
              <a:t>650</a:t>
            </a:r>
          </a:p>
          <a:p>
            <a:pPr marL="447675" indent="-447675" algn="ctr">
              <a:defRPr/>
            </a:pPr>
            <a:r>
              <a:rPr lang="fr-FR" sz="1400" dirty="0" smtClean="0">
                <a:latin typeface="Arial Black" pitchFamily="34" charset="0"/>
                <a:cs typeface="+mn-cs"/>
              </a:rPr>
              <a:t>L’entreprise possède un stock de 650</a:t>
            </a:r>
            <a:endParaRPr lang="fr-FR" sz="1400" dirty="0">
              <a:latin typeface="Arial Black" pitchFamily="34" charset="0"/>
              <a:cs typeface="+mn-cs"/>
            </a:endParaRPr>
          </a:p>
        </p:txBody>
      </p:sp>
      <p:grpSp>
        <p:nvGrpSpPr>
          <p:cNvPr id="12304" name="Group 34"/>
          <p:cNvGrpSpPr>
            <a:grpSpLocks/>
          </p:cNvGrpSpPr>
          <p:nvPr/>
        </p:nvGrpSpPr>
        <p:grpSpPr bwMode="auto">
          <a:xfrm>
            <a:off x="3375025" y="2492375"/>
            <a:ext cx="2757488" cy="2114550"/>
            <a:chOff x="3424" y="2572"/>
            <a:chExt cx="1633" cy="536"/>
          </a:xfrm>
        </p:grpSpPr>
        <p:sp>
          <p:nvSpPr>
            <p:cNvPr id="12324" name="Rectangle 20"/>
            <p:cNvSpPr>
              <a:spLocks noChangeArrowheads="1"/>
            </p:cNvSpPr>
            <p:nvPr/>
          </p:nvSpPr>
          <p:spPr bwMode="auto">
            <a:xfrm>
              <a:off x="3424" y="2572"/>
              <a:ext cx="1588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447675" indent="-447675" algn="ctr"/>
              <a:r>
                <a:rPr lang="fr-FR" sz="1400">
                  <a:latin typeface="Arial Black" pitchFamily="34" charset="0"/>
                  <a:cs typeface="Times New Roman" pitchFamily="18" charset="0"/>
                </a:rPr>
                <a:t>RÉSULTAT</a:t>
              </a:r>
              <a:br>
                <a:rPr lang="fr-FR" sz="1400">
                  <a:latin typeface="Arial Black" pitchFamily="34" charset="0"/>
                  <a:cs typeface="Times New Roman" pitchFamily="18" charset="0"/>
                </a:rPr>
              </a:br>
              <a:r>
                <a:rPr lang="fr-FR" sz="1400">
                  <a:latin typeface="Arial Black" pitchFamily="34" charset="0"/>
                  <a:cs typeface="Times New Roman" pitchFamily="18" charset="0"/>
                </a:rPr>
                <a:t>de l’exercice N+1</a:t>
              </a:r>
              <a:endParaRPr lang="fr-FR" sz="1400">
                <a:latin typeface="Arial Black" pitchFamily="34" charset="0"/>
              </a:endParaRPr>
            </a:p>
          </p:txBody>
        </p:sp>
        <p:sp>
          <p:nvSpPr>
            <p:cNvPr id="12325" name="Line 25"/>
            <p:cNvSpPr>
              <a:spLocks noChangeShapeType="1"/>
            </p:cNvSpPr>
            <p:nvPr/>
          </p:nvSpPr>
          <p:spPr bwMode="auto">
            <a:xfrm>
              <a:off x="3451" y="2700"/>
              <a:ext cx="1606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2326" name="Line 26"/>
            <p:cNvSpPr>
              <a:spLocks noChangeShapeType="1"/>
            </p:cNvSpPr>
            <p:nvPr/>
          </p:nvSpPr>
          <p:spPr bwMode="auto">
            <a:xfrm>
              <a:off x="4218" y="2699"/>
              <a:ext cx="0" cy="409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</p:grpSp>
      <p:sp>
        <p:nvSpPr>
          <p:cNvPr id="39" name="Rectangle 7"/>
          <p:cNvSpPr>
            <a:spLocks noChangeArrowheads="1"/>
          </p:cNvSpPr>
          <p:nvPr/>
        </p:nvSpPr>
        <p:spPr bwMode="auto">
          <a:xfrm>
            <a:off x="3059113" y="4365625"/>
            <a:ext cx="3457575" cy="404813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447675" indent="-447675" algn="ctr">
              <a:defRPr/>
            </a:pPr>
            <a:r>
              <a:rPr lang="fr-FR" sz="1400" dirty="0">
                <a:latin typeface="Arial Black" pitchFamily="34" charset="0"/>
                <a:cs typeface="+mn-cs"/>
              </a:rPr>
              <a:t>La consommation est de 2 500</a:t>
            </a:r>
          </a:p>
        </p:txBody>
      </p:sp>
      <p:sp>
        <p:nvSpPr>
          <p:cNvPr id="31" name="Rectangle 8"/>
          <p:cNvSpPr>
            <a:spLocks noChangeArrowheads="1"/>
          </p:cNvSpPr>
          <p:nvPr/>
        </p:nvSpPr>
        <p:spPr bwMode="auto">
          <a:xfrm>
            <a:off x="3132138" y="2997200"/>
            <a:ext cx="1487487" cy="107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>
              <a:spcBef>
                <a:spcPct val="20000"/>
              </a:spcBef>
              <a:buClr>
                <a:schemeClr val="accent1"/>
              </a:buClr>
              <a:buSzPct val="70000"/>
              <a:buFont typeface="Wingdings" pitchFamily="2" charset="2"/>
              <a:buNone/>
            </a:pPr>
            <a:r>
              <a:rPr lang="fr-FR" sz="1400">
                <a:latin typeface="Arial Black" pitchFamily="34" charset="0"/>
              </a:rPr>
              <a:t>1 000</a:t>
            </a:r>
            <a:br>
              <a:rPr lang="fr-FR" sz="1400">
                <a:latin typeface="Arial Black" pitchFamily="34" charset="0"/>
              </a:rPr>
            </a:br>
            <a:r>
              <a:rPr lang="fr-FR" sz="1400">
                <a:latin typeface="Arial Black" pitchFamily="34" charset="0"/>
              </a:rPr>
              <a:t>500</a:t>
            </a:r>
          </a:p>
          <a:p>
            <a:pPr algn="r">
              <a:spcBef>
                <a:spcPct val="20000"/>
              </a:spcBef>
              <a:buClr>
                <a:schemeClr val="accent1"/>
              </a:buClr>
              <a:buSzPct val="70000"/>
              <a:buFont typeface="Wingdings" pitchFamily="2" charset="2"/>
              <a:buNone/>
            </a:pPr>
            <a:r>
              <a:rPr lang="fr-FR" sz="1400">
                <a:latin typeface="Arial Black" pitchFamily="34" charset="0"/>
              </a:rPr>
              <a:t>1 500</a:t>
            </a:r>
          </a:p>
          <a:p>
            <a:pPr algn="r">
              <a:spcBef>
                <a:spcPct val="20000"/>
              </a:spcBef>
              <a:buClr>
                <a:schemeClr val="accent1"/>
              </a:buClr>
              <a:buSzPct val="70000"/>
              <a:buFont typeface="Wingdings" pitchFamily="2" charset="2"/>
              <a:buNone/>
            </a:pPr>
            <a:r>
              <a:rPr lang="fr-FR" sz="1400">
                <a:latin typeface="Arial Black" pitchFamily="34" charset="0"/>
              </a:rPr>
              <a:t>…</a:t>
            </a:r>
          </a:p>
        </p:txBody>
      </p:sp>
      <p:sp>
        <p:nvSpPr>
          <p:cNvPr id="25" name="Rectangle 7"/>
          <p:cNvSpPr>
            <a:spLocks noChangeArrowheads="1"/>
          </p:cNvSpPr>
          <p:nvPr/>
        </p:nvSpPr>
        <p:spPr bwMode="auto">
          <a:xfrm>
            <a:off x="492125" y="3573463"/>
            <a:ext cx="1127125" cy="3333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447675" indent="-447675" algn="ctr"/>
            <a:r>
              <a:rPr lang="fr-FR" sz="1400" dirty="0">
                <a:latin typeface="Arial Black" pitchFamily="34" charset="0"/>
              </a:rPr>
              <a:t>      500</a:t>
            </a:r>
          </a:p>
        </p:txBody>
      </p:sp>
      <p:sp>
        <p:nvSpPr>
          <p:cNvPr id="12308" name="Rectangle 7"/>
          <p:cNvSpPr>
            <a:spLocks noChangeArrowheads="1"/>
          </p:cNvSpPr>
          <p:nvPr/>
        </p:nvSpPr>
        <p:spPr bwMode="auto">
          <a:xfrm>
            <a:off x="425450" y="3213100"/>
            <a:ext cx="1127125" cy="33337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/>
          <a:lstStyle/>
          <a:p>
            <a:pPr marL="447675" indent="-447675" algn="ctr"/>
            <a:r>
              <a:rPr lang="fr-FR" sz="1400">
                <a:latin typeface="Arial Black" pitchFamily="34" charset="0"/>
              </a:rPr>
              <a:t>(AN)  150</a:t>
            </a:r>
          </a:p>
        </p:txBody>
      </p:sp>
      <p:sp>
        <p:nvSpPr>
          <p:cNvPr id="27" name="Rectangle 7"/>
          <p:cNvSpPr>
            <a:spLocks noChangeArrowheads="1"/>
          </p:cNvSpPr>
          <p:nvPr/>
        </p:nvSpPr>
        <p:spPr bwMode="auto">
          <a:xfrm>
            <a:off x="4859338" y="3500438"/>
            <a:ext cx="1127125" cy="3333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447675" indent="-447675" algn="ctr"/>
            <a:r>
              <a:rPr lang="fr-FR" sz="1400">
                <a:latin typeface="Arial Black" pitchFamily="34" charset="0"/>
              </a:rPr>
              <a:t>500</a:t>
            </a:r>
          </a:p>
        </p:txBody>
      </p:sp>
      <p:sp>
        <p:nvSpPr>
          <p:cNvPr id="12310" name="Line 6"/>
          <p:cNvSpPr>
            <a:spLocks noChangeShapeType="1"/>
          </p:cNvSpPr>
          <p:nvPr/>
        </p:nvSpPr>
        <p:spPr bwMode="auto">
          <a:xfrm>
            <a:off x="6226175" y="2420938"/>
            <a:ext cx="0" cy="674687"/>
          </a:xfrm>
          <a:prstGeom prst="line">
            <a:avLst/>
          </a:prstGeom>
          <a:noFill/>
          <a:ln w="28575" cap="sq">
            <a:noFill/>
            <a:round/>
            <a:headEnd/>
            <a:tailEnd/>
          </a:ln>
        </p:spPr>
        <p:txBody>
          <a:bodyPr/>
          <a:lstStyle/>
          <a:p>
            <a:endParaRPr lang="fr-FR"/>
          </a:p>
        </p:txBody>
      </p:sp>
      <p:sp>
        <p:nvSpPr>
          <p:cNvPr id="12311" name="Line 21"/>
          <p:cNvSpPr>
            <a:spLocks noChangeShapeType="1"/>
          </p:cNvSpPr>
          <p:nvPr/>
        </p:nvSpPr>
        <p:spPr bwMode="auto">
          <a:xfrm>
            <a:off x="6151563" y="2659063"/>
            <a:ext cx="2549525" cy="0"/>
          </a:xfrm>
          <a:prstGeom prst="line">
            <a:avLst/>
          </a:prstGeom>
          <a:noFill/>
          <a:ln w="12700" cap="rnd">
            <a:noFill/>
            <a:round/>
            <a:headEnd/>
            <a:tailEnd/>
          </a:ln>
        </p:spPr>
        <p:txBody>
          <a:bodyPr/>
          <a:lstStyle/>
          <a:p>
            <a:endParaRPr lang="fr-FR"/>
          </a:p>
        </p:txBody>
      </p:sp>
      <p:sp>
        <p:nvSpPr>
          <p:cNvPr id="12312" name="Line 22"/>
          <p:cNvSpPr>
            <a:spLocks noChangeShapeType="1"/>
          </p:cNvSpPr>
          <p:nvPr/>
        </p:nvSpPr>
        <p:spPr bwMode="auto">
          <a:xfrm>
            <a:off x="6151563" y="3765550"/>
            <a:ext cx="1279525" cy="0"/>
          </a:xfrm>
          <a:prstGeom prst="line">
            <a:avLst/>
          </a:prstGeom>
          <a:noFill/>
          <a:ln w="9525" cap="rnd">
            <a:noFill/>
            <a:round/>
            <a:headEnd/>
            <a:tailEnd/>
          </a:ln>
        </p:spPr>
        <p:txBody>
          <a:bodyPr/>
          <a:lstStyle/>
          <a:p>
            <a:endParaRPr lang="fr-FR"/>
          </a:p>
        </p:txBody>
      </p:sp>
      <p:sp>
        <p:nvSpPr>
          <p:cNvPr id="12313" name="Line 23"/>
          <p:cNvSpPr>
            <a:spLocks noChangeShapeType="1"/>
          </p:cNvSpPr>
          <p:nvPr/>
        </p:nvSpPr>
        <p:spPr bwMode="auto">
          <a:xfrm>
            <a:off x="6007100" y="2659063"/>
            <a:ext cx="0" cy="1106487"/>
          </a:xfrm>
          <a:prstGeom prst="line">
            <a:avLst/>
          </a:prstGeom>
          <a:noFill/>
          <a:ln w="12700" cap="rnd">
            <a:noFill/>
            <a:round/>
            <a:headEnd/>
            <a:tailEnd/>
          </a:ln>
        </p:spPr>
        <p:txBody>
          <a:bodyPr/>
          <a:lstStyle/>
          <a:p>
            <a:endParaRPr lang="fr-FR"/>
          </a:p>
        </p:txBody>
      </p:sp>
      <p:sp>
        <p:nvSpPr>
          <p:cNvPr id="12314" name="Line 24"/>
          <p:cNvSpPr>
            <a:spLocks noChangeShapeType="1"/>
          </p:cNvSpPr>
          <p:nvPr/>
        </p:nvSpPr>
        <p:spPr bwMode="auto">
          <a:xfrm>
            <a:off x="7431088" y="3765550"/>
            <a:ext cx="1270000" cy="0"/>
          </a:xfrm>
          <a:prstGeom prst="line">
            <a:avLst/>
          </a:prstGeom>
          <a:noFill/>
          <a:ln w="9525" cap="rnd">
            <a:noFill/>
            <a:round/>
            <a:headEnd/>
            <a:tailEnd/>
          </a:ln>
        </p:spPr>
        <p:txBody>
          <a:bodyPr/>
          <a:lstStyle/>
          <a:p>
            <a:endParaRPr lang="fr-FR"/>
          </a:p>
        </p:txBody>
      </p:sp>
      <p:grpSp>
        <p:nvGrpSpPr>
          <p:cNvPr id="12315" name="Group 34"/>
          <p:cNvGrpSpPr>
            <a:grpSpLocks/>
          </p:cNvGrpSpPr>
          <p:nvPr/>
        </p:nvGrpSpPr>
        <p:grpSpPr bwMode="auto">
          <a:xfrm>
            <a:off x="6278563" y="2490788"/>
            <a:ext cx="2757487" cy="2047875"/>
            <a:chOff x="3424" y="2572"/>
            <a:chExt cx="1633" cy="519"/>
          </a:xfrm>
        </p:grpSpPr>
        <p:sp>
          <p:nvSpPr>
            <p:cNvPr id="12321" name="Rectangle 20"/>
            <p:cNvSpPr>
              <a:spLocks noChangeArrowheads="1"/>
            </p:cNvSpPr>
            <p:nvPr/>
          </p:nvSpPr>
          <p:spPr bwMode="auto">
            <a:xfrm>
              <a:off x="3424" y="2572"/>
              <a:ext cx="1588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447675" indent="-447675" algn="ctr"/>
              <a:r>
                <a:rPr lang="fr-FR" sz="1400">
                  <a:latin typeface="Arial Black" pitchFamily="34" charset="0"/>
                  <a:cs typeface="Times New Roman" pitchFamily="18" charset="0"/>
                </a:rPr>
                <a:t>FOURNISSEUR</a:t>
              </a:r>
              <a:endParaRPr lang="fr-FR" sz="1400">
                <a:latin typeface="Arial Black" pitchFamily="34" charset="0"/>
              </a:endParaRPr>
            </a:p>
          </p:txBody>
        </p:sp>
        <p:sp>
          <p:nvSpPr>
            <p:cNvPr id="12322" name="Line 25"/>
            <p:cNvSpPr>
              <a:spLocks noChangeShapeType="1"/>
            </p:cNvSpPr>
            <p:nvPr/>
          </p:nvSpPr>
          <p:spPr bwMode="auto">
            <a:xfrm>
              <a:off x="3451" y="2682"/>
              <a:ext cx="1606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2323" name="Line 26"/>
            <p:cNvSpPr>
              <a:spLocks noChangeShapeType="1"/>
            </p:cNvSpPr>
            <p:nvPr/>
          </p:nvSpPr>
          <p:spPr bwMode="auto">
            <a:xfrm>
              <a:off x="4218" y="2682"/>
              <a:ext cx="0" cy="409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</p:grpSp>
      <p:sp>
        <p:nvSpPr>
          <p:cNvPr id="40" name="Rectangle 8"/>
          <p:cNvSpPr>
            <a:spLocks noChangeArrowheads="1"/>
          </p:cNvSpPr>
          <p:nvPr/>
        </p:nvSpPr>
        <p:spPr bwMode="auto">
          <a:xfrm>
            <a:off x="7668344" y="3357563"/>
            <a:ext cx="1224831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  <a:buClr>
                <a:schemeClr val="accent1"/>
              </a:buClr>
              <a:buSzPct val="70000"/>
              <a:buFont typeface="Wingdings" pitchFamily="2" charset="2"/>
              <a:buNone/>
            </a:pPr>
            <a:r>
              <a:rPr lang="fr-FR" sz="1400" dirty="0">
                <a:latin typeface="Arial Black" pitchFamily="34" charset="0"/>
              </a:rPr>
              <a:t>1 000</a:t>
            </a:r>
            <a:br>
              <a:rPr lang="fr-FR" sz="1400" dirty="0">
                <a:latin typeface="Arial Black" pitchFamily="34" charset="0"/>
              </a:rPr>
            </a:br>
            <a:r>
              <a:rPr lang="fr-FR" sz="1400" dirty="0" smtClean="0">
                <a:latin typeface="Arial Black" pitchFamily="34" charset="0"/>
              </a:rPr>
              <a:t>   500</a:t>
            </a:r>
            <a:endParaRPr lang="fr-FR" sz="1400" dirty="0">
              <a:latin typeface="Arial Black" pitchFamily="34" charset="0"/>
            </a:endParaRPr>
          </a:p>
          <a:p>
            <a:pPr>
              <a:spcBef>
                <a:spcPct val="20000"/>
              </a:spcBef>
              <a:buClr>
                <a:schemeClr val="accent1"/>
              </a:buClr>
              <a:buSzPct val="70000"/>
              <a:buFont typeface="Wingdings" pitchFamily="2" charset="2"/>
              <a:buNone/>
            </a:pPr>
            <a:r>
              <a:rPr lang="fr-FR" sz="1400" dirty="0">
                <a:latin typeface="Arial Black" pitchFamily="34" charset="0"/>
              </a:rPr>
              <a:t>1 500</a:t>
            </a:r>
          </a:p>
          <a:p>
            <a:pPr>
              <a:spcBef>
                <a:spcPct val="20000"/>
              </a:spcBef>
              <a:buClr>
                <a:schemeClr val="accent1"/>
              </a:buClr>
              <a:buSzPct val="70000"/>
              <a:buFont typeface="Wingdings" pitchFamily="2" charset="2"/>
              <a:buNone/>
            </a:pPr>
            <a:r>
              <a:rPr lang="fr-FR" sz="1400" dirty="0" smtClean="0">
                <a:latin typeface="Arial Black" pitchFamily="34" charset="0"/>
              </a:rPr>
              <a:t>     …</a:t>
            </a:r>
            <a:endParaRPr lang="fr-FR" sz="1400" dirty="0">
              <a:latin typeface="Arial Black" pitchFamily="34" charset="0"/>
            </a:endParaRPr>
          </a:p>
        </p:txBody>
      </p:sp>
      <p:sp>
        <p:nvSpPr>
          <p:cNvPr id="38" name="ZoneTexte 37"/>
          <p:cNvSpPr txBox="1">
            <a:spLocks noChangeArrowheads="1"/>
          </p:cNvSpPr>
          <p:nvPr/>
        </p:nvSpPr>
        <p:spPr bwMode="auto">
          <a:xfrm>
            <a:off x="900113" y="1916113"/>
            <a:ext cx="770413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FR" sz="2000" b="1"/>
              <a:t>l’inventaire indique un stock final de 650</a:t>
            </a:r>
            <a:endParaRPr lang="fr-FR" sz="2000"/>
          </a:p>
        </p:txBody>
      </p:sp>
      <p:sp>
        <p:nvSpPr>
          <p:cNvPr id="12318" name="Rectangle 7"/>
          <p:cNvSpPr>
            <a:spLocks noChangeArrowheads="1"/>
          </p:cNvSpPr>
          <p:nvPr/>
        </p:nvSpPr>
        <p:spPr bwMode="auto">
          <a:xfrm>
            <a:off x="7667625" y="2997200"/>
            <a:ext cx="1296988" cy="287338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/>
          <a:lstStyle/>
          <a:p>
            <a:pPr marL="447675" indent="-447675" algn="ctr"/>
            <a:r>
              <a:rPr lang="fr-FR" sz="1400" dirty="0" smtClean="0">
                <a:latin typeface="Arial Black" pitchFamily="34" charset="0"/>
              </a:rPr>
              <a:t>   900  </a:t>
            </a:r>
            <a:r>
              <a:rPr lang="fr-FR" sz="1400" dirty="0">
                <a:latin typeface="Arial Black" pitchFamily="34" charset="0"/>
              </a:rPr>
              <a:t>(AN)</a:t>
            </a:r>
          </a:p>
        </p:txBody>
      </p:sp>
      <p:sp>
        <p:nvSpPr>
          <p:cNvPr id="42" name="ZoneTexte 41"/>
          <p:cNvSpPr txBox="1"/>
          <p:nvPr/>
        </p:nvSpPr>
        <p:spPr>
          <a:xfrm>
            <a:off x="468313" y="4724400"/>
            <a:ext cx="8280400" cy="193992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fr-FR" sz="2400" dirty="0">
                <a:cs typeface="+mn-cs"/>
              </a:rPr>
              <a:t>Le stock initial était de 150, le stock final est de 650</a:t>
            </a:r>
          </a:p>
          <a:p>
            <a:pPr>
              <a:defRPr/>
            </a:pPr>
            <a:r>
              <a:rPr lang="fr-FR" sz="2400" dirty="0">
                <a:cs typeface="+mn-cs"/>
              </a:rPr>
              <a:t>Le stock a augmenté de 500, l’entreprise n’a pas utilisé 500 de marchandises achetées</a:t>
            </a:r>
          </a:p>
          <a:p>
            <a:pPr>
              <a:defRPr/>
            </a:pPr>
            <a:r>
              <a:rPr lang="fr-FR" sz="2400" dirty="0">
                <a:cs typeface="+mn-cs"/>
              </a:rPr>
              <a:t>La consommation est plus faible que les achats, le résultat doit augmenter.</a:t>
            </a:r>
          </a:p>
        </p:txBody>
      </p:sp>
      <p:sp>
        <p:nvSpPr>
          <p:cNvPr id="43" name="ZoneTexte 42"/>
          <p:cNvSpPr txBox="1"/>
          <p:nvPr/>
        </p:nvSpPr>
        <p:spPr>
          <a:xfrm>
            <a:off x="539750" y="4724400"/>
            <a:ext cx="8135938" cy="193992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>
            <a:spAutoFit/>
          </a:bodyPr>
          <a:lstStyle/>
          <a:p>
            <a:pPr>
              <a:defRPr/>
            </a:pPr>
            <a:endParaRPr lang="fr-FR" sz="2400" dirty="0">
              <a:cs typeface="+mn-cs"/>
            </a:endParaRPr>
          </a:p>
          <a:p>
            <a:pPr>
              <a:defRPr/>
            </a:pPr>
            <a:r>
              <a:rPr lang="fr-FR" sz="2400" dirty="0">
                <a:cs typeface="+mn-cs"/>
              </a:rPr>
              <a:t>Les achats sont enregistrés au débit du compte de résultat au fur et à mesure de la réception des </a:t>
            </a:r>
            <a:r>
              <a:rPr lang="fr-FR" sz="2400" dirty="0" smtClean="0">
                <a:cs typeface="+mn-cs"/>
              </a:rPr>
              <a:t>factures</a:t>
            </a:r>
            <a:endParaRPr lang="fr-FR" sz="2400" dirty="0">
              <a:cs typeface="+mn-cs"/>
            </a:endParaRPr>
          </a:p>
          <a:p>
            <a:pPr>
              <a:defRPr/>
            </a:pPr>
            <a:endParaRPr lang="fr-FR" sz="2400" dirty="0">
              <a:cs typeface="+mn-cs"/>
            </a:endParaRPr>
          </a:p>
          <a:p>
            <a:pPr>
              <a:defRPr/>
            </a:pPr>
            <a:endParaRPr lang="fr-FR" sz="2400" dirty="0"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500"/>
                                        <p:tgtEl>
                                          <p:spTgt spid="6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64" grpId="0" animBg="1"/>
      <p:bldP spid="39" grpId="0" animBg="1"/>
      <p:bldP spid="31" grpId="0"/>
      <p:bldP spid="25" grpId="0" animBg="1"/>
      <p:bldP spid="27" grpId="0" animBg="1"/>
      <p:bldP spid="40" grpId="0"/>
      <p:bldP spid="38" grpId="0"/>
      <p:bldP spid="42" grpId="0" animBg="1"/>
      <p:bldP spid="43" grpId="0" animBg="1"/>
      <p:bldP spid="43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La variation des stocks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52988"/>
          </a:xfrm>
        </p:spPr>
        <p:txBody>
          <a:bodyPr rtlCol="0">
            <a:normAutofit/>
          </a:bodyPr>
          <a:lstStyle/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fr-FR" dirty="0" smtClean="0"/>
              <a:t>Parmi les facteurs de production mis en œuvre :</a:t>
            </a: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fr-FR" dirty="0" smtClean="0"/>
              <a:t>Il existe des matières et/ou des marchandises stockables dont l’entreprise va suivre les variations de stock.</a:t>
            </a: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fr-FR" sz="900" dirty="0" smtClean="0"/>
          </a:p>
          <a:p>
            <a:pPr marL="633413" indent="-633413" fontAlgn="auto">
              <a:spcAft>
                <a:spcPts val="0"/>
              </a:spcAft>
              <a:buFont typeface="Wingdings 3" pitchFamily="18" charset="2"/>
              <a:buChar char="_"/>
              <a:defRPr/>
            </a:pPr>
            <a:r>
              <a:rPr lang="fr-FR" i="1" dirty="0" smtClean="0"/>
              <a:t>Le calcul des consommations des matières et/ou marchandises stockables : </a:t>
            </a:r>
            <a:r>
              <a:rPr lang="fr-FR" dirty="0" smtClean="0"/>
              <a:t/>
            </a:r>
            <a:br>
              <a:rPr lang="fr-FR" dirty="0" smtClean="0"/>
            </a:br>
            <a:r>
              <a:rPr lang="fr-FR" dirty="0" smtClean="0"/>
              <a:t>Achats de l’exercice + Variation des stocks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fr-FR" dirty="0" smtClean="0"/>
              <a:t>Une entreprise de commercialisation de tee-shirts …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charset="0"/>
              <a:buNone/>
            </a:pPr>
            <a:r>
              <a:rPr lang="fr-FR" smtClean="0"/>
              <a:t>Un auto entrepreneur  décide de commercialiser des tee-shirts. À la création de l’entreprise, il dépose 1 000 € sur le compte bancaire de l’entreprise. </a:t>
            </a:r>
          </a:p>
        </p:txBody>
      </p:sp>
      <p:grpSp>
        <p:nvGrpSpPr>
          <p:cNvPr id="4" name="Group 34"/>
          <p:cNvGrpSpPr>
            <a:grpSpLocks/>
          </p:cNvGrpSpPr>
          <p:nvPr/>
        </p:nvGrpSpPr>
        <p:grpSpPr bwMode="auto">
          <a:xfrm>
            <a:off x="755650" y="3789363"/>
            <a:ext cx="2757488" cy="2112962"/>
            <a:chOff x="3424" y="2572"/>
            <a:chExt cx="1633" cy="536"/>
          </a:xfrm>
        </p:grpSpPr>
        <p:sp>
          <p:nvSpPr>
            <p:cNvPr id="5131" name="Rectangle 20"/>
            <p:cNvSpPr>
              <a:spLocks noChangeArrowheads="1"/>
            </p:cNvSpPr>
            <p:nvPr/>
          </p:nvSpPr>
          <p:spPr bwMode="auto">
            <a:xfrm>
              <a:off x="3424" y="2572"/>
              <a:ext cx="1588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447675" indent="-447675" algn="ctr"/>
              <a:r>
                <a:rPr lang="fr-FR" sz="1400">
                  <a:latin typeface="Arial Black" pitchFamily="34" charset="0"/>
                  <a:cs typeface="Times New Roman" pitchFamily="18" charset="0"/>
                </a:rPr>
                <a:t>Compte</a:t>
              </a:r>
              <a:br>
                <a:rPr lang="fr-FR" sz="1400">
                  <a:latin typeface="Arial Black" pitchFamily="34" charset="0"/>
                  <a:cs typeface="Times New Roman" pitchFamily="18" charset="0"/>
                </a:rPr>
              </a:br>
              <a:r>
                <a:rPr lang="fr-FR" sz="1400">
                  <a:latin typeface="Arial Black" pitchFamily="34" charset="0"/>
                  <a:cs typeface="Times New Roman" pitchFamily="18" charset="0"/>
                </a:rPr>
                <a:t>TRESORERIE</a:t>
              </a:r>
              <a:endParaRPr lang="fr-FR" sz="1400">
                <a:latin typeface="Arial Black" pitchFamily="34" charset="0"/>
              </a:endParaRPr>
            </a:p>
          </p:txBody>
        </p:sp>
        <p:sp>
          <p:nvSpPr>
            <p:cNvPr id="5132" name="Line 25"/>
            <p:cNvSpPr>
              <a:spLocks noChangeShapeType="1"/>
            </p:cNvSpPr>
            <p:nvPr/>
          </p:nvSpPr>
          <p:spPr bwMode="auto">
            <a:xfrm>
              <a:off x="3451" y="2700"/>
              <a:ext cx="1606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5133" name="Line 26"/>
            <p:cNvSpPr>
              <a:spLocks noChangeShapeType="1"/>
            </p:cNvSpPr>
            <p:nvPr/>
          </p:nvSpPr>
          <p:spPr bwMode="auto">
            <a:xfrm>
              <a:off x="4218" y="2699"/>
              <a:ext cx="0" cy="409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</p:grpSp>
      <p:grpSp>
        <p:nvGrpSpPr>
          <p:cNvPr id="8" name="Group 34"/>
          <p:cNvGrpSpPr>
            <a:grpSpLocks/>
          </p:cNvGrpSpPr>
          <p:nvPr/>
        </p:nvGrpSpPr>
        <p:grpSpPr bwMode="auto">
          <a:xfrm>
            <a:off x="5292725" y="3789363"/>
            <a:ext cx="2757488" cy="2112962"/>
            <a:chOff x="3424" y="2572"/>
            <a:chExt cx="1633" cy="536"/>
          </a:xfrm>
        </p:grpSpPr>
        <p:sp>
          <p:nvSpPr>
            <p:cNvPr id="5128" name="Rectangle 20"/>
            <p:cNvSpPr>
              <a:spLocks noChangeArrowheads="1"/>
            </p:cNvSpPr>
            <p:nvPr/>
          </p:nvSpPr>
          <p:spPr bwMode="auto">
            <a:xfrm>
              <a:off x="3424" y="2572"/>
              <a:ext cx="1588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447675" indent="-447675" algn="ctr"/>
              <a:r>
                <a:rPr lang="fr-FR" sz="1400">
                  <a:latin typeface="Arial Black" pitchFamily="34" charset="0"/>
                  <a:cs typeface="Times New Roman" pitchFamily="18" charset="0"/>
                </a:rPr>
                <a:t>Compte</a:t>
              </a:r>
              <a:br>
                <a:rPr lang="fr-FR" sz="1400">
                  <a:latin typeface="Arial Black" pitchFamily="34" charset="0"/>
                  <a:cs typeface="Times New Roman" pitchFamily="18" charset="0"/>
                </a:rPr>
              </a:br>
              <a:r>
                <a:rPr lang="fr-FR" sz="1400">
                  <a:latin typeface="Arial Black" pitchFamily="34" charset="0"/>
                  <a:cs typeface="Times New Roman" pitchFamily="18" charset="0"/>
                </a:rPr>
                <a:t>CAPITAL</a:t>
              </a:r>
              <a:endParaRPr lang="fr-FR" sz="1400">
                <a:latin typeface="Arial Black" pitchFamily="34" charset="0"/>
              </a:endParaRPr>
            </a:p>
          </p:txBody>
        </p:sp>
        <p:sp>
          <p:nvSpPr>
            <p:cNvPr id="5129" name="Line 25"/>
            <p:cNvSpPr>
              <a:spLocks noChangeShapeType="1"/>
            </p:cNvSpPr>
            <p:nvPr/>
          </p:nvSpPr>
          <p:spPr bwMode="auto">
            <a:xfrm>
              <a:off x="3451" y="2700"/>
              <a:ext cx="1606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5130" name="Line 26"/>
            <p:cNvSpPr>
              <a:spLocks noChangeShapeType="1"/>
            </p:cNvSpPr>
            <p:nvPr/>
          </p:nvSpPr>
          <p:spPr bwMode="auto">
            <a:xfrm>
              <a:off x="4218" y="2699"/>
              <a:ext cx="0" cy="409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</p:grpSp>
      <p:sp>
        <p:nvSpPr>
          <p:cNvPr id="12" name="Rectangle 7"/>
          <p:cNvSpPr>
            <a:spLocks noChangeArrowheads="1"/>
          </p:cNvSpPr>
          <p:nvPr/>
        </p:nvSpPr>
        <p:spPr bwMode="auto">
          <a:xfrm>
            <a:off x="827088" y="4437063"/>
            <a:ext cx="1127125" cy="333375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447675" indent="-447675" algn="ctr"/>
            <a:r>
              <a:rPr lang="fr-FR" sz="1400">
                <a:latin typeface="Arial Black" pitchFamily="34" charset="0"/>
              </a:rPr>
              <a:t>1 000</a:t>
            </a:r>
          </a:p>
        </p:txBody>
      </p:sp>
      <p:sp>
        <p:nvSpPr>
          <p:cNvPr id="13" name="Rectangle 7"/>
          <p:cNvSpPr>
            <a:spLocks noChangeArrowheads="1"/>
          </p:cNvSpPr>
          <p:nvPr/>
        </p:nvSpPr>
        <p:spPr bwMode="auto">
          <a:xfrm>
            <a:off x="6804025" y="4437063"/>
            <a:ext cx="1127125" cy="333375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447675" indent="-447675" algn="ctr"/>
            <a:r>
              <a:rPr lang="fr-FR" sz="1400">
                <a:latin typeface="Arial Black" pitchFamily="34" charset="0"/>
              </a:rPr>
              <a:t>1 000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fr-FR" dirty="0" smtClean="0"/>
              <a:t>Une entreprise de commercialisation de tee-shirts …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charset="0"/>
              <a:buNone/>
            </a:pPr>
            <a:r>
              <a:rPr lang="fr-FR" smtClean="0"/>
              <a:t>Il achète 300 tee-shirts à 3 € l’unité. La facture reçue est de 300 x 3 € = 900 € </a:t>
            </a:r>
          </a:p>
        </p:txBody>
      </p:sp>
      <p:grpSp>
        <p:nvGrpSpPr>
          <p:cNvPr id="4" name="Group 34"/>
          <p:cNvGrpSpPr>
            <a:grpSpLocks/>
          </p:cNvGrpSpPr>
          <p:nvPr/>
        </p:nvGrpSpPr>
        <p:grpSpPr bwMode="auto">
          <a:xfrm>
            <a:off x="755650" y="3789363"/>
            <a:ext cx="2757488" cy="2112962"/>
            <a:chOff x="3424" y="2572"/>
            <a:chExt cx="1633" cy="536"/>
          </a:xfrm>
        </p:grpSpPr>
        <p:sp>
          <p:nvSpPr>
            <p:cNvPr id="6155" name="Rectangle 20"/>
            <p:cNvSpPr>
              <a:spLocks noChangeArrowheads="1"/>
            </p:cNvSpPr>
            <p:nvPr/>
          </p:nvSpPr>
          <p:spPr bwMode="auto">
            <a:xfrm>
              <a:off x="3424" y="2572"/>
              <a:ext cx="1588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447675" indent="-447675" algn="ctr"/>
              <a:r>
                <a:rPr lang="fr-FR" sz="1400">
                  <a:latin typeface="Arial Black" pitchFamily="34" charset="0"/>
                  <a:cs typeface="Times New Roman" pitchFamily="18" charset="0"/>
                </a:rPr>
                <a:t>Compte</a:t>
              </a:r>
            </a:p>
            <a:p>
              <a:pPr marL="447675" indent="-447675" algn="ctr"/>
              <a:r>
                <a:rPr lang="fr-FR" sz="1400">
                  <a:latin typeface="Arial Black" pitchFamily="34" charset="0"/>
                  <a:cs typeface="Times New Roman" pitchFamily="18" charset="0"/>
                </a:rPr>
                <a:t>RESULTAT de N</a:t>
              </a:r>
              <a:endParaRPr lang="fr-FR" sz="1400">
                <a:latin typeface="Arial Black" pitchFamily="34" charset="0"/>
              </a:endParaRPr>
            </a:p>
          </p:txBody>
        </p:sp>
        <p:sp>
          <p:nvSpPr>
            <p:cNvPr id="6156" name="Line 25"/>
            <p:cNvSpPr>
              <a:spLocks noChangeShapeType="1"/>
            </p:cNvSpPr>
            <p:nvPr/>
          </p:nvSpPr>
          <p:spPr bwMode="auto">
            <a:xfrm>
              <a:off x="3451" y="2700"/>
              <a:ext cx="1606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6157" name="Line 26"/>
            <p:cNvSpPr>
              <a:spLocks noChangeShapeType="1"/>
            </p:cNvSpPr>
            <p:nvPr/>
          </p:nvSpPr>
          <p:spPr bwMode="auto">
            <a:xfrm>
              <a:off x="4218" y="2699"/>
              <a:ext cx="0" cy="409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</p:grpSp>
      <p:grpSp>
        <p:nvGrpSpPr>
          <p:cNvPr id="8" name="Group 34"/>
          <p:cNvGrpSpPr>
            <a:grpSpLocks/>
          </p:cNvGrpSpPr>
          <p:nvPr/>
        </p:nvGrpSpPr>
        <p:grpSpPr bwMode="auto">
          <a:xfrm>
            <a:off x="5292725" y="3789363"/>
            <a:ext cx="2757488" cy="2112962"/>
            <a:chOff x="3424" y="2572"/>
            <a:chExt cx="1633" cy="536"/>
          </a:xfrm>
        </p:grpSpPr>
        <p:sp>
          <p:nvSpPr>
            <p:cNvPr id="6152" name="Rectangle 20"/>
            <p:cNvSpPr>
              <a:spLocks noChangeArrowheads="1"/>
            </p:cNvSpPr>
            <p:nvPr/>
          </p:nvSpPr>
          <p:spPr bwMode="auto">
            <a:xfrm>
              <a:off x="3424" y="2572"/>
              <a:ext cx="1588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447675" indent="-447675" algn="ctr"/>
              <a:r>
                <a:rPr lang="fr-FR" sz="1400">
                  <a:latin typeface="Arial Black" pitchFamily="34" charset="0"/>
                  <a:cs typeface="Times New Roman" pitchFamily="18" charset="0"/>
                </a:rPr>
                <a:t>Compte</a:t>
              </a:r>
            </a:p>
            <a:p>
              <a:pPr marL="447675" indent="-447675" algn="ctr"/>
              <a:r>
                <a:rPr lang="fr-FR" sz="1400">
                  <a:latin typeface="Arial Black" pitchFamily="34" charset="0"/>
                  <a:cs typeface="Times New Roman" pitchFamily="18" charset="0"/>
                </a:rPr>
                <a:t>FOURNISSEUR</a:t>
              </a:r>
              <a:endParaRPr lang="fr-FR" sz="1400">
                <a:latin typeface="Arial Black" pitchFamily="34" charset="0"/>
              </a:endParaRPr>
            </a:p>
          </p:txBody>
        </p:sp>
        <p:sp>
          <p:nvSpPr>
            <p:cNvPr id="6153" name="Line 25"/>
            <p:cNvSpPr>
              <a:spLocks noChangeShapeType="1"/>
            </p:cNvSpPr>
            <p:nvPr/>
          </p:nvSpPr>
          <p:spPr bwMode="auto">
            <a:xfrm>
              <a:off x="3451" y="2700"/>
              <a:ext cx="1606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6154" name="Line 26"/>
            <p:cNvSpPr>
              <a:spLocks noChangeShapeType="1"/>
            </p:cNvSpPr>
            <p:nvPr/>
          </p:nvSpPr>
          <p:spPr bwMode="auto">
            <a:xfrm>
              <a:off x="4218" y="2699"/>
              <a:ext cx="0" cy="409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</p:grpSp>
      <p:sp>
        <p:nvSpPr>
          <p:cNvPr id="12" name="Rectangle 7"/>
          <p:cNvSpPr>
            <a:spLocks noChangeArrowheads="1"/>
          </p:cNvSpPr>
          <p:nvPr/>
        </p:nvSpPr>
        <p:spPr bwMode="auto">
          <a:xfrm>
            <a:off x="827088" y="4437063"/>
            <a:ext cx="1127125" cy="333375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447675" indent="-447675" algn="ctr"/>
            <a:r>
              <a:rPr lang="fr-FR" sz="1400">
                <a:latin typeface="Arial Black" pitchFamily="34" charset="0"/>
              </a:rPr>
              <a:t>900</a:t>
            </a:r>
          </a:p>
        </p:txBody>
      </p:sp>
      <p:sp>
        <p:nvSpPr>
          <p:cNvPr id="13" name="Rectangle 7"/>
          <p:cNvSpPr>
            <a:spLocks noChangeArrowheads="1"/>
          </p:cNvSpPr>
          <p:nvPr/>
        </p:nvSpPr>
        <p:spPr bwMode="auto">
          <a:xfrm>
            <a:off x="6804025" y="4437063"/>
            <a:ext cx="1127125" cy="333375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447675" indent="-447675" algn="ctr"/>
            <a:r>
              <a:rPr lang="fr-FR" sz="1400">
                <a:latin typeface="Arial Black" pitchFamily="34" charset="0"/>
              </a:rPr>
              <a:t>900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fr-FR" dirty="0" smtClean="0"/>
              <a:t>Une entreprise de commercialisation de tee-shirts …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charset="0"/>
              <a:buNone/>
            </a:pPr>
            <a:r>
              <a:rPr lang="fr-FR" smtClean="0"/>
              <a:t>Il vend 250 tee-shirts à 6,50 € l’unité. La facture envoyée  est de 250 x 6,50 € = 1 625 € </a:t>
            </a:r>
          </a:p>
        </p:txBody>
      </p:sp>
      <p:grpSp>
        <p:nvGrpSpPr>
          <p:cNvPr id="4" name="Groupe 14"/>
          <p:cNvGrpSpPr>
            <a:grpSpLocks/>
          </p:cNvGrpSpPr>
          <p:nvPr/>
        </p:nvGrpSpPr>
        <p:grpSpPr bwMode="auto">
          <a:xfrm>
            <a:off x="6156325" y="2924175"/>
            <a:ext cx="2757488" cy="2114550"/>
            <a:chOff x="6156176" y="2924944"/>
            <a:chExt cx="2758345" cy="2113885"/>
          </a:xfrm>
        </p:grpSpPr>
        <p:grpSp>
          <p:nvGrpSpPr>
            <p:cNvPr id="7185" name="Group 34"/>
            <p:cNvGrpSpPr>
              <a:grpSpLocks/>
            </p:cNvGrpSpPr>
            <p:nvPr/>
          </p:nvGrpSpPr>
          <p:grpSpPr bwMode="auto">
            <a:xfrm>
              <a:off x="6156176" y="2924944"/>
              <a:ext cx="2758345" cy="2113885"/>
              <a:chOff x="3424" y="2572"/>
              <a:chExt cx="1633" cy="536"/>
            </a:xfrm>
          </p:grpSpPr>
          <p:sp>
            <p:nvSpPr>
              <p:cNvPr id="7187" name="Rectangle 20"/>
              <p:cNvSpPr>
                <a:spLocks noChangeArrowheads="1"/>
              </p:cNvSpPr>
              <p:nvPr/>
            </p:nvSpPr>
            <p:spPr bwMode="auto">
              <a:xfrm>
                <a:off x="3424" y="2572"/>
                <a:ext cx="1588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447675" indent="-447675" algn="ctr"/>
                <a:r>
                  <a:rPr lang="fr-FR" sz="1400">
                    <a:latin typeface="Arial Black" pitchFamily="34" charset="0"/>
                    <a:cs typeface="Times New Roman" pitchFamily="18" charset="0"/>
                  </a:rPr>
                  <a:t>Compte</a:t>
                </a:r>
              </a:p>
              <a:p>
                <a:pPr marL="447675" indent="-447675" algn="ctr"/>
                <a:r>
                  <a:rPr lang="fr-FR" sz="1400">
                    <a:latin typeface="Arial Black" pitchFamily="34" charset="0"/>
                    <a:cs typeface="Times New Roman" pitchFamily="18" charset="0"/>
                  </a:rPr>
                  <a:t>FOURNISSEUR</a:t>
                </a:r>
                <a:endParaRPr lang="fr-FR" sz="1400">
                  <a:latin typeface="Arial Black" pitchFamily="34" charset="0"/>
                </a:endParaRPr>
              </a:p>
            </p:txBody>
          </p:sp>
          <p:sp>
            <p:nvSpPr>
              <p:cNvPr id="7188" name="Line 25"/>
              <p:cNvSpPr>
                <a:spLocks noChangeShapeType="1"/>
              </p:cNvSpPr>
              <p:nvPr/>
            </p:nvSpPr>
            <p:spPr bwMode="auto">
              <a:xfrm>
                <a:off x="3451" y="2700"/>
                <a:ext cx="1606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7189" name="Line 26"/>
              <p:cNvSpPr>
                <a:spLocks noChangeShapeType="1"/>
              </p:cNvSpPr>
              <p:nvPr/>
            </p:nvSpPr>
            <p:spPr bwMode="auto">
              <a:xfrm>
                <a:off x="4218" y="2699"/>
                <a:ext cx="0" cy="409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fr-FR"/>
              </a:p>
            </p:txBody>
          </p:sp>
        </p:grpSp>
        <p:sp>
          <p:nvSpPr>
            <p:cNvPr id="7186" name="ZoneTexte 13"/>
            <p:cNvSpPr txBox="1">
              <a:spLocks noChangeArrowheads="1"/>
            </p:cNvSpPr>
            <p:nvPr/>
          </p:nvSpPr>
          <p:spPr bwMode="auto">
            <a:xfrm>
              <a:off x="7668344" y="3573016"/>
              <a:ext cx="1008112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fr-FR" b="1"/>
                <a:t>900</a:t>
              </a:r>
            </a:p>
          </p:txBody>
        </p:sp>
      </p:grpSp>
      <p:grpSp>
        <p:nvGrpSpPr>
          <p:cNvPr id="12" name="Groupe 16"/>
          <p:cNvGrpSpPr>
            <a:grpSpLocks/>
          </p:cNvGrpSpPr>
          <p:nvPr/>
        </p:nvGrpSpPr>
        <p:grpSpPr bwMode="auto">
          <a:xfrm>
            <a:off x="3109913" y="2924175"/>
            <a:ext cx="2757487" cy="2114550"/>
            <a:chOff x="2965783" y="2971299"/>
            <a:chExt cx="2758345" cy="2113885"/>
          </a:xfrm>
        </p:grpSpPr>
        <p:grpSp>
          <p:nvGrpSpPr>
            <p:cNvPr id="7180" name="Group 34"/>
            <p:cNvGrpSpPr>
              <a:grpSpLocks/>
            </p:cNvGrpSpPr>
            <p:nvPr/>
          </p:nvGrpSpPr>
          <p:grpSpPr bwMode="auto">
            <a:xfrm>
              <a:off x="2965783" y="2971299"/>
              <a:ext cx="2758345" cy="2113885"/>
              <a:chOff x="3424" y="2572"/>
              <a:chExt cx="1633" cy="536"/>
            </a:xfrm>
          </p:grpSpPr>
          <p:sp>
            <p:nvSpPr>
              <p:cNvPr id="7182" name="Rectangle 20"/>
              <p:cNvSpPr>
                <a:spLocks noChangeArrowheads="1"/>
              </p:cNvSpPr>
              <p:nvPr/>
            </p:nvSpPr>
            <p:spPr bwMode="auto">
              <a:xfrm>
                <a:off x="3424" y="2572"/>
                <a:ext cx="1588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447675" indent="-447675" algn="ctr"/>
                <a:r>
                  <a:rPr lang="fr-FR" sz="1400">
                    <a:latin typeface="Arial Black" pitchFamily="34" charset="0"/>
                    <a:cs typeface="Times New Roman" pitchFamily="18" charset="0"/>
                  </a:rPr>
                  <a:t>Compte</a:t>
                </a:r>
              </a:p>
              <a:p>
                <a:pPr marL="447675" indent="-447675" algn="ctr"/>
                <a:r>
                  <a:rPr lang="fr-FR" sz="1400">
                    <a:latin typeface="Arial Black" pitchFamily="34" charset="0"/>
                    <a:cs typeface="Times New Roman" pitchFamily="18" charset="0"/>
                  </a:rPr>
                  <a:t>RESULTAT de N</a:t>
                </a:r>
                <a:endParaRPr lang="fr-FR" sz="1400">
                  <a:latin typeface="Arial Black" pitchFamily="34" charset="0"/>
                </a:endParaRPr>
              </a:p>
            </p:txBody>
          </p:sp>
          <p:sp>
            <p:nvSpPr>
              <p:cNvPr id="7183" name="Line 25"/>
              <p:cNvSpPr>
                <a:spLocks noChangeShapeType="1"/>
              </p:cNvSpPr>
              <p:nvPr/>
            </p:nvSpPr>
            <p:spPr bwMode="auto">
              <a:xfrm>
                <a:off x="3451" y="2700"/>
                <a:ext cx="1606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7184" name="Line 26"/>
              <p:cNvSpPr>
                <a:spLocks noChangeShapeType="1"/>
              </p:cNvSpPr>
              <p:nvPr/>
            </p:nvSpPr>
            <p:spPr bwMode="auto">
              <a:xfrm>
                <a:off x="4218" y="2699"/>
                <a:ext cx="0" cy="409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fr-FR"/>
              </a:p>
            </p:txBody>
          </p:sp>
        </p:grpSp>
        <p:sp>
          <p:nvSpPr>
            <p:cNvPr id="7181" name="ZoneTexte 15"/>
            <p:cNvSpPr txBox="1">
              <a:spLocks noChangeArrowheads="1"/>
            </p:cNvSpPr>
            <p:nvPr/>
          </p:nvSpPr>
          <p:spPr bwMode="auto">
            <a:xfrm>
              <a:off x="3131840" y="3645024"/>
              <a:ext cx="1008112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fr-FR" b="1"/>
                <a:t>900</a:t>
              </a:r>
            </a:p>
          </p:txBody>
        </p:sp>
      </p:grpSp>
      <p:grpSp>
        <p:nvGrpSpPr>
          <p:cNvPr id="15" name="Group 34"/>
          <p:cNvGrpSpPr>
            <a:grpSpLocks/>
          </p:cNvGrpSpPr>
          <p:nvPr/>
        </p:nvGrpSpPr>
        <p:grpSpPr bwMode="auto">
          <a:xfrm>
            <a:off x="157163" y="2924175"/>
            <a:ext cx="2759075" cy="2114550"/>
            <a:chOff x="3424" y="2572"/>
            <a:chExt cx="1633" cy="536"/>
          </a:xfrm>
        </p:grpSpPr>
        <p:sp>
          <p:nvSpPr>
            <p:cNvPr id="7177" name="Rectangle 20"/>
            <p:cNvSpPr>
              <a:spLocks noChangeArrowheads="1"/>
            </p:cNvSpPr>
            <p:nvPr/>
          </p:nvSpPr>
          <p:spPr bwMode="auto">
            <a:xfrm>
              <a:off x="3424" y="2572"/>
              <a:ext cx="1588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447675" indent="-447675" algn="ctr"/>
              <a:r>
                <a:rPr lang="fr-FR" sz="1400">
                  <a:latin typeface="Arial Black" pitchFamily="34" charset="0"/>
                  <a:cs typeface="Times New Roman" pitchFamily="18" charset="0"/>
                </a:rPr>
                <a:t>Compte</a:t>
              </a:r>
            </a:p>
            <a:p>
              <a:pPr marL="447675" indent="-447675" algn="ctr"/>
              <a:r>
                <a:rPr lang="fr-FR" sz="1400">
                  <a:latin typeface="Arial Black" pitchFamily="34" charset="0"/>
                  <a:cs typeface="Times New Roman" pitchFamily="18" charset="0"/>
                </a:rPr>
                <a:t>CLIENT</a:t>
              </a:r>
              <a:endParaRPr lang="fr-FR" sz="1400">
                <a:latin typeface="Arial Black" pitchFamily="34" charset="0"/>
              </a:endParaRPr>
            </a:p>
          </p:txBody>
        </p:sp>
        <p:sp>
          <p:nvSpPr>
            <p:cNvPr id="7178" name="Line 25"/>
            <p:cNvSpPr>
              <a:spLocks noChangeShapeType="1"/>
            </p:cNvSpPr>
            <p:nvPr/>
          </p:nvSpPr>
          <p:spPr bwMode="auto">
            <a:xfrm>
              <a:off x="3451" y="2700"/>
              <a:ext cx="1606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7179" name="Line 26"/>
            <p:cNvSpPr>
              <a:spLocks noChangeShapeType="1"/>
            </p:cNvSpPr>
            <p:nvPr/>
          </p:nvSpPr>
          <p:spPr bwMode="auto">
            <a:xfrm>
              <a:off x="4218" y="2699"/>
              <a:ext cx="0" cy="409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</p:grpSp>
      <p:sp>
        <p:nvSpPr>
          <p:cNvPr id="22" name="Rectangle 7"/>
          <p:cNvSpPr>
            <a:spLocks noChangeArrowheads="1"/>
          </p:cNvSpPr>
          <p:nvPr/>
        </p:nvSpPr>
        <p:spPr bwMode="auto">
          <a:xfrm>
            <a:off x="250825" y="3573463"/>
            <a:ext cx="1127125" cy="333375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447675" indent="-447675" algn="ctr"/>
            <a:r>
              <a:rPr lang="fr-FR" sz="1400">
                <a:latin typeface="Arial Black" pitchFamily="34" charset="0"/>
              </a:rPr>
              <a:t>1 625</a:t>
            </a:r>
          </a:p>
        </p:txBody>
      </p:sp>
      <p:sp>
        <p:nvSpPr>
          <p:cNvPr id="23" name="Rectangle 7"/>
          <p:cNvSpPr>
            <a:spLocks noChangeArrowheads="1"/>
          </p:cNvSpPr>
          <p:nvPr/>
        </p:nvSpPr>
        <p:spPr bwMode="auto">
          <a:xfrm>
            <a:off x="4643438" y="3644900"/>
            <a:ext cx="1127125" cy="333375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447675" indent="-447675" algn="ctr"/>
            <a:r>
              <a:rPr lang="fr-FR" sz="1400">
                <a:latin typeface="Arial Black" pitchFamily="34" charset="0"/>
              </a:rPr>
              <a:t>1 625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22" grpId="0" animBg="1"/>
      <p:bldP spid="2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fr-FR" dirty="0" smtClean="0"/>
              <a:t>Une entreprise de commercialisation de tee-shirts …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charset="0"/>
              <a:buNone/>
            </a:pPr>
            <a:r>
              <a:rPr lang="fr-FR" sz="2800" smtClean="0"/>
              <a:t>Il achète 300 tee-shirts à 3 € l’unité et il revend 250 tee-shirts à 6 € … Quel est résultat ? Quel est le bilan ?</a:t>
            </a:r>
          </a:p>
          <a:p>
            <a:pPr>
              <a:buFont typeface="Arial" charset="0"/>
              <a:buNone/>
            </a:pPr>
            <a:r>
              <a:rPr lang="fr-FR" sz="2800" smtClean="0"/>
              <a:t>Le résultat est égal à </a:t>
            </a:r>
            <a:br>
              <a:rPr lang="fr-FR" sz="2800" smtClean="0"/>
            </a:br>
            <a:r>
              <a:rPr lang="fr-FR" sz="2800" smtClean="0"/>
              <a:t>6,50 € - 3 € = 3,50 € par tee-shirt vendu</a:t>
            </a:r>
            <a:br>
              <a:rPr lang="fr-FR" sz="2800" smtClean="0"/>
            </a:br>
            <a:r>
              <a:rPr lang="fr-FR" sz="2800" smtClean="0"/>
              <a:t>250 tee-shirts vendus x 3,50 € = 875 € de bénéfice</a:t>
            </a:r>
          </a:p>
          <a:p>
            <a:pPr>
              <a:buFont typeface="Arial" charset="0"/>
              <a:buNone/>
            </a:pPr>
            <a:r>
              <a:rPr lang="fr-FR" sz="2800" smtClean="0"/>
              <a:t>Le bilan doit être le suivant :</a:t>
            </a:r>
          </a:p>
        </p:txBody>
      </p:sp>
      <p:graphicFrame>
        <p:nvGraphicFramePr>
          <p:cNvPr id="17" name="Tableau 16"/>
          <p:cNvGraphicFramePr>
            <a:graphicFrameLocks noGrp="1"/>
          </p:cNvGraphicFramePr>
          <p:nvPr/>
        </p:nvGraphicFramePr>
        <p:xfrm>
          <a:off x="611188" y="4437063"/>
          <a:ext cx="7704856" cy="222504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730370"/>
                <a:gridCol w="1122058"/>
                <a:gridCol w="2268252"/>
                <a:gridCol w="1584176"/>
              </a:tblGrid>
              <a:tr h="370840">
                <a:tc gridSpan="2">
                  <a:txBody>
                    <a:bodyPr/>
                    <a:lstStyle/>
                    <a:p>
                      <a:pPr algn="l"/>
                      <a:r>
                        <a:rPr lang="fr-FR" baseline="0" dirty="0" smtClean="0"/>
                        <a:t>l’entreprise possède …</a:t>
                      </a:r>
                      <a:endParaRPr lang="fr-FR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baseline="0" dirty="0" smtClean="0"/>
                        <a:t>grâce à des sources de financement …</a:t>
                      </a:r>
                      <a:endParaRPr lang="fr-FR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370840">
                <a:tc gridSpan="2">
                  <a:txBody>
                    <a:bodyPr/>
                    <a:lstStyle/>
                    <a:p>
                      <a:pPr algn="ctr"/>
                      <a:r>
                        <a:rPr lang="fr-FR" b="1" dirty="0" smtClean="0"/>
                        <a:t>ACTIF</a:t>
                      </a:r>
                      <a:r>
                        <a:rPr lang="fr-FR" b="1" baseline="0" dirty="0" smtClean="0"/>
                        <a:t> </a:t>
                      </a:r>
                      <a:endParaRPr lang="fr-FR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fr-FR" b="1" dirty="0" smtClean="0"/>
                        <a:t>PASSIF</a:t>
                      </a:r>
                      <a:endParaRPr lang="fr-FR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fr-FR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r-FR" dirty="0" smtClean="0"/>
                        <a:t>Stocks (50 tee-shirts)</a:t>
                      </a:r>
                      <a:endParaRPr lang="fr-F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dirty="0" smtClean="0"/>
                        <a:t>150</a:t>
                      </a:r>
                      <a:endParaRPr lang="fr-FR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Capital</a:t>
                      </a:r>
                      <a:endParaRPr lang="fr-F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dirty="0" smtClean="0"/>
                        <a:t>1 000</a:t>
                      </a:r>
                      <a:endParaRPr lang="fr-FR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r-FR" dirty="0" smtClean="0"/>
                        <a:t>Créances clients</a:t>
                      </a:r>
                      <a:endParaRPr lang="fr-F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dirty="0" smtClean="0"/>
                        <a:t>1 625</a:t>
                      </a:r>
                      <a:endParaRPr lang="fr-FR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Résultat</a:t>
                      </a:r>
                      <a:r>
                        <a:rPr lang="fr-FR" baseline="0" dirty="0" smtClean="0"/>
                        <a:t> (bénéfice)</a:t>
                      </a:r>
                      <a:endParaRPr lang="fr-F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dirty="0" smtClean="0"/>
                        <a:t>875</a:t>
                      </a:r>
                      <a:endParaRPr lang="fr-FR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fr-FR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Dettes fournisseurs</a:t>
                      </a:r>
                      <a:endParaRPr lang="fr-F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dirty="0" smtClean="0"/>
                        <a:t>900</a:t>
                      </a:r>
                      <a:endParaRPr lang="fr-FR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r-FR" dirty="0" smtClean="0"/>
                        <a:t>Total actif</a:t>
                      </a:r>
                      <a:endParaRPr lang="fr-F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dirty="0" smtClean="0"/>
                        <a:t>1 775</a:t>
                      </a:r>
                      <a:endParaRPr lang="fr-FR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Total passif</a:t>
                      </a:r>
                      <a:endParaRPr lang="fr-F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dirty="0" smtClean="0"/>
                        <a:t>1 775</a:t>
                      </a:r>
                      <a:endParaRPr lang="fr-FR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fr-FR" dirty="0" smtClean="0"/>
              <a:t>Une entreprise de commercialisation de tee-shirts …</a:t>
            </a:r>
            <a:endParaRPr lang="fr-FR" dirty="0"/>
          </a:p>
        </p:txBody>
      </p:sp>
      <p:grpSp>
        <p:nvGrpSpPr>
          <p:cNvPr id="3" name="Group 34"/>
          <p:cNvGrpSpPr>
            <a:grpSpLocks/>
          </p:cNvGrpSpPr>
          <p:nvPr/>
        </p:nvGrpSpPr>
        <p:grpSpPr bwMode="auto">
          <a:xfrm>
            <a:off x="179388" y="3429000"/>
            <a:ext cx="1871662" cy="1368425"/>
            <a:chOff x="3424" y="2572"/>
            <a:chExt cx="1633" cy="347"/>
          </a:xfrm>
        </p:grpSpPr>
        <p:sp>
          <p:nvSpPr>
            <p:cNvPr id="9256" name="Rectangle 20"/>
            <p:cNvSpPr>
              <a:spLocks noChangeArrowheads="1"/>
            </p:cNvSpPr>
            <p:nvPr/>
          </p:nvSpPr>
          <p:spPr bwMode="auto">
            <a:xfrm>
              <a:off x="3424" y="2572"/>
              <a:ext cx="1588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447675" indent="-447675" algn="ctr"/>
              <a:r>
                <a:rPr lang="fr-FR" sz="1400">
                  <a:latin typeface="Arial Black" pitchFamily="34" charset="0"/>
                  <a:cs typeface="Times New Roman" pitchFamily="18" charset="0"/>
                </a:rPr>
                <a:t>Compte</a:t>
              </a:r>
            </a:p>
            <a:p>
              <a:pPr marL="447675" indent="-447675" algn="ctr"/>
              <a:r>
                <a:rPr lang="fr-FR" sz="1400">
                  <a:latin typeface="Arial Black" pitchFamily="34" charset="0"/>
                  <a:cs typeface="Times New Roman" pitchFamily="18" charset="0"/>
                </a:rPr>
                <a:t>STOCK</a:t>
              </a:r>
              <a:endParaRPr lang="fr-FR" sz="1400">
                <a:latin typeface="Arial Black" pitchFamily="34" charset="0"/>
              </a:endParaRPr>
            </a:p>
          </p:txBody>
        </p:sp>
        <p:sp>
          <p:nvSpPr>
            <p:cNvPr id="9257" name="Line 25"/>
            <p:cNvSpPr>
              <a:spLocks noChangeShapeType="1"/>
            </p:cNvSpPr>
            <p:nvPr/>
          </p:nvSpPr>
          <p:spPr bwMode="auto">
            <a:xfrm>
              <a:off x="3451" y="2700"/>
              <a:ext cx="1606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9258" name="Line 26"/>
            <p:cNvSpPr>
              <a:spLocks noChangeShapeType="1"/>
            </p:cNvSpPr>
            <p:nvPr/>
          </p:nvSpPr>
          <p:spPr bwMode="auto">
            <a:xfrm flipH="1">
              <a:off x="4240" y="2700"/>
              <a:ext cx="0" cy="219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</p:grpSp>
      <p:grpSp>
        <p:nvGrpSpPr>
          <p:cNvPr id="4" name="Groupe 24"/>
          <p:cNvGrpSpPr>
            <a:grpSpLocks/>
          </p:cNvGrpSpPr>
          <p:nvPr/>
        </p:nvGrpSpPr>
        <p:grpSpPr bwMode="auto">
          <a:xfrm>
            <a:off x="2987675" y="1700213"/>
            <a:ext cx="2759075" cy="2114550"/>
            <a:chOff x="3131840" y="3861048"/>
            <a:chExt cx="2758345" cy="2113885"/>
          </a:xfrm>
        </p:grpSpPr>
        <p:grpSp>
          <p:nvGrpSpPr>
            <p:cNvPr id="9249" name="Groupe 16"/>
            <p:cNvGrpSpPr>
              <a:grpSpLocks/>
            </p:cNvGrpSpPr>
            <p:nvPr/>
          </p:nvGrpSpPr>
          <p:grpSpPr bwMode="auto">
            <a:xfrm>
              <a:off x="3131840" y="3861048"/>
              <a:ext cx="2758345" cy="2113885"/>
              <a:chOff x="2965783" y="2971299"/>
              <a:chExt cx="2758345" cy="2113885"/>
            </a:xfrm>
          </p:grpSpPr>
          <p:grpSp>
            <p:nvGrpSpPr>
              <p:cNvPr id="9251" name="Group 34"/>
              <p:cNvGrpSpPr>
                <a:grpSpLocks/>
              </p:cNvGrpSpPr>
              <p:nvPr/>
            </p:nvGrpSpPr>
            <p:grpSpPr bwMode="auto">
              <a:xfrm>
                <a:off x="2965783" y="2971299"/>
                <a:ext cx="2758345" cy="2113885"/>
                <a:chOff x="3424" y="2572"/>
                <a:chExt cx="1633" cy="536"/>
              </a:xfrm>
            </p:grpSpPr>
            <p:sp>
              <p:nvSpPr>
                <p:cNvPr id="9253" name="Rectangle 20"/>
                <p:cNvSpPr>
                  <a:spLocks noChangeArrowheads="1"/>
                </p:cNvSpPr>
                <p:nvPr/>
              </p:nvSpPr>
              <p:spPr bwMode="auto">
                <a:xfrm>
                  <a:off x="3424" y="2572"/>
                  <a:ext cx="1588" cy="28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marL="447675" indent="-447675" algn="ctr"/>
                  <a:r>
                    <a:rPr lang="fr-FR" sz="1400">
                      <a:latin typeface="Arial Black" pitchFamily="34" charset="0"/>
                      <a:cs typeface="Times New Roman" pitchFamily="18" charset="0"/>
                    </a:rPr>
                    <a:t>Compte</a:t>
                  </a:r>
                </a:p>
                <a:p>
                  <a:pPr marL="447675" indent="-447675" algn="ctr"/>
                  <a:r>
                    <a:rPr lang="fr-FR" sz="1400">
                      <a:latin typeface="Arial Black" pitchFamily="34" charset="0"/>
                      <a:cs typeface="Times New Roman" pitchFamily="18" charset="0"/>
                    </a:rPr>
                    <a:t>RESULTAT de N</a:t>
                  </a:r>
                  <a:endParaRPr lang="fr-FR" sz="1400">
                    <a:latin typeface="Arial Black" pitchFamily="34" charset="0"/>
                  </a:endParaRPr>
                </a:p>
              </p:txBody>
            </p:sp>
            <p:sp>
              <p:nvSpPr>
                <p:cNvPr id="9254" name="Line 25"/>
                <p:cNvSpPr>
                  <a:spLocks noChangeShapeType="1"/>
                </p:cNvSpPr>
                <p:nvPr/>
              </p:nvSpPr>
              <p:spPr bwMode="auto">
                <a:xfrm>
                  <a:off x="3451" y="2700"/>
                  <a:ext cx="1606" cy="0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9255" name="Line 26"/>
                <p:cNvSpPr>
                  <a:spLocks noChangeShapeType="1"/>
                </p:cNvSpPr>
                <p:nvPr/>
              </p:nvSpPr>
              <p:spPr bwMode="auto">
                <a:xfrm>
                  <a:off x="4218" y="2699"/>
                  <a:ext cx="0" cy="409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fr-FR"/>
                </a:p>
              </p:txBody>
            </p:sp>
          </p:grpSp>
          <p:sp>
            <p:nvSpPr>
              <p:cNvPr id="9252" name="ZoneTexte 15"/>
              <p:cNvSpPr txBox="1">
                <a:spLocks noChangeArrowheads="1"/>
              </p:cNvSpPr>
              <p:nvPr/>
            </p:nvSpPr>
            <p:spPr bwMode="auto">
              <a:xfrm>
                <a:off x="3131840" y="3645024"/>
                <a:ext cx="1008112" cy="3693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fr-FR" b="1"/>
                  <a:t>900</a:t>
                </a:r>
              </a:p>
            </p:txBody>
          </p:sp>
        </p:grpSp>
        <p:sp>
          <p:nvSpPr>
            <p:cNvPr id="9250" name="ZoneTexte 23"/>
            <p:cNvSpPr txBox="1">
              <a:spLocks noChangeArrowheads="1"/>
            </p:cNvSpPr>
            <p:nvPr/>
          </p:nvSpPr>
          <p:spPr bwMode="auto">
            <a:xfrm>
              <a:off x="4644008" y="4571836"/>
              <a:ext cx="1008112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fr-FR" b="1"/>
                <a:t>1 625</a:t>
              </a:r>
            </a:p>
          </p:txBody>
        </p:sp>
      </p:grpSp>
      <p:grpSp>
        <p:nvGrpSpPr>
          <p:cNvPr id="10" name="Groupe 25"/>
          <p:cNvGrpSpPr>
            <a:grpSpLocks/>
          </p:cNvGrpSpPr>
          <p:nvPr/>
        </p:nvGrpSpPr>
        <p:grpSpPr bwMode="auto">
          <a:xfrm>
            <a:off x="6875463" y="4365625"/>
            <a:ext cx="2089150" cy="1366838"/>
            <a:chOff x="6156176" y="2924943"/>
            <a:chExt cx="2758345" cy="1384279"/>
          </a:xfrm>
        </p:grpSpPr>
        <p:grpSp>
          <p:nvGrpSpPr>
            <p:cNvPr id="9244" name="Group 34"/>
            <p:cNvGrpSpPr>
              <a:grpSpLocks/>
            </p:cNvGrpSpPr>
            <p:nvPr/>
          </p:nvGrpSpPr>
          <p:grpSpPr bwMode="auto">
            <a:xfrm>
              <a:off x="6156176" y="2924943"/>
              <a:ext cx="2758345" cy="1384279"/>
              <a:chOff x="3424" y="2572"/>
              <a:chExt cx="1633" cy="351"/>
            </a:xfrm>
          </p:grpSpPr>
          <p:sp>
            <p:nvSpPr>
              <p:cNvPr id="9246" name="Rectangle 20"/>
              <p:cNvSpPr>
                <a:spLocks noChangeArrowheads="1"/>
              </p:cNvSpPr>
              <p:nvPr/>
            </p:nvSpPr>
            <p:spPr bwMode="auto">
              <a:xfrm>
                <a:off x="3424" y="2572"/>
                <a:ext cx="1588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447675" indent="-447675" algn="ctr"/>
                <a:r>
                  <a:rPr lang="fr-FR" sz="1400">
                    <a:latin typeface="Arial Black" pitchFamily="34" charset="0"/>
                    <a:cs typeface="Times New Roman" pitchFamily="18" charset="0"/>
                  </a:rPr>
                  <a:t>Compte</a:t>
                </a:r>
              </a:p>
              <a:p>
                <a:pPr marL="447675" indent="-447675" algn="ctr"/>
                <a:r>
                  <a:rPr lang="fr-FR" sz="1400">
                    <a:latin typeface="Arial Black" pitchFamily="34" charset="0"/>
                    <a:cs typeface="Times New Roman" pitchFamily="18" charset="0"/>
                  </a:rPr>
                  <a:t>FOURNISSEUR</a:t>
                </a:r>
                <a:endParaRPr lang="fr-FR" sz="1400">
                  <a:latin typeface="Arial Black" pitchFamily="34" charset="0"/>
                </a:endParaRPr>
              </a:p>
            </p:txBody>
          </p:sp>
          <p:sp>
            <p:nvSpPr>
              <p:cNvPr id="9247" name="Line 25"/>
              <p:cNvSpPr>
                <a:spLocks noChangeShapeType="1"/>
              </p:cNvSpPr>
              <p:nvPr/>
            </p:nvSpPr>
            <p:spPr bwMode="auto">
              <a:xfrm>
                <a:off x="3451" y="2700"/>
                <a:ext cx="1606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9248" name="Line 26"/>
              <p:cNvSpPr>
                <a:spLocks noChangeShapeType="1"/>
              </p:cNvSpPr>
              <p:nvPr/>
            </p:nvSpPr>
            <p:spPr bwMode="auto">
              <a:xfrm flipH="1">
                <a:off x="4212" y="2699"/>
                <a:ext cx="6" cy="224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fr-FR"/>
              </a:p>
            </p:txBody>
          </p:sp>
        </p:grpSp>
        <p:sp>
          <p:nvSpPr>
            <p:cNvPr id="9245" name="ZoneTexte 27"/>
            <p:cNvSpPr txBox="1">
              <a:spLocks noChangeArrowheads="1"/>
            </p:cNvSpPr>
            <p:nvPr/>
          </p:nvSpPr>
          <p:spPr bwMode="auto">
            <a:xfrm>
              <a:off x="7668344" y="3573016"/>
              <a:ext cx="1008112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fr-FR" b="1"/>
                <a:t>900</a:t>
              </a:r>
            </a:p>
          </p:txBody>
        </p:sp>
      </p:grpSp>
      <p:grpSp>
        <p:nvGrpSpPr>
          <p:cNvPr id="12" name="Groupe 35"/>
          <p:cNvGrpSpPr>
            <a:grpSpLocks/>
          </p:cNvGrpSpPr>
          <p:nvPr/>
        </p:nvGrpSpPr>
        <p:grpSpPr bwMode="auto">
          <a:xfrm>
            <a:off x="6875463" y="1700213"/>
            <a:ext cx="2089150" cy="1368425"/>
            <a:chOff x="6156176" y="2924943"/>
            <a:chExt cx="2758345" cy="1384279"/>
          </a:xfrm>
        </p:grpSpPr>
        <p:grpSp>
          <p:nvGrpSpPr>
            <p:cNvPr id="9239" name="Group 34"/>
            <p:cNvGrpSpPr>
              <a:grpSpLocks/>
            </p:cNvGrpSpPr>
            <p:nvPr/>
          </p:nvGrpSpPr>
          <p:grpSpPr bwMode="auto">
            <a:xfrm>
              <a:off x="6156176" y="2924943"/>
              <a:ext cx="2758345" cy="1384279"/>
              <a:chOff x="3424" y="2572"/>
              <a:chExt cx="1633" cy="351"/>
            </a:xfrm>
          </p:grpSpPr>
          <p:sp>
            <p:nvSpPr>
              <p:cNvPr id="9241" name="Rectangle 20"/>
              <p:cNvSpPr>
                <a:spLocks noChangeArrowheads="1"/>
              </p:cNvSpPr>
              <p:nvPr/>
            </p:nvSpPr>
            <p:spPr bwMode="auto">
              <a:xfrm>
                <a:off x="3424" y="2572"/>
                <a:ext cx="1588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447675" indent="-447675" algn="ctr"/>
                <a:r>
                  <a:rPr lang="fr-FR" sz="1400">
                    <a:latin typeface="Arial Black" pitchFamily="34" charset="0"/>
                    <a:cs typeface="Times New Roman" pitchFamily="18" charset="0"/>
                  </a:rPr>
                  <a:t>Compte</a:t>
                </a:r>
              </a:p>
              <a:p>
                <a:pPr marL="447675" indent="-447675" algn="ctr"/>
                <a:r>
                  <a:rPr lang="fr-FR" sz="1400">
                    <a:latin typeface="Arial Black" pitchFamily="34" charset="0"/>
                    <a:cs typeface="Times New Roman" pitchFamily="18" charset="0"/>
                  </a:rPr>
                  <a:t>CAPITAL</a:t>
                </a:r>
                <a:endParaRPr lang="fr-FR" sz="1400">
                  <a:latin typeface="Arial Black" pitchFamily="34" charset="0"/>
                </a:endParaRPr>
              </a:p>
            </p:txBody>
          </p:sp>
          <p:sp>
            <p:nvSpPr>
              <p:cNvPr id="9242" name="Line 25"/>
              <p:cNvSpPr>
                <a:spLocks noChangeShapeType="1"/>
              </p:cNvSpPr>
              <p:nvPr/>
            </p:nvSpPr>
            <p:spPr bwMode="auto">
              <a:xfrm>
                <a:off x="3451" y="2700"/>
                <a:ext cx="1606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9243" name="Line 26"/>
              <p:cNvSpPr>
                <a:spLocks noChangeShapeType="1"/>
              </p:cNvSpPr>
              <p:nvPr/>
            </p:nvSpPr>
            <p:spPr bwMode="auto">
              <a:xfrm flipH="1">
                <a:off x="4212" y="2699"/>
                <a:ext cx="6" cy="224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fr-FR"/>
              </a:p>
            </p:txBody>
          </p:sp>
        </p:grpSp>
        <p:sp>
          <p:nvSpPr>
            <p:cNvPr id="9240" name="ZoneTexte 37"/>
            <p:cNvSpPr txBox="1">
              <a:spLocks noChangeArrowheads="1"/>
            </p:cNvSpPr>
            <p:nvPr/>
          </p:nvSpPr>
          <p:spPr bwMode="auto">
            <a:xfrm>
              <a:off x="7668345" y="3573016"/>
              <a:ext cx="1151061" cy="3738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fr-FR" b="1"/>
                <a:t>1 000</a:t>
              </a:r>
            </a:p>
          </p:txBody>
        </p:sp>
      </p:grpSp>
      <p:grpSp>
        <p:nvGrpSpPr>
          <p:cNvPr id="14" name="Groupe 41"/>
          <p:cNvGrpSpPr>
            <a:grpSpLocks/>
          </p:cNvGrpSpPr>
          <p:nvPr/>
        </p:nvGrpSpPr>
        <p:grpSpPr bwMode="auto">
          <a:xfrm>
            <a:off x="3276600" y="4654550"/>
            <a:ext cx="2087563" cy="1366838"/>
            <a:chOff x="6156176" y="2924943"/>
            <a:chExt cx="2758345" cy="1384279"/>
          </a:xfrm>
        </p:grpSpPr>
        <p:grpSp>
          <p:nvGrpSpPr>
            <p:cNvPr id="9234" name="Group 34"/>
            <p:cNvGrpSpPr>
              <a:grpSpLocks/>
            </p:cNvGrpSpPr>
            <p:nvPr/>
          </p:nvGrpSpPr>
          <p:grpSpPr bwMode="auto">
            <a:xfrm>
              <a:off x="6156176" y="2924943"/>
              <a:ext cx="2758345" cy="1384279"/>
              <a:chOff x="3424" y="2572"/>
              <a:chExt cx="1633" cy="351"/>
            </a:xfrm>
          </p:grpSpPr>
          <p:sp>
            <p:nvSpPr>
              <p:cNvPr id="9236" name="Rectangle 20"/>
              <p:cNvSpPr>
                <a:spLocks noChangeArrowheads="1"/>
              </p:cNvSpPr>
              <p:nvPr/>
            </p:nvSpPr>
            <p:spPr bwMode="auto">
              <a:xfrm>
                <a:off x="3424" y="2572"/>
                <a:ext cx="1588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447675" indent="-447675" algn="ctr"/>
                <a:r>
                  <a:rPr lang="fr-FR" sz="1400">
                    <a:latin typeface="Arial Black" pitchFamily="34" charset="0"/>
                    <a:cs typeface="Times New Roman" pitchFamily="18" charset="0"/>
                  </a:rPr>
                  <a:t>Compte</a:t>
                </a:r>
              </a:p>
              <a:p>
                <a:pPr marL="447675" indent="-447675" algn="ctr"/>
                <a:r>
                  <a:rPr lang="fr-FR" sz="1400">
                    <a:latin typeface="Arial Black" pitchFamily="34" charset="0"/>
                    <a:cs typeface="Times New Roman" pitchFamily="18" charset="0"/>
                  </a:rPr>
                  <a:t>TRESORERIE</a:t>
                </a:r>
                <a:endParaRPr lang="fr-FR" sz="1400">
                  <a:latin typeface="Arial Black" pitchFamily="34" charset="0"/>
                </a:endParaRPr>
              </a:p>
            </p:txBody>
          </p:sp>
          <p:sp>
            <p:nvSpPr>
              <p:cNvPr id="9237" name="Line 25"/>
              <p:cNvSpPr>
                <a:spLocks noChangeShapeType="1"/>
              </p:cNvSpPr>
              <p:nvPr/>
            </p:nvSpPr>
            <p:spPr bwMode="auto">
              <a:xfrm>
                <a:off x="3451" y="2700"/>
                <a:ext cx="1606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9238" name="Line 26"/>
              <p:cNvSpPr>
                <a:spLocks noChangeShapeType="1"/>
              </p:cNvSpPr>
              <p:nvPr/>
            </p:nvSpPr>
            <p:spPr bwMode="auto">
              <a:xfrm flipH="1">
                <a:off x="4212" y="2699"/>
                <a:ext cx="6" cy="224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fr-FR"/>
              </a:p>
            </p:txBody>
          </p:sp>
        </p:grpSp>
        <p:sp>
          <p:nvSpPr>
            <p:cNvPr id="9235" name="ZoneTexte 43"/>
            <p:cNvSpPr txBox="1">
              <a:spLocks noChangeArrowheads="1"/>
            </p:cNvSpPr>
            <p:nvPr/>
          </p:nvSpPr>
          <p:spPr bwMode="auto">
            <a:xfrm>
              <a:off x="7668345" y="3573016"/>
              <a:ext cx="1151061" cy="3738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fr-FR" b="1"/>
                <a:t>1 000</a:t>
              </a:r>
            </a:p>
          </p:txBody>
        </p:sp>
      </p:grpSp>
      <p:grpSp>
        <p:nvGrpSpPr>
          <p:cNvPr id="17" name="Groupe 47"/>
          <p:cNvGrpSpPr>
            <a:grpSpLocks/>
          </p:cNvGrpSpPr>
          <p:nvPr/>
        </p:nvGrpSpPr>
        <p:grpSpPr bwMode="auto">
          <a:xfrm>
            <a:off x="0" y="1700213"/>
            <a:ext cx="2087563" cy="1368425"/>
            <a:chOff x="6156176" y="2924943"/>
            <a:chExt cx="2758345" cy="1384279"/>
          </a:xfrm>
        </p:grpSpPr>
        <p:grpSp>
          <p:nvGrpSpPr>
            <p:cNvPr id="9229" name="Group 34"/>
            <p:cNvGrpSpPr>
              <a:grpSpLocks/>
            </p:cNvGrpSpPr>
            <p:nvPr/>
          </p:nvGrpSpPr>
          <p:grpSpPr bwMode="auto">
            <a:xfrm>
              <a:off x="6156176" y="2924943"/>
              <a:ext cx="2758345" cy="1384279"/>
              <a:chOff x="3424" y="2572"/>
              <a:chExt cx="1633" cy="351"/>
            </a:xfrm>
          </p:grpSpPr>
          <p:sp>
            <p:nvSpPr>
              <p:cNvPr id="9231" name="Rectangle 20"/>
              <p:cNvSpPr>
                <a:spLocks noChangeArrowheads="1"/>
              </p:cNvSpPr>
              <p:nvPr/>
            </p:nvSpPr>
            <p:spPr bwMode="auto">
              <a:xfrm>
                <a:off x="3424" y="2572"/>
                <a:ext cx="1588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447675" indent="-447675" algn="ctr"/>
                <a:r>
                  <a:rPr lang="fr-FR" sz="1400">
                    <a:latin typeface="Arial Black" pitchFamily="34" charset="0"/>
                    <a:cs typeface="Times New Roman" pitchFamily="18" charset="0"/>
                  </a:rPr>
                  <a:t>Compte</a:t>
                </a:r>
              </a:p>
              <a:p>
                <a:pPr marL="447675" indent="-447675" algn="ctr"/>
                <a:r>
                  <a:rPr lang="fr-FR" sz="1400">
                    <a:latin typeface="Arial Black" pitchFamily="34" charset="0"/>
                    <a:cs typeface="Times New Roman" pitchFamily="18" charset="0"/>
                  </a:rPr>
                  <a:t>CLIENT</a:t>
                </a:r>
                <a:endParaRPr lang="fr-FR" sz="1400">
                  <a:latin typeface="Arial Black" pitchFamily="34" charset="0"/>
                </a:endParaRPr>
              </a:p>
            </p:txBody>
          </p:sp>
          <p:sp>
            <p:nvSpPr>
              <p:cNvPr id="9232" name="Line 25"/>
              <p:cNvSpPr>
                <a:spLocks noChangeShapeType="1"/>
              </p:cNvSpPr>
              <p:nvPr/>
            </p:nvSpPr>
            <p:spPr bwMode="auto">
              <a:xfrm>
                <a:off x="3451" y="2700"/>
                <a:ext cx="1606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9233" name="Line 26"/>
              <p:cNvSpPr>
                <a:spLocks noChangeShapeType="1"/>
              </p:cNvSpPr>
              <p:nvPr/>
            </p:nvSpPr>
            <p:spPr bwMode="auto">
              <a:xfrm flipH="1">
                <a:off x="4296" y="2699"/>
                <a:ext cx="6" cy="224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fr-FR"/>
              </a:p>
            </p:txBody>
          </p:sp>
        </p:grpSp>
        <p:sp>
          <p:nvSpPr>
            <p:cNvPr id="9230" name="ZoneTexte 49"/>
            <p:cNvSpPr txBox="1">
              <a:spLocks noChangeArrowheads="1"/>
            </p:cNvSpPr>
            <p:nvPr/>
          </p:nvSpPr>
          <p:spPr bwMode="auto">
            <a:xfrm>
              <a:off x="6393293" y="3580976"/>
              <a:ext cx="1236499" cy="3738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fr-FR" b="1"/>
                <a:t>1 625</a:t>
              </a:r>
            </a:p>
          </p:txBody>
        </p:sp>
      </p:grpSp>
      <p:sp>
        <p:nvSpPr>
          <p:cNvPr id="54" name="Rectangle 7"/>
          <p:cNvSpPr>
            <a:spLocks noChangeArrowheads="1"/>
          </p:cNvSpPr>
          <p:nvPr/>
        </p:nvSpPr>
        <p:spPr bwMode="auto">
          <a:xfrm>
            <a:off x="31750" y="4076700"/>
            <a:ext cx="1042988" cy="3603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447675" indent="-447675" algn="ctr">
              <a:defRPr/>
            </a:pPr>
            <a:r>
              <a:rPr lang="fr-FR" b="1" dirty="0">
                <a:ea typeface="Tahoma" pitchFamily="34" charset="0"/>
                <a:cs typeface="Tahoma" pitchFamily="34" charset="0"/>
              </a:rPr>
              <a:t>150</a:t>
            </a:r>
          </a:p>
        </p:txBody>
      </p:sp>
      <p:sp>
        <p:nvSpPr>
          <p:cNvPr id="55" name="Rectangle 7"/>
          <p:cNvSpPr>
            <a:spLocks noChangeArrowheads="1"/>
          </p:cNvSpPr>
          <p:nvPr/>
        </p:nvSpPr>
        <p:spPr bwMode="auto">
          <a:xfrm>
            <a:off x="4500563" y="2924175"/>
            <a:ext cx="1079500" cy="3603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447675" indent="-447675" algn="ctr">
              <a:defRPr/>
            </a:pPr>
            <a:r>
              <a:rPr lang="fr-FR" b="1" dirty="0">
                <a:ea typeface="Tahoma" pitchFamily="34" charset="0"/>
                <a:cs typeface="Tahoma" pitchFamily="34" charset="0"/>
              </a:rPr>
              <a:t>150</a:t>
            </a:r>
          </a:p>
        </p:txBody>
      </p:sp>
      <p:sp>
        <p:nvSpPr>
          <p:cNvPr id="56" name="Rectangle à coins arrondis 55"/>
          <p:cNvSpPr/>
          <p:nvPr/>
        </p:nvSpPr>
        <p:spPr>
          <a:xfrm>
            <a:off x="2928938" y="3455988"/>
            <a:ext cx="2808287" cy="792162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fr-FR" sz="2000" b="1" dirty="0">
                <a:solidFill>
                  <a:schemeClr val="tx1"/>
                </a:solidFill>
              </a:rPr>
              <a:t>Le résultat est un bénéfice de 875 € </a:t>
            </a:r>
          </a:p>
        </p:txBody>
      </p:sp>
      <p:sp>
        <p:nvSpPr>
          <p:cNvPr id="57" name="Rectangle à coins arrondis 56"/>
          <p:cNvSpPr/>
          <p:nvPr/>
        </p:nvSpPr>
        <p:spPr>
          <a:xfrm>
            <a:off x="-14288" y="4652963"/>
            <a:ext cx="2268538" cy="1368425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fr-FR" sz="2000" b="1" dirty="0">
                <a:solidFill>
                  <a:schemeClr val="tx1"/>
                </a:solidFill>
              </a:rPr>
              <a:t>L’entreprise possède 50  tee-shirts achetés</a:t>
            </a:r>
            <a:br>
              <a:rPr lang="fr-FR" sz="2000" b="1" dirty="0">
                <a:solidFill>
                  <a:schemeClr val="tx1"/>
                </a:solidFill>
              </a:rPr>
            </a:br>
            <a:r>
              <a:rPr lang="fr-FR" sz="2000" b="1" dirty="0">
                <a:solidFill>
                  <a:schemeClr val="tx1"/>
                </a:solidFill>
              </a:rPr>
              <a:t> 3 € l’unité</a:t>
            </a:r>
          </a:p>
        </p:txBody>
      </p:sp>
      <p:sp>
        <p:nvSpPr>
          <p:cNvPr id="43" name="Rectangle 42"/>
          <p:cNvSpPr/>
          <p:nvPr/>
        </p:nvSpPr>
        <p:spPr>
          <a:xfrm>
            <a:off x="1736392" y="3028016"/>
            <a:ext cx="5184576" cy="155311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 smtClean="0">
                <a:solidFill>
                  <a:schemeClr val="tx1"/>
                </a:solidFill>
              </a:rPr>
              <a:t>Pour obtenir un résultat pertinent, il faut retirer du résultat 50 tee-shirts non utilisés et les présenter dans un compte de stock </a:t>
            </a:r>
            <a:br>
              <a:rPr lang="fr-FR" b="1" dirty="0" smtClean="0">
                <a:solidFill>
                  <a:schemeClr val="tx1"/>
                </a:solidFill>
              </a:rPr>
            </a:br>
            <a:r>
              <a:rPr lang="fr-FR" b="1" dirty="0" smtClean="0">
                <a:solidFill>
                  <a:schemeClr val="tx1"/>
                </a:solidFill>
              </a:rPr>
              <a:t> 50 tee-shirts achetés 3 € soit un montant de 150 €</a:t>
            </a:r>
            <a:endParaRPr lang="fr-FR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5" presetClass="entr" presetSubtype="1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 animBg="1"/>
      <p:bldP spid="55" grpId="0" animBg="1"/>
      <p:bldP spid="56" grpId="0" animBg="1"/>
      <p:bldP spid="57" grpId="0" animBg="1"/>
      <p:bldP spid="43" grpId="0" animBg="1"/>
      <p:bldP spid="43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14338"/>
            <a:ext cx="8229600" cy="1143000"/>
          </a:xfrm>
        </p:spPr>
        <p:txBody>
          <a:bodyPr/>
          <a:lstStyle/>
          <a:p>
            <a:r>
              <a:rPr lang="fr-FR" sz="3200" smtClean="0"/>
              <a:t>RESULTAT =  Ventes de l'exercice </a:t>
            </a:r>
            <a:br>
              <a:rPr lang="fr-FR" sz="3200" smtClean="0"/>
            </a:br>
            <a:r>
              <a:rPr lang="fr-FR" sz="3200" smtClean="0"/>
              <a:t>– Consommations des facteurs de production</a:t>
            </a:r>
            <a:br>
              <a:rPr lang="fr-FR" sz="3200" smtClean="0"/>
            </a:br>
            <a:endParaRPr lang="fr-FR" sz="3200" smtClean="0"/>
          </a:p>
        </p:txBody>
      </p:sp>
      <p:sp>
        <p:nvSpPr>
          <p:cNvPr id="68612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611188" y="1844675"/>
            <a:ext cx="7950200" cy="576263"/>
          </a:xfrm>
        </p:spPr>
        <p:txBody>
          <a:bodyPr rtlCol="0">
            <a:normAutofit fontScale="77500" lnSpcReduction="20000"/>
          </a:bodyPr>
          <a:lstStyle/>
          <a:p>
            <a:pPr marL="0" indent="0" fontAlgn="auto">
              <a:lnSpc>
                <a:spcPct val="9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fr-FR" sz="2800" b="1" dirty="0" smtClean="0"/>
              <a:t>L’inventaire au 31 décembre met en évidence un stock final de 150</a:t>
            </a:r>
            <a:endParaRPr lang="fr-FR" sz="2800" dirty="0" smtClean="0"/>
          </a:p>
        </p:txBody>
      </p:sp>
      <p:sp>
        <p:nvSpPr>
          <p:cNvPr id="6148" name="Line 6"/>
          <p:cNvSpPr>
            <a:spLocks noChangeShapeType="1"/>
          </p:cNvSpPr>
          <p:nvPr/>
        </p:nvSpPr>
        <p:spPr bwMode="auto">
          <a:xfrm>
            <a:off x="3035300" y="2608263"/>
            <a:ext cx="0" cy="674687"/>
          </a:xfrm>
          <a:prstGeom prst="line">
            <a:avLst/>
          </a:prstGeom>
          <a:noFill/>
          <a:ln w="28575" cap="sq">
            <a:noFill/>
            <a:round/>
            <a:headEnd/>
            <a:tailEnd/>
          </a:ln>
        </p:spPr>
        <p:txBody>
          <a:bodyPr/>
          <a:lstStyle/>
          <a:p>
            <a:endParaRPr lang="fr-FR"/>
          </a:p>
        </p:txBody>
      </p:sp>
      <p:sp>
        <p:nvSpPr>
          <p:cNvPr id="6149" name="Line 10"/>
          <p:cNvSpPr>
            <a:spLocks noChangeShapeType="1"/>
          </p:cNvSpPr>
          <p:nvPr/>
        </p:nvSpPr>
        <p:spPr bwMode="auto">
          <a:xfrm>
            <a:off x="107950" y="2640013"/>
            <a:ext cx="2549525" cy="0"/>
          </a:xfrm>
          <a:prstGeom prst="line">
            <a:avLst/>
          </a:prstGeom>
          <a:noFill/>
          <a:ln w="12700" cap="rnd">
            <a:noFill/>
            <a:round/>
            <a:headEnd/>
            <a:tailEnd/>
          </a:ln>
        </p:spPr>
        <p:txBody>
          <a:bodyPr/>
          <a:lstStyle/>
          <a:p>
            <a:endParaRPr lang="fr-FR"/>
          </a:p>
        </p:txBody>
      </p:sp>
      <p:sp>
        <p:nvSpPr>
          <p:cNvPr id="6150" name="Line 11"/>
          <p:cNvSpPr>
            <a:spLocks noChangeShapeType="1"/>
          </p:cNvSpPr>
          <p:nvPr/>
        </p:nvSpPr>
        <p:spPr bwMode="auto">
          <a:xfrm>
            <a:off x="107950" y="3746500"/>
            <a:ext cx="1276350" cy="0"/>
          </a:xfrm>
          <a:prstGeom prst="line">
            <a:avLst/>
          </a:prstGeom>
          <a:noFill/>
          <a:ln w="9525" cap="rnd">
            <a:noFill/>
            <a:round/>
            <a:headEnd/>
            <a:tailEnd/>
          </a:ln>
        </p:spPr>
        <p:txBody>
          <a:bodyPr/>
          <a:lstStyle/>
          <a:p>
            <a:endParaRPr lang="fr-FR"/>
          </a:p>
        </p:txBody>
      </p:sp>
      <p:sp>
        <p:nvSpPr>
          <p:cNvPr id="6151" name="Line 12"/>
          <p:cNvSpPr>
            <a:spLocks noChangeShapeType="1"/>
          </p:cNvSpPr>
          <p:nvPr/>
        </p:nvSpPr>
        <p:spPr bwMode="auto">
          <a:xfrm>
            <a:off x="107950" y="2640013"/>
            <a:ext cx="0" cy="1106487"/>
          </a:xfrm>
          <a:prstGeom prst="line">
            <a:avLst/>
          </a:prstGeom>
          <a:noFill/>
          <a:ln w="12700" cap="rnd">
            <a:noFill/>
            <a:round/>
            <a:headEnd/>
            <a:tailEnd/>
          </a:ln>
        </p:spPr>
        <p:txBody>
          <a:bodyPr/>
          <a:lstStyle/>
          <a:p>
            <a:endParaRPr lang="fr-FR"/>
          </a:p>
        </p:txBody>
      </p:sp>
      <p:sp>
        <p:nvSpPr>
          <p:cNvPr id="6152" name="Line 13"/>
          <p:cNvSpPr>
            <a:spLocks noChangeShapeType="1"/>
          </p:cNvSpPr>
          <p:nvPr/>
        </p:nvSpPr>
        <p:spPr bwMode="auto">
          <a:xfrm>
            <a:off x="2657475" y="2640013"/>
            <a:ext cx="0" cy="1106487"/>
          </a:xfrm>
          <a:prstGeom prst="line">
            <a:avLst/>
          </a:prstGeom>
          <a:noFill/>
          <a:ln w="12700" cap="rnd">
            <a:noFill/>
            <a:round/>
            <a:headEnd/>
            <a:tailEnd/>
          </a:ln>
        </p:spPr>
        <p:txBody>
          <a:bodyPr/>
          <a:lstStyle/>
          <a:p>
            <a:endParaRPr lang="fr-FR"/>
          </a:p>
        </p:txBody>
      </p:sp>
      <p:sp>
        <p:nvSpPr>
          <p:cNvPr id="6153" name="Line 14"/>
          <p:cNvSpPr>
            <a:spLocks noChangeShapeType="1"/>
          </p:cNvSpPr>
          <p:nvPr/>
        </p:nvSpPr>
        <p:spPr bwMode="auto">
          <a:xfrm>
            <a:off x="1384300" y="3746500"/>
            <a:ext cx="1273175" cy="0"/>
          </a:xfrm>
          <a:prstGeom prst="line">
            <a:avLst/>
          </a:prstGeom>
          <a:noFill/>
          <a:ln w="9525" cap="rnd">
            <a:noFill/>
            <a:round/>
            <a:headEnd/>
            <a:tailEnd/>
          </a:ln>
        </p:spPr>
        <p:txBody>
          <a:bodyPr/>
          <a:lstStyle/>
          <a:p>
            <a:endParaRPr lang="fr-FR"/>
          </a:p>
        </p:txBody>
      </p:sp>
      <p:sp>
        <p:nvSpPr>
          <p:cNvPr id="6154" name="Line 21"/>
          <p:cNvSpPr>
            <a:spLocks noChangeShapeType="1"/>
          </p:cNvSpPr>
          <p:nvPr/>
        </p:nvSpPr>
        <p:spPr bwMode="auto">
          <a:xfrm>
            <a:off x="4903788" y="2660650"/>
            <a:ext cx="2549525" cy="0"/>
          </a:xfrm>
          <a:prstGeom prst="line">
            <a:avLst/>
          </a:prstGeom>
          <a:noFill/>
          <a:ln w="12700" cap="rnd">
            <a:noFill/>
            <a:round/>
            <a:headEnd/>
            <a:tailEnd/>
          </a:ln>
        </p:spPr>
        <p:txBody>
          <a:bodyPr/>
          <a:lstStyle/>
          <a:p>
            <a:endParaRPr lang="fr-FR"/>
          </a:p>
        </p:txBody>
      </p:sp>
      <p:sp>
        <p:nvSpPr>
          <p:cNvPr id="6155" name="Line 22"/>
          <p:cNvSpPr>
            <a:spLocks noChangeShapeType="1"/>
          </p:cNvSpPr>
          <p:nvPr/>
        </p:nvSpPr>
        <p:spPr bwMode="auto">
          <a:xfrm>
            <a:off x="4903788" y="3767138"/>
            <a:ext cx="1279525" cy="0"/>
          </a:xfrm>
          <a:prstGeom prst="line">
            <a:avLst/>
          </a:prstGeom>
          <a:noFill/>
          <a:ln w="9525" cap="rnd">
            <a:noFill/>
            <a:round/>
            <a:headEnd/>
            <a:tailEnd/>
          </a:ln>
        </p:spPr>
        <p:txBody>
          <a:bodyPr/>
          <a:lstStyle/>
          <a:p>
            <a:endParaRPr lang="fr-FR"/>
          </a:p>
        </p:txBody>
      </p:sp>
      <p:sp>
        <p:nvSpPr>
          <p:cNvPr id="6156" name="Line 23"/>
          <p:cNvSpPr>
            <a:spLocks noChangeShapeType="1"/>
          </p:cNvSpPr>
          <p:nvPr/>
        </p:nvSpPr>
        <p:spPr bwMode="auto">
          <a:xfrm>
            <a:off x="4903788" y="2660650"/>
            <a:ext cx="0" cy="1106488"/>
          </a:xfrm>
          <a:prstGeom prst="line">
            <a:avLst/>
          </a:prstGeom>
          <a:noFill/>
          <a:ln w="12700" cap="rnd">
            <a:noFill/>
            <a:round/>
            <a:headEnd/>
            <a:tailEnd/>
          </a:ln>
        </p:spPr>
        <p:txBody>
          <a:bodyPr/>
          <a:lstStyle/>
          <a:p>
            <a:endParaRPr lang="fr-FR"/>
          </a:p>
        </p:txBody>
      </p:sp>
      <p:sp>
        <p:nvSpPr>
          <p:cNvPr id="6157" name="Line 24"/>
          <p:cNvSpPr>
            <a:spLocks noChangeShapeType="1"/>
          </p:cNvSpPr>
          <p:nvPr/>
        </p:nvSpPr>
        <p:spPr bwMode="auto">
          <a:xfrm>
            <a:off x="4095750" y="3952875"/>
            <a:ext cx="1270000" cy="0"/>
          </a:xfrm>
          <a:prstGeom prst="line">
            <a:avLst/>
          </a:prstGeom>
          <a:noFill/>
          <a:ln w="9525" cap="rnd">
            <a:noFill/>
            <a:round/>
            <a:headEnd/>
            <a:tailEnd/>
          </a:ln>
        </p:spPr>
        <p:txBody>
          <a:bodyPr/>
          <a:lstStyle/>
          <a:p>
            <a:endParaRPr lang="fr-FR"/>
          </a:p>
        </p:txBody>
      </p:sp>
      <p:grpSp>
        <p:nvGrpSpPr>
          <p:cNvPr id="2" name="Group 34"/>
          <p:cNvGrpSpPr>
            <a:grpSpLocks/>
          </p:cNvGrpSpPr>
          <p:nvPr/>
        </p:nvGrpSpPr>
        <p:grpSpPr bwMode="auto">
          <a:xfrm>
            <a:off x="109538" y="2565400"/>
            <a:ext cx="2547937" cy="1181100"/>
            <a:chOff x="972" y="2568"/>
            <a:chExt cx="1606" cy="744"/>
          </a:xfrm>
        </p:grpSpPr>
        <p:sp>
          <p:nvSpPr>
            <p:cNvPr id="10272" name="Rectangle 9"/>
            <p:cNvSpPr>
              <a:spLocks noChangeArrowheads="1"/>
            </p:cNvSpPr>
            <p:nvPr/>
          </p:nvSpPr>
          <p:spPr bwMode="auto">
            <a:xfrm>
              <a:off x="975" y="2568"/>
              <a:ext cx="1587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447675" indent="-447675" algn="ctr"/>
              <a:r>
                <a:rPr lang="fr-FR" sz="1400">
                  <a:latin typeface="Arial Black" pitchFamily="34" charset="0"/>
                  <a:cs typeface="Times New Roman" pitchFamily="18" charset="0"/>
                </a:rPr>
                <a:t>Stocks de marchandises</a:t>
              </a:r>
              <a:endParaRPr lang="fr-FR" sz="1400">
                <a:latin typeface="Arial Black" pitchFamily="34" charset="0"/>
              </a:endParaRPr>
            </a:p>
          </p:txBody>
        </p:sp>
        <p:sp>
          <p:nvSpPr>
            <p:cNvPr id="10273" name="Line 15"/>
            <p:cNvSpPr>
              <a:spLocks noChangeShapeType="1"/>
            </p:cNvSpPr>
            <p:nvPr/>
          </p:nvSpPr>
          <p:spPr bwMode="auto">
            <a:xfrm>
              <a:off x="972" y="2903"/>
              <a:ext cx="1606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0274" name="Line 16"/>
            <p:cNvSpPr>
              <a:spLocks noChangeShapeType="1"/>
            </p:cNvSpPr>
            <p:nvPr/>
          </p:nvSpPr>
          <p:spPr bwMode="auto">
            <a:xfrm>
              <a:off x="1776" y="2903"/>
              <a:ext cx="0" cy="409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</p:grpSp>
      <p:sp>
        <p:nvSpPr>
          <p:cNvPr id="6164" name="Rectangle 7"/>
          <p:cNvSpPr>
            <a:spLocks noChangeArrowheads="1"/>
          </p:cNvSpPr>
          <p:nvPr/>
        </p:nvSpPr>
        <p:spPr bwMode="auto">
          <a:xfrm>
            <a:off x="136525" y="3213100"/>
            <a:ext cx="1127125" cy="3333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447675" indent="-447675" algn="ctr">
              <a:defRPr/>
            </a:pPr>
            <a:r>
              <a:rPr lang="fr-FR" sz="1400" dirty="0" smtClean="0">
                <a:latin typeface="Arial Black" pitchFamily="34" charset="0"/>
                <a:cs typeface="+mn-cs"/>
              </a:rPr>
              <a:t>15</a:t>
            </a:r>
            <a:r>
              <a:rPr lang="fr-FR" sz="1400" dirty="0" smtClean="0">
                <a:latin typeface="Arial Black" pitchFamily="34" charset="0"/>
                <a:cs typeface="+mn-cs"/>
              </a:rPr>
              <a:t>0</a:t>
            </a:r>
            <a:endParaRPr lang="fr-FR" sz="1400" dirty="0">
              <a:latin typeface="Arial Black" pitchFamily="34" charset="0"/>
              <a:cs typeface="+mn-cs"/>
            </a:endParaRPr>
          </a:p>
        </p:txBody>
      </p:sp>
      <p:grpSp>
        <p:nvGrpSpPr>
          <p:cNvPr id="3" name="Group 34"/>
          <p:cNvGrpSpPr>
            <a:grpSpLocks/>
          </p:cNvGrpSpPr>
          <p:nvPr/>
        </p:nvGrpSpPr>
        <p:grpSpPr bwMode="auto">
          <a:xfrm>
            <a:off x="2943225" y="2678113"/>
            <a:ext cx="2757488" cy="2117725"/>
            <a:chOff x="3424" y="2572"/>
            <a:chExt cx="1633" cy="537"/>
          </a:xfrm>
        </p:grpSpPr>
        <p:sp>
          <p:nvSpPr>
            <p:cNvPr id="10269" name="Rectangle 20"/>
            <p:cNvSpPr>
              <a:spLocks noChangeArrowheads="1"/>
            </p:cNvSpPr>
            <p:nvPr/>
          </p:nvSpPr>
          <p:spPr bwMode="auto">
            <a:xfrm>
              <a:off x="3424" y="2572"/>
              <a:ext cx="1588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447675" indent="-447675" algn="ctr"/>
              <a:r>
                <a:rPr lang="fr-FR" sz="1400" dirty="0">
                  <a:latin typeface="Arial Black" pitchFamily="34" charset="0"/>
                  <a:cs typeface="Times New Roman" pitchFamily="18" charset="0"/>
                </a:rPr>
                <a:t>RÉSULTAT</a:t>
              </a:r>
              <a:br>
                <a:rPr lang="fr-FR" sz="1400" dirty="0">
                  <a:latin typeface="Arial Black" pitchFamily="34" charset="0"/>
                  <a:cs typeface="Times New Roman" pitchFamily="18" charset="0"/>
                </a:rPr>
              </a:br>
              <a:r>
                <a:rPr lang="fr-FR" sz="1400" dirty="0">
                  <a:latin typeface="Arial Black" pitchFamily="34" charset="0"/>
                  <a:cs typeface="Times New Roman" pitchFamily="18" charset="0"/>
                </a:rPr>
                <a:t>de l’exercice N</a:t>
              </a:r>
              <a:endParaRPr lang="fr-FR" sz="1400" dirty="0">
                <a:latin typeface="Arial Black" pitchFamily="34" charset="0"/>
              </a:endParaRPr>
            </a:p>
          </p:txBody>
        </p:sp>
        <p:sp>
          <p:nvSpPr>
            <p:cNvPr id="10270" name="Line 25"/>
            <p:cNvSpPr>
              <a:spLocks noChangeShapeType="1"/>
            </p:cNvSpPr>
            <p:nvPr/>
          </p:nvSpPr>
          <p:spPr bwMode="auto">
            <a:xfrm>
              <a:off x="3451" y="2700"/>
              <a:ext cx="1606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0271" name="Line 26"/>
            <p:cNvSpPr>
              <a:spLocks noChangeShapeType="1"/>
            </p:cNvSpPr>
            <p:nvPr/>
          </p:nvSpPr>
          <p:spPr bwMode="auto">
            <a:xfrm>
              <a:off x="4218" y="2700"/>
              <a:ext cx="0" cy="409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</p:grpSp>
      <p:sp>
        <p:nvSpPr>
          <p:cNvPr id="39" name="Rectangle 7"/>
          <p:cNvSpPr>
            <a:spLocks noChangeArrowheads="1"/>
          </p:cNvSpPr>
          <p:nvPr/>
        </p:nvSpPr>
        <p:spPr bwMode="auto">
          <a:xfrm>
            <a:off x="4427538" y="4333875"/>
            <a:ext cx="1127125" cy="3333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447675" indent="-447675" algn="ctr">
              <a:defRPr/>
            </a:pPr>
            <a:r>
              <a:rPr lang="fr-FR" sz="1400" dirty="0" smtClean="0">
                <a:latin typeface="Arial Black" pitchFamily="34" charset="0"/>
                <a:cs typeface="+mn-cs"/>
              </a:rPr>
              <a:t>15</a:t>
            </a:r>
            <a:r>
              <a:rPr lang="fr-FR" sz="1400" dirty="0" smtClean="0">
                <a:latin typeface="Arial Black" pitchFamily="34" charset="0"/>
                <a:cs typeface="+mn-cs"/>
              </a:rPr>
              <a:t>0</a:t>
            </a:r>
            <a:endParaRPr lang="fr-FR" sz="1400" dirty="0">
              <a:latin typeface="Arial Black" pitchFamily="34" charset="0"/>
              <a:cs typeface="+mn-cs"/>
            </a:endParaRPr>
          </a:p>
        </p:txBody>
      </p:sp>
      <p:sp>
        <p:nvSpPr>
          <p:cNvPr id="31" name="Rectangle 8"/>
          <p:cNvSpPr>
            <a:spLocks noChangeArrowheads="1"/>
          </p:cNvSpPr>
          <p:nvPr/>
        </p:nvSpPr>
        <p:spPr bwMode="auto">
          <a:xfrm>
            <a:off x="2700338" y="3182938"/>
            <a:ext cx="1487487" cy="11821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>
              <a:spcBef>
                <a:spcPct val="20000"/>
              </a:spcBef>
              <a:buClr>
                <a:schemeClr val="accent1"/>
              </a:buClr>
              <a:buSzPct val="70000"/>
              <a:buFont typeface="Wingdings" pitchFamily="2" charset="2"/>
              <a:buNone/>
            </a:pPr>
            <a:r>
              <a:rPr lang="fr-FR" sz="1400" dirty="0" smtClean="0">
                <a:latin typeface="Arial Black" pitchFamily="34" charset="0"/>
              </a:rPr>
              <a:t>…</a:t>
            </a:r>
          </a:p>
          <a:p>
            <a:pPr algn="r">
              <a:spcBef>
                <a:spcPct val="20000"/>
              </a:spcBef>
              <a:buClr>
                <a:schemeClr val="accent1"/>
              </a:buClr>
              <a:buSzPct val="70000"/>
              <a:buFont typeface="Wingdings" pitchFamily="2" charset="2"/>
              <a:buNone/>
            </a:pPr>
            <a:r>
              <a:rPr lang="fr-FR" sz="1400" dirty="0" smtClean="0">
                <a:latin typeface="Arial Black" pitchFamily="34" charset="0"/>
              </a:rPr>
              <a:t>…</a:t>
            </a:r>
            <a:endParaRPr lang="fr-FR" sz="1400" dirty="0">
              <a:latin typeface="Arial Black" pitchFamily="34" charset="0"/>
            </a:endParaRPr>
          </a:p>
          <a:p>
            <a:pPr algn="r">
              <a:spcBef>
                <a:spcPct val="20000"/>
              </a:spcBef>
              <a:buClr>
                <a:schemeClr val="accent1"/>
              </a:buClr>
              <a:buSzPct val="70000"/>
              <a:buFont typeface="Wingdings" pitchFamily="2" charset="2"/>
              <a:buNone/>
            </a:pPr>
            <a:r>
              <a:rPr lang="fr-FR" sz="1400" dirty="0" smtClean="0">
                <a:latin typeface="Arial Black" pitchFamily="34" charset="0"/>
              </a:rPr>
              <a:t>900</a:t>
            </a:r>
            <a:endParaRPr lang="fr-FR" sz="1400" dirty="0">
              <a:latin typeface="Arial Black" pitchFamily="34" charset="0"/>
            </a:endParaRPr>
          </a:p>
          <a:p>
            <a:pPr algn="r">
              <a:spcBef>
                <a:spcPct val="20000"/>
              </a:spcBef>
              <a:buClr>
                <a:schemeClr val="accent1"/>
              </a:buClr>
              <a:buSzPct val="70000"/>
              <a:buFont typeface="Wingdings" pitchFamily="2" charset="2"/>
              <a:buNone/>
            </a:pPr>
            <a:r>
              <a:rPr lang="fr-FR" sz="1400" dirty="0">
                <a:latin typeface="Arial Black" pitchFamily="34" charset="0"/>
              </a:rPr>
              <a:t>…</a:t>
            </a:r>
          </a:p>
        </p:txBody>
      </p:sp>
      <p:grpSp>
        <p:nvGrpSpPr>
          <p:cNvPr id="4" name="Groupe 33"/>
          <p:cNvGrpSpPr>
            <a:grpSpLocks/>
          </p:cNvGrpSpPr>
          <p:nvPr/>
        </p:nvGrpSpPr>
        <p:grpSpPr bwMode="auto">
          <a:xfrm>
            <a:off x="5989638" y="2608263"/>
            <a:ext cx="2759075" cy="2116137"/>
            <a:chOff x="5990119" y="2607930"/>
            <a:chExt cx="2758345" cy="2117214"/>
          </a:xfrm>
        </p:grpSpPr>
        <p:sp>
          <p:nvSpPr>
            <p:cNvPr id="10262" name="Line 6"/>
            <p:cNvSpPr>
              <a:spLocks noChangeShapeType="1"/>
            </p:cNvSpPr>
            <p:nvPr/>
          </p:nvSpPr>
          <p:spPr bwMode="auto">
            <a:xfrm>
              <a:off x="6081992" y="2607930"/>
              <a:ext cx="0" cy="674688"/>
            </a:xfrm>
            <a:prstGeom prst="line">
              <a:avLst/>
            </a:prstGeom>
            <a:noFill/>
            <a:ln w="28575" cap="sq">
              <a:noFill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0263" name="Line 24"/>
            <p:cNvSpPr>
              <a:spLocks noChangeShapeType="1"/>
            </p:cNvSpPr>
            <p:nvPr/>
          </p:nvSpPr>
          <p:spPr bwMode="auto">
            <a:xfrm>
              <a:off x="7142442" y="3952543"/>
              <a:ext cx="1270000" cy="0"/>
            </a:xfrm>
            <a:prstGeom prst="line">
              <a:avLst/>
            </a:prstGeom>
            <a:noFill/>
            <a:ln w="9525" cap="rnd">
              <a:noFill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grpSp>
          <p:nvGrpSpPr>
            <p:cNvPr id="10264" name="Group 34"/>
            <p:cNvGrpSpPr>
              <a:grpSpLocks/>
            </p:cNvGrpSpPr>
            <p:nvPr/>
          </p:nvGrpSpPr>
          <p:grpSpPr bwMode="auto">
            <a:xfrm>
              <a:off x="5990119" y="2678304"/>
              <a:ext cx="2758345" cy="2046840"/>
              <a:chOff x="3424" y="2572"/>
              <a:chExt cx="1633" cy="519"/>
            </a:xfrm>
          </p:grpSpPr>
          <p:sp>
            <p:nvSpPr>
              <p:cNvPr id="10266" name="Rectangle 20"/>
              <p:cNvSpPr>
                <a:spLocks noChangeArrowheads="1"/>
              </p:cNvSpPr>
              <p:nvPr/>
            </p:nvSpPr>
            <p:spPr bwMode="auto">
              <a:xfrm>
                <a:off x="3424" y="2572"/>
                <a:ext cx="1588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447675" indent="-447675" algn="ctr"/>
                <a:r>
                  <a:rPr lang="fr-FR" sz="1400">
                    <a:latin typeface="Arial Black" pitchFamily="34" charset="0"/>
                    <a:cs typeface="Times New Roman" pitchFamily="18" charset="0"/>
                  </a:rPr>
                  <a:t>FOURNISSEUR</a:t>
                </a:r>
                <a:endParaRPr lang="fr-FR" sz="1400">
                  <a:latin typeface="Arial Black" pitchFamily="34" charset="0"/>
                </a:endParaRPr>
              </a:p>
            </p:txBody>
          </p:sp>
          <p:sp>
            <p:nvSpPr>
              <p:cNvPr id="10267" name="Line 25"/>
              <p:cNvSpPr>
                <a:spLocks noChangeShapeType="1"/>
              </p:cNvSpPr>
              <p:nvPr/>
            </p:nvSpPr>
            <p:spPr bwMode="auto">
              <a:xfrm>
                <a:off x="3451" y="2682"/>
                <a:ext cx="1606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0268" name="Line 26"/>
              <p:cNvSpPr>
                <a:spLocks noChangeShapeType="1"/>
              </p:cNvSpPr>
              <p:nvPr/>
            </p:nvSpPr>
            <p:spPr bwMode="auto">
              <a:xfrm>
                <a:off x="4218" y="2682"/>
                <a:ext cx="0" cy="409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fr-FR"/>
              </a:p>
            </p:txBody>
          </p:sp>
        </p:grpSp>
        <p:sp>
          <p:nvSpPr>
            <p:cNvPr id="10265" name="Rectangle 8"/>
            <p:cNvSpPr>
              <a:spLocks noChangeArrowheads="1"/>
            </p:cNvSpPr>
            <p:nvPr/>
          </p:nvSpPr>
          <p:spPr bwMode="auto">
            <a:xfrm>
              <a:off x="6660232" y="3182357"/>
              <a:ext cx="1487488" cy="11833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r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" pitchFamily="2" charset="2"/>
                <a:buNone/>
              </a:pPr>
              <a:r>
                <a:rPr lang="fr-FR" sz="1400" dirty="0" smtClean="0">
                  <a:latin typeface="Arial Black" pitchFamily="34" charset="0"/>
                </a:rPr>
                <a:t>…</a:t>
              </a:r>
              <a:r>
                <a:rPr lang="fr-FR" sz="1400" dirty="0">
                  <a:latin typeface="Arial Black" pitchFamily="34" charset="0"/>
                </a:rPr>
                <a:t/>
              </a:r>
              <a:br>
                <a:rPr lang="fr-FR" sz="1400" dirty="0">
                  <a:latin typeface="Arial Black" pitchFamily="34" charset="0"/>
                </a:rPr>
              </a:br>
              <a:r>
                <a:rPr lang="fr-FR" sz="1400" dirty="0" smtClean="0">
                  <a:latin typeface="Arial Black" pitchFamily="34" charset="0"/>
                </a:rPr>
                <a:t>…</a:t>
              </a:r>
              <a:r>
                <a:rPr lang="fr-FR" sz="1400" dirty="0">
                  <a:latin typeface="Arial Black" pitchFamily="34" charset="0"/>
                </a:rPr>
                <a:t/>
              </a:r>
              <a:br>
                <a:rPr lang="fr-FR" sz="1400" dirty="0">
                  <a:latin typeface="Arial Black" pitchFamily="34" charset="0"/>
                </a:rPr>
              </a:br>
              <a:r>
                <a:rPr lang="fr-FR" sz="1400" dirty="0" smtClean="0">
                  <a:latin typeface="Arial Black" pitchFamily="34" charset="0"/>
                </a:rPr>
                <a:t>900</a:t>
              </a:r>
              <a:endParaRPr lang="fr-FR" sz="1400" dirty="0">
                <a:latin typeface="Arial Black" pitchFamily="34" charset="0"/>
              </a:endParaRPr>
            </a:p>
            <a:p>
              <a:pPr algn="r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" pitchFamily="2" charset="2"/>
                <a:buNone/>
              </a:pPr>
              <a:r>
                <a:rPr lang="fr-FR" sz="1400" dirty="0">
                  <a:latin typeface="Arial Black" pitchFamily="34" charset="0"/>
                </a:rPr>
                <a:t>…</a:t>
              </a:r>
            </a:p>
          </p:txBody>
        </p:sp>
      </p:grpSp>
      <p:sp>
        <p:nvSpPr>
          <p:cNvPr id="36" name="ZoneTexte 35"/>
          <p:cNvSpPr txBox="1"/>
          <p:nvPr/>
        </p:nvSpPr>
        <p:spPr>
          <a:xfrm>
            <a:off x="468313" y="549275"/>
            <a:ext cx="8135937" cy="156845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>
            <a:spAutoFit/>
          </a:bodyPr>
          <a:lstStyle/>
          <a:p>
            <a:pPr>
              <a:defRPr/>
            </a:pPr>
            <a:endParaRPr lang="fr-FR" sz="2400" dirty="0">
              <a:cs typeface="+mn-cs"/>
            </a:endParaRPr>
          </a:p>
          <a:p>
            <a:pPr>
              <a:defRPr/>
            </a:pPr>
            <a:r>
              <a:rPr lang="fr-FR" sz="2400" dirty="0">
                <a:cs typeface="+mn-cs"/>
              </a:rPr>
              <a:t>Les achats sont enregistrés au débit du compte de résultat au fur et à mesure de la réception des </a:t>
            </a:r>
            <a:r>
              <a:rPr lang="fr-FR" sz="2400" dirty="0" smtClean="0">
                <a:cs typeface="+mn-cs"/>
              </a:rPr>
              <a:t>factures</a:t>
            </a:r>
            <a:endParaRPr lang="fr-FR" sz="2400" dirty="0">
              <a:cs typeface="+mn-cs"/>
            </a:endParaRPr>
          </a:p>
          <a:p>
            <a:pPr>
              <a:defRPr/>
            </a:pPr>
            <a:endParaRPr lang="fr-FR" sz="2400" dirty="0">
              <a:cs typeface="+mn-cs"/>
            </a:endParaRPr>
          </a:p>
        </p:txBody>
      </p:sp>
      <p:sp>
        <p:nvSpPr>
          <p:cNvPr id="38" name="ZoneTexte 37"/>
          <p:cNvSpPr txBox="1"/>
          <p:nvPr/>
        </p:nvSpPr>
        <p:spPr>
          <a:xfrm>
            <a:off x="215311" y="4725144"/>
            <a:ext cx="8135937" cy="175432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>
            <a:spAutoFit/>
          </a:bodyPr>
          <a:lstStyle/>
          <a:p>
            <a:pPr>
              <a:defRPr/>
            </a:pPr>
            <a:endParaRPr lang="fr-FR" sz="1200" dirty="0">
              <a:cs typeface="+mn-cs"/>
            </a:endParaRPr>
          </a:p>
          <a:p>
            <a:pPr>
              <a:defRPr/>
            </a:pPr>
            <a:r>
              <a:rPr lang="fr-FR" sz="2400" dirty="0" smtClean="0">
                <a:cs typeface="+mn-cs"/>
              </a:rPr>
              <a:t>À </a:t>
            </a:r>
            <a:r>
              <a:rPr lang="fr-FR" sz="2400" dirty="0">
                <a:cs typeface="+mn-cs"/>
              </a:rPr>
              <a:t>la fin de l’exercice comptable, un inventaire est </a:t>
            </a:r>
            <a:r>
              <a:rPr lang="fr-FR" sz="2400" dirty="0" smtClean="0">
                <a:cs typeface="+mn-cs"/>
              </a:rPr>
              <a:t>réalisé,</a:t>
            </a:r>
          </a:p>
          <a:p>
            <a:pPr>
              <a:defRPr/>
            </a:pPr>
            <a:endParaRPr lang="fr-FR" sz="1200" dirty="0" smtClean="0">
              <a:cs typeface="+mn-cs"/>
            </a:endParaRPr>
          </a:p>
          <a:p>
            <a:pPr>
              <a:defRPr/>
            </a:pPr>
            <a:r>
              <a:rPr lang="fr-FR" sz="2400" dirty="0" smtClean="0">
                <a:cs typeface="+mn-cs"/>
              </a:rPr>
              <a:t>le </a:t>
            </a:r>
            <a:r>
              <a:rPr lang="fr-FR" sz="2400" dirty="0">
                <a:cs typeface="+mn-cs"/>
              </a:rPr>
              <a:t>stock ainsi relevé met en évidence qu’il existe des achats qui n’ont pas été </a:t>
            </a:r>
            <a:r>
              <a:rPr lang="fr-FR" sz="2400" dirty="0" smtClean="0">
                <a:cs typeface="+mn-cs"/>
              </a:rPr>
              <a:t>consommés</a:t>
            </a:r>
          </a:p>
          <a:p>
            <a:pPr>
              <a:defRPr/>
            </a:pPr>
            <a:endParaRPr lang="fr-FR" sz="1200" dirty="0"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6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6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" presetClass="entr" presetSubtype="1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6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" presetClass="entr" presetSubtype="1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6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686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" presetClass="entr" presetSubtype="1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6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" presetClass="entr" presetSubtype="1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6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5" dur="5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" presetClass="entr" presetSubtype="1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6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8" dur="5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" presetClass="entr" presetSubtype="1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6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1" dur="5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" presetClass="entr" presetSubtype="1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7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4" dur="500"/>
                                        <p:tgtEl>
                                          <p:spTgt spid="6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0" dur="500"/>
                                        <p:tgtEl>
                                          <p:spTgt spid="6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8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/>
      <p:bldP spid="68612" grpId="0" build="p"/>
      <p:bldP spid="6148" grpId="0" animBg="1"/>
      <p:bldP spid="6149" grpId="0" animBg="1"/>
      <p:bldP spid="6150" grpId="0" animBg="1"/>
      <p:bldP spid="6151" grpId="0" animBg="1"/>
      <p:bldP spid="6152" grpId="0" animBg="1"/>
      <p:bldP spid="6153" grpId="0" animBg="1"/>
      <p:bldP spid="6154" grpId="0" animBg="1"/>
      <p:bldP spid="6155" grpId="0" animBg="1"/>
      <p:bldP spid="6156" grpId="0" animBg="1"/>
      <p:bldP spid="6157" grpId="0" animBg="1"/>
      <p:bldP spid="6164" grpId="0" animBg="1"/>
      <p:bldP spid="39" grpId="0" animBg="1"/>
      <p:bldP spid="31" grpId="0"/>
      <p:bldP spid="36" grpId="0" animBg="1"/>
      <p:bldP spid="36" grpId="1" animBg="1"/>
      <p:bldP spid="38" grpId="0" animBg="1"/>
      <p:bldP spid="38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La variation des</a:t>
            </a:r>
            <a:r>
              <a:rPr lang="fr-FR" smtClean="0">
                <a:sym typeface="Wingdings" pitchFamily="2" charset="2"/>
              </a:rPr>
              <a:t> s</a:t>
            </a:r>
            <a:r>
              <a:rPr lang="fr-FR" smtClean="0"/>
              <a:t>tocks</a:t>
            </a:r>
          </a:p>
        </p:txBody>
      </p:sp>
      <p:sp>
        <p:nvSpPr>
          <p:cNvPr id="11267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900113" y="1341438"/>
            <a:ext cx="7661275" cy="574675"/>
          </a:xfrm>
        </p:spPr>
        <p:txBody>
          <a:bodyPr/>
          <a:lstStyle/>
          <a:p>
            <a:pPr marL="0" indent="0">
              <a:lnSpc>
                <a:spcPct val="90000"/>
              </a:lnSpc>
              <a:buFont typeface="Wingdings" pitchFamily="2" charset="2"/>
              <a:buNone/>
            </a:pPr>
            <a:r>
              <a:rPr lang="fr-FR" sz="2800" b="1" smtClean="0"/>
              <a:t>L’exercice comptable suivant …</a:t>
            </a:r>
            <a:endParaRPr lang="fr-FR" sz="2800" smtClean="0"/>
          </a:p>
        </p:txBody>
      </p:sp>
      <p:sp>
        <p:nvSpPr>
          <p:cNvPr id="11268" name="Line 6"/>
          <p:cNvSpPr>
            <a:spLocks noChangeShapeType="1"/>
          </p:cNvSpPr>
          <p:nvPr/>
        </p:nvSpPr>
        <p:spPr bwMode="auto">
          <a:xfrm>
            <a:off x="3467100" y="2422525"/>
            <a:ext cx="0" cy="674688"/>
          </a:xfrm>
          <a:prstGeom prst="line">
            <a:avLst/>
          </a:prstGeom>
          <a:noFill/>
          <a:ln w="28575" cap="sq">
            <a:noFill/>
            <a:round/>
            <a:headEnd/>
            <a:tailEnd/>
          </a:ln>
        </p:spPr>
        <p:txBody>
          <a:bodyPr/>
          <a:lstStyle/>
          <a:p>
            <a:endParaRPr lang="fr-FR"/>
          </a:p>
        </p:txBody>
      </p:sp>
      <p:sp>
        <p:nvSpPr>
          <p:cNvPr id="11269" name="Line 10"/>
          <p:cNvSpPr>
            <a:spLocks noChangeShapeType="1"/>
          </p:cNvSpPr>
          <p:nvPr/>
        </p:nvSpPr>
        <p:spPr bwMode="auto">
          <a:xfrm>
            <a:off x="395288" y="2640013"/>
            <a:ext cx="2549525" cy="0"/>
          </a:xfrm>
          <a:prstGeom prst="line">
            <a:avLst/>
          </a:prstGeom>
          <a:noFill/>
          <a:ln w="12700" cap="rnd">
            <a:noFill/>
            <a:round/>
            <a:headEnd/>
            <a:tailEnd/>
          </a:ln>
        </p:spPr>
        <p:txBody>
          <a:bodyPr/>
          <a:lstStyle/>
          <a:p>
            <a:endParaRPr lang="fr-FR"/>
          </a:p>
        </p:txBody>
      </p:sp>
      <p:sp>
        <p:nvSpPr>
          <p:cNvPr id="11270" name="Line 11"/>
          <p:cNvSpPr>
            <a:spLocks noChangeShapeType="1"/>
          </p:cNvSpPr>
          <p:nvPr/>
        </p:nvSpPr>
        <p:spPr bwMode="auto">
          <a:xfrm>
            <a:off x="395288" y="3746500"/>
            <a:ext cx="1276350" cy="0"/>
          </a:xfrm>
          <a:prstGeom prst="line">
            <a:avLst/>
          </a:prstGeom>
          <a:noFill/>
          <a:ln w="9525" cap="rnd">
            <a:noFill/>
            <a:round/>
            <a:headEnd/>
            <a:tailEnd/>
          </a:ln>
        </p:spPr>
        <p:txBody>
          <a:bodyPr/>
          <a:lstStyle/>
          <a:p>
            <a:endParaRPr lang="fr-FR"/>
          </a:p>
        </p:txBody>
      </p:sp>
      <p:sp>
        <p:nvSpPr>
          <p:cNvPr id="11271" name="Line 12"/>
          <p:cNvSpPr>
            <a:spLocks noChangeShapeType="1"/>
          </p:cNvSpPr>
          <p:nvPr/>
        </p:nvSpPr>
        <p:spPr bwMode="auto">
          <a:xfrm>
            <a:off x="395288" y="2640013"/>
            <a:ext cx="0" cy="1106487"/>
          </a:xfrm>
          <a:prstGeom prst="line">
            <a:avLst/>
          </a:prstGeom>
          <a:noFill/>
          <a:ln w="12700" cap="rnd">
            <a:noFill/>
            <a:round/>
            <a:headEnd/>
            <a:tailEnd/>
          </a:ln>
        </p:spPr>
        <p:txBody>
          <a:bodyPr/>
          <a:lstStyle/>
          <a:p>
            <a:endParaRPr lang="fr-FR"/>
          </a:p>
        </p:txBody>
      </p:sp>
      <p:sp>
        <p:nvSpPr>
          <p:cNvPr id="11272" name="Line 13"/>
          <p:cNvSpPr>
            <a:spLocks noChangeShapeType="1"/>
          </p:cNvSpPr>
          <p:nvPr/>
        </p:nvSpPr>
        <p:spPr bwMode="auto">
          <a:xfrm>
            <a:off x="2944813" y="2640013"/>
            <a:ext cx="0" cy="1106487"/>
          </a:xfrm>
          <a:prstGeom prst="line">
            <a:avLst/>
          </a:prstGeom>
          <a:noFill/>
          <a:ln w="12700" cap="rnd">
            <a:noFill/>
            <a:round/>
            <a:headEnd/>
            <a:tailEnd/>
          </a:ln>
        </p:spPr>
        <p:txBody>
          <a:bodyPr/>
          <a:lstStyle/>
          <a:p>
            <a:endParaRPr lang="fr-FR"/>
          </a:p>
        </p:txBody>
      </p:sp>
      <p:sp>
        <p:nvSpPr>
          <p:cNvPr id="11273" name="Line 14"/>
          <p:cNvSpPr>
            <a:spLocks noChangeShapeType="1"/>
          </p:cNvSpPr>
          <p:nvPr/>
        </p:nvSpPr>
        <p:spPr bwMode="auto">
          <a:xfrm>
            <a:off x="1671638" y="3746500"/>
            <a:ext cx="1273175" cy="0"/>
          </a:xfrm>
          <a:prstGeom prst="line">
            <a:avLst/>
          </a:prstGeom>
          <a:noFill/>
          <a:ln w="9525" cap="rnd">
            <a:noFill/>
            <a:round/>
            <a:headEnd/>
            <a:tailEnd/>
          </a:ln>
        </p:spPr>
        <p:txBody>
          <a:bodyPr/>
          <a:lstStyle/>
          <a:p>
            <a:endParaRPr lang="fr-FR"/>
          </a:p>
        </p:txBody>
      </p:sp>
      <p:sp>
        <p:nvSpPr>
          <p:cNvPr id="11274" name="Line 21"/>
          <p:cNvSpPr>
            <a:spLocks noChangeShapeType="1"/>
          </p:cNvSpPr>
          <p:nvPr/>
        </p:nvSpPr>
        <p:spPr bwMode="auto">
          <a:xfrm>
            <a:off x="3248025" y="2660650"/>
            <a:ext cx="2549525" cy="0"/>
          </a:xfrm>
          <a:prstGeom prst="line">
            <a:avLst/>
          </a:prstGeom>
          <a:noFill/>
          <a:ln w="12700" cap="rnd">
            <a:noFill/>
            <a:round/>
            <a:headEnd/>
            <a:tailEnd/>
          </a:ln>
        </p:spPr>
        <p:txBody>
          <a:bodyPr/>
          <a:lstStyle/>
          <a:p>
            <a:endParaRPr lang="fr-FR"/>
          </a:p>
        </p:txBody>
      </p:sp>
      <p:sp>
        <p:nvSpPr>
          <p:cNvPr id="11275" name="Line 22"/>
          <p:cNvSpPr>
            <a:spLocks noChangeShapeType="1"/>
          </p:cNvSpPr>
          <p:nvPr/>
        </p:nvSpPr>
        <p:spPr bwMode="auto">
          <a:xfrm>
            <a:off x="3248025" y="3767138"/>
            <a:ext cx="1279525" cy="0"/>
          </a:xfrm>
          <a:prstGeom prst="line">
            <a:avLst/>
          </a:prstGeom>
          <a:noFill/>
          <a:ln w="9525" cap="rnd">
            <a:noFill/>
            <a:round/>
            <a:headEnd/>
            <a:tailEnd/>
          </a:ln>
        </p:spPr>
        <p:txBody>
          <a:bodyPr/>
          <a:lstStyle/>
          <a:p>
            <a:endParaRPr lang="fr-FR"/>
          </a:p>
        </p:txBody>
      </p:sp>
      <p:sp>
        <p:nvSpPr>
          <p:cNvPr id="11276" name="Line 23"/>
          <p:cNvSpPr>
            <a:spLocks noChangeShapeType="1"/>
          </p:cNvSpPr>
          <p:nvPr/>
        </p:nvSpPr>
        <p:spPr bwMode="auto">
          <a:xfrm>
            <a:off x="3248025" y="2660650"/>
            <a:ext cx="0" cy="1106488"/>
          </a:xfrm>
          <a:prstGeom prst="line">
            <a:avLst/>
          </a:prstGeom>
          <a:noFill/>
          <a:ln w="12700" cap="rnd">
            <a:noFill/>
            <a:round/>
            <a:headEnd/>
            <a:tailEnd/>
          </a:ln>
        </p:spPr>
        <p:txBody>
          <a:bodyPr/>
          <a:lstStyle/>
          <a:p>
            <a:endParaRPr lang="fr-FR"/>
          </a:p>
        </p:txBody>
      </p:sp>
      <p:sp>
        <p:nvSpPr>
          <p:cNvPr id="11277" name="Line 24"/>
          <p:cNvSpPr>
            <a:spLocks noChangeShapeType="1"/>
          </p:cNvSpPr>
          <p:nvPr/>
        </p:nvSpPr>
        <p:spPr bwMode="auto">
          <a:xfrm>
            <a:off x="4527550" y="3767138"/>
            <a:ext cx="1270000" cy="0"/>
          </a:xfrm>
          <a:prstGeom prst="line">
            <a:avLst/>
          </a:prstGeom>
          <a:noFill/>
          <a:ln w="9525" cap="rnd">
            <a:noFill/>
            <a:round/>
            <a:headEnd/>
            <a:tailEnd/>
          </a:ln>
        </p:spPr>
        <p:txBody>
          <a:bodyPr/>
          <a:lstStyle/>
          <a:p>
            <a:endParaRPr lang="fr-FR"/>
          </a:p>
        </p:txBody>
      </p:sp>
      <p:grpSp>
        <p:nvGrpSpPr>
          <p:cNvPr id="11278" name="Group 34"/>
          <p:cNvGrpSpPr>
            <a:grpSpLocks/>
          </p:cNvGrpSpPr>
          <p:nvPr/>
        </p:nvGrpSpPr>
        <p:grpSpPr bwMode="auto">
          <a:xfrm>
            <a:off x="396875" y="2565400"/>
            <a:ext cx="2547938" cy="1800225"/>
            <a:chOff x="972" y="2568"/>
            <a:chExt cx="1606" cy="1134"/>
          </a:xfrm>
        </p:grpSpPr>
        <p:sp>
          <p:nvSpPr>
            <p:cNvPr id="11303" name="Rectangle 9"/>
            <p:cNvSpPr>
              <a:spLocks noChangeArrowheads="1"/>
            </p:cNvSpPr>
            <p:nvPr/>
          </p:nvSpPr>
          <p:spPr bwMode="auto">
            <a:xfrm>
              <a:off x="975" y="2568"/>
              <a:ext cx="1587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447675" indent="-447675" algn="ctr"/>
              <a:r>
                <a:rPr lang="fr-FR" sz="1400">
                  <a:latin typeface="Arial Black" pitchFamily="34" charset="0"/>
                  <a:cs typeface="Times New Roman" pitchFamily="18" charset="0"/>
                </a:rPr>
                <a:t>Stocks de marchandises</a:t>
              </a:r>
              <a:endParaRPr lang="fr-FR" sz="1400">
                <a:latin typeface="Arial Black" pitchFamily="34" charset="0"/>
              </a:endParaRPr>
            </a:p>
          </p:txBody>
        </p:sp>
        <p:sp>
          <p:nvSpPr>
            <p:cNvPr id="11304" name="Line 15"/>
            <p:cNvSpPr>
              <a:spLocks noChangeShapeType="1"/>
            </p:cNvSpPr>
            <p:nvPr/>
          </p:nvSpPr>
          <p:spPr bwMode="auto">
            <a:xfrm>
              <a:off x="972" y="2903"/>
              <a:ext cx="1606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1305" name="Line 16"/>
            <p:cNvSpPr>
              <a:spLocks noChangeShapeType="1"/>
            </p:cNvSpPr>
            <p:nvPr/>
          </p:nvSpPr>
          <p:spPr bwMode="auto">
            <a:xfrm flipH="1">
              <a:off x="1761" y="2903"/>
              <a:ext cx="15" cy="799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</p:grpSp>
      <p:sp>
        <p:nvSpPr>
          <p:cNvPr id="6164" name="Rectangle 7"/>
          <p:cNvSpPr>
            <a:spLocks noChangeArrowheads="1"/>
          </p:cNvSpPr>
          <p:nvPr/>
        </p:nvSpPr>
        <p:spPr bwMode="auto">
          <a:xfrm>
            <a:off x="395288" y="3933825"/>
            <a:ext cx="2563812" cy="791319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447675" indent="-447675" algn="ctr">
              <a:defRPr/>
            </a:pPr>
            <a:r>
              <a:rPr lang="fr-FR" sz="1400" dirty="0">
                <a:latin typeface="Arial Black" pitchFamily="34" charset="0"/>
                <a:cs typeface="+mn-cs"/>
              </a:rPr>
              <a:t>Solde débiteur </a:t>
            </a:r>
            <a:r>
              <a:rPr lang="fr-FR" sz="1400" dirty="0" smtClean="0">
                <a:latin typeface="Arial Black" pitchFamily="34" charset="0"/>
                <a:cs typeface="+mn-cs"/>
              </a:rPr>
              <a:t>100</a:t>
            </a:r>
            <a:endParaRPr lang="fr-FR" sz="1400" dirty="0">
              <a:latin typeface="Arial Black" pitchFamily="34" charset="0"/>
              <a:cs typeface="+mn-cs"/>
            </a:endParaRPr>
          </a:p>
          <a:p>
            <a:pPr marL="447675" indent="-447675" algn="ctr">
              <a:defRPr/>
            </a:pPr>
            <a:r>
              <a:rPr lang="fr-FR" sz="1400" dirty="0" smtClean="0">
                <a:latin typeface="Arial Black" pitchFamily="34" charset="0"/>
                <a:cs typeface="+mn-cs"/>
              </a:rPr>
              <a:t>L’entreprise possède un stock de 100</a:t>
            </a:r>
          </a:p>
        </p:txBody>
      </p:sp>
      <p:grpSp>
        <p:nvGrpSpPr>
          <p:cNvPr id="11280" name="Group 34"/>
          <p:cNvGrpSpPr>
            <a:grpSpLocks/>
          </p:cNvGrpSpPr>
          <p:nvPr/>
        </p:nvGrpSpPr>
        <p:grpSpPr bwMode="auto">
          <a:xfrm>
            <a:off x="3375025" y="2492375"/>
            <a:ext cx="2757488" cy="2114550"/>
            <a:chOff x="3424" y="2572"/>
            <a:chExt cx="1633" cy="536"/>
          </a:xfrm>
        </p:grpSpPr>
        <p:sp>
          <p:nvSpPr>
            <p:cNvPr id="11300" name="Rectangle 20"/>
            <p:cNvSpPr>
              <a:spLocks noChangeArrowheads="1"/>
            </p:cNvSpPr>
            <p:nvPr/>
          </p:nvSpPr>
          <p:spPr bwMode="auto">
            <a:xfrm>
              <a:off x="3424" y="2572"/>
              <a:ext cx="1588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447675" indent="-447675" algn="ctr"/>
              <a:r>
                <a:rPr lang="fr-FR" sz="1400">
                  <a:latin typeface="Arial Black" pitchFamily="34" charset="0"/>
                  <a:cs typeface="Times New Roman" pitchFamily="18" charset="0"/>
                </a:rPr>
                <a:t>RÉSULTAT</a:t>
              </a:r>
              <a:br>
                <a:rPr lang="fr-FR" sz="1400">
                  <a:latin typeface="Arial Black" pitchFamily="34" charset="0"/>
                  <a:cs typeface="Times New Roman" pitchFamily="18" charset="0"/>
                </a:rPr>
              </a:br>
              <a:r>
                <a:rPr lang="fr-FR" sz="1400">
                  <a:latin typeface="Arial Black" pitchFamily="34" charset="0"/>
                  <a:cs typeface="Times New Roman" pitchFamily="18" charset="0"/>
                </a:rPr>
                <a:t>de l’exercice N+1</a:t>
              </a:r>
              <a:endParaRPr lang="fr-FR" sz="1400">
                <a:latin typeface="Arial Black" pitchFamily="34" charset="0"/>
              </a:endParaRPr>
            </a:p>
          </p:txBody>
        </p:sp>
        <p:sp>
          <p:nvSpPr>
            <p:cNvPr id="11301" name="Line 25"/>
            <p:cNvSpPr>
              <a:spLocks noChangeShapeType="1"/>
            </p:cNvSpPr>
            <p:nvPr/>
          </p:nvSpPr>
          <p:spPr bwMode="auto">
            <a:xfrm>
              <a:off x="3451" y="2700"/>
              <a:ext cx="1606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1302" name="Line 26"/>
            <p:cNvSpPr>
              <a:spLocks noChangeShapeType="1"/>
            </p:cNvSpPr>
            <p:nvPr/>
          </p:nvSpPr>
          <p:spPr bwMode="auto">
            <a:xfrm>
              <a:off x="4218" y="2699"/>
              <a:ext cx="0" cy="409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</p:grpSp>
      <p:sp>
        <p:nvSpPr>
          <p:cNvPr id="39" name="Rectangle 7"/>
          <p:cNvSpPr>
            <a:spLocks noChangeArrowheads="1"/>
          </p:cNvSpPr>
          <p:nvPr/>
        </p:nvSpPr>
        <p:spPr bwMode="auto">
          <a:xfrm>
            <a:off x="3059113" y="4365625"/>
            <a:ext cx="3457575" cy="404813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447675" indent="-447675" algn="ctr">
              <a:defRPr/>
            </a:pPr>
            <a:r>
              <a:rPr lang="fr-FR" sz="1400" dirty="0">
                <a:latin typeface="Arial Black" pitchFamily="34" charset="0"/>
                <a:cs typeface="+mn-cs"/>
              </a:rPr>
              <a:t>La consommation est de 3 050 </a:t>
            </a:r>
          </a:p>
        </p:txBody>
      </p:sp>
      <p:sp>
        <p:nvSpPr>
          <p:cNvPr id="31" name="Rectangle 8"/>
          <p:cNvSpPr>
            <a:spLocks noChangeArrowheads="1"/>
          </p:cNvSpPr>
          <p:nvPr/>
        </p:nvSpPr>
        <p:spPr bwMode="auto">
          <a:xfrm>
            <a:off x="3132138" y="2997200"/>
            <a:ext cx="1487487" cy="107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>
              <a:spcBef>
                <a:spcPct val="20000"/>
              </a:spcBef>
              <a:buClr>
                <a:schemeClr val="accent1"/>
              </a:buClr>
              <a:buSzPct val="70000"/>
              <a:buFont typeface="Wingdings" pitchFamily="2" charset="2"/>
              <a:buNone/>
            </a:pPr>
            <a:r>
              <a:rPr lang="fr-FR" sz="1400">
                <a:latin typeface="Arial Black" pitchFamily="34" charset="0"/>
              </a:rPr>
              <a:t>1 000</a:t>
            </a:r>
            <a:br>
              <a:rPr lang="fr-FR" sz="1400">
                <a:latin typeface="Arial Black" pitchFamily="34" charset="0"/>
              </a:rPr>
            </a:br>
            <a:r>
              <a:rPr lang="fr-FR" sz="1400">
                <a:latin typeface="Arial Black" pitchFamily="34" charset="0"/>
              </a:rPr>
              <a:t>500</a:t>
            </a:r>
          </a:p>
          <a:p>
            <a:pPr algn="r">
              <a:spcBef>
                <a:spcPct val="20000"/>
              </a:spcBef>
              <a:buClr>
                <a:schemeClr val="accent1"/>
              </a:buClr>
              <a:buSzPct val="70000"/>
              <a:buFont typeface="Wingdings" pitchFamily="2" charset="2"/>
              <a:buNone/>
            </a:pPr>
            <a:r>
              <a:rPr lang="fr-FR" sz="1400">
                <a:latin typeface="Arial Black" pitchFamily="34" charset="0"/>
              </a:rPr>
              <a:t>1 500</a:t>
            </a:r>
          </a:p>
          <a:p>
            <a:pPr algn="r">
              <a:spcBef>
                <a:spcPct val="20000"/>
              </a:spcBef>
              <a:buClr>
                <a:schemeClr val="accent1"/>
              </a:buClr>
              <a:buSzPct val="70000"/>
              <a:buFont typeface="Wingdings" pitchFamily="2" charset="2"/>
              <a:buNone/>
            </a:pPr>
            <a:r>
              <a:rPr lang="fr-FR" sz="1400">
                <a:latin typeface="Arial Black" pitchFamily="34" charset="0"/>
              </a:rPr>
              <a:t>…</a:t>
            </a:r>
          </a:p>
        </p:txBody>
      </p:sp>
      <p:sp>
        <p:nvSpPr>
          <p:cNvPr id="25" name="Rectangle 7"/>
          <p:cNvSpPr>
            <a:spLocks noChangeArrowheads="1"/>
          </p:cNvSpPr>
          <p:nvPr/>
        </p:nvSpPr>
        <p:spPr bwMode="auto">
          <a:xfrm>
            <a:off x="1792288" y="3213100"/>
            <a:ext cx="1127125" cy="3333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447675" indent="-447675" algn="ctr"/>
            <a:r>
              <a:rPr lang="fr-FR" sz="1400">
                <a:latin typeface="Arial Black" pitchFamily="34" charset="0"/>
              </a:rPr>
              <a:t>50</a:t>
            </a:r>
          </a:p>
        </p:txBody>
      </p:sp>
      <p:sp>
        <p:nvSpPr>
          <p:cNvPr id="11284" name="Rectangle 7"/>
          <p:cNvSpPr>
            <a:spLocks noChangeArrowheads="1"/>
          </p:cNvSpPr>
          <p:nvPr/>
        </p:nvSpPr>
        <p:spPr bwMode="auto">
          <a:xfrm>
            <a:off x="425450" y="3213100"/>
            <a:ext cx="1127125" cy="33337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/>
          <a:lstStyle/>
          <a:p>
            <a:pPr marL="447675" indent="-447675" algn="ctr"/>
            <a:r>
              <a:rPr lang="fr-FR" sz="1400">
                <a:latin typeface="Arial Black" pitchFamily="34" charset="0"/>
              </a:rPr>
              <a:t>(AN)  150</a:t>
            </a:r>
          </a:p>
        </p:txBody>
      </p:sp>
      <p:sp>
        <p:nvSpPr>
          <p:cNvPr id="27" name="Rectangle 7"/>
          <p:cNvSpPr>
            <a:spLocks noChangeArrowheads="1"/>
          </p:cNvSpPr>
          <p:nvPr/>
        </p:nvSpPr>
        <p:spPr bwMode="auto">
          <a:xfrm>
            <a:off x="3563938" y="3959225"/>
            <a:ext cx="1127125" cy="3333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447675" indent="-447675" algn="ctr"/>
            <a:r>
              <a:rPr lang="fr-FR" sz="1400">
                <a:latin typeface="Arial Black" pitchFamily="34" charset="0"/>
              </a:rPr>
              <a:t>50</a:t>
            </a:r>
          </a:p>
        </p:txBody>
      </p:sp>
      <p:sp>
        <p:nvSpPr>
          <p:cNvPr id="11286" name="Line 6"/>
          <p:cNvSpPr>
            <a:spLocks noChangeShapeType="1"/>
          </p:cNvSpPr>
          <p:nvPr/>
        </p:nvSpPr>
        <p:spPr bwMode="auto">
          <a:xfrm>
            <a:off x="6226175" y="2420938"/>
            <a:ext cx="0" cy="674687"/>
          </a:xfrm>
          <a:prstGeom prst="line">
            <a:avLst/>
          </a:prstGeom>
          <a:noFill/>
          <a:ln w="28575" cap="sq">
            <a:noFill/>
            <a:round/>
            <a:headEnd/>
            <a:tailEnd/>
          </a:ln>
        </p:spPr>
        <p:txBody>
          <a:bodyPr/>
          <a:lstStyle/>
          <a:p>
            <a:endParaRPr lang="fr-FR"/>
          </a:p>
        </p:txBody>
      </p:sp>
      <p:sp>
        <p:nvSpPr>
          <p:cNvPr id="11287" name="Line 21"/>
          <p:cNvSpPr>
            <a:spLocks noChangeShapeType="1"/>
          </p:cNvSpPr>
          <p:nvPr/>
        </p:nvSpPr>
        <p:spPr bwMode="auto">
          <a:xfrm>
            <a:off x="6151563" y="2659063"/>
            <a:ext cx="2549525" cy="0"/>
          </a:xfrm>
          <a:prstGeom prst="line">
            <a:avLst/>
          </a:prstGeom>
          <a:noFill/>
          <a:ln w="12700" cap="rnd">
            <a:noFill/>
            <a:round/>
            <a:headEnd/>
            <a:tailEnd/>
          </a:ln>
        </p:spPr>
        <p:txBody>
          <a:bodyPr/>
          <a:lstStyle/>
          <a:p>
            <a:endParaRPr lang="fr-FR"/>
          </a:p>
        </p:txBody>
      </p:sp>
      <p:sp>
        <p:nvSpPr>
          <p:cNvPr id="11288" name="Line 22"/>
          <p:cNvSpPr>
            <a:spLocks noChangeShapeType="1"/>
          </p:cNvSpPr>
          <p:nvPr/>
        </p:nvSpPr>
        <p:spPr bwMode="auto">
          <a:xfrm>
            <a:off x="6151563" y="3765550"/>
            <a:ext cx="1279525" cy="0"/>
          </a:xfrm>
          <a:prstGeom prst="line">
            <a:avLst/>
          </a:prstGeom>
          <a:noFill/>
          <a:ln w="9525" cap="rnd">
            <a:noFill/>
            <a:round/>
            <a:headEnd/>
            <a:tailEnd/>
          </a:ln>
        </p:spPr>
        <p:txBody>
          <a:bodyPr/>
          <a:lstStyle/>
          <a:p>
            <a:endParaRPr lang="fr-FR"/>
          </a:p>
        </p:txBody>
      </p:sp>
      <p:sp>
        <p:nvSpPr>
          <p:cNvPr id="11289" name="Line 23"/>
          <p:cNvSpPr>
            <a:spLocks noChangeShapeType="1"/>
          </p:cNvSpPr>
          <p:nvPr/>
        </p:nvSpPr>
        <p:spPr bwMode="auto">
          <a:xfrm>
            <a:off x="6007100" y="2659063"/>
            <a:ext cx="0" cy="1106487"/>
          </a:xfrm>
          <a:prstGeom prst="line">
            <a:avLst/>
          </a:prstGeom>
          <a:noFill/>
          <a:ln w="12700" cap="rnd">
            <a:noFill/>
            <a:round/>
            <a:headEnd/>
            <a:tailEnd/>
          </a:ln>
        </p:spPr>
        <p:txBody>
          <a:bodyPr/>
          <a:lstStyle/>
          <a:p>
            <a:endParaRPr lang="fr-FR"/>
          </a:p>
        </p:txBody>
      </p:sp>
      <p:sp>
        <p:nvSpPr>
          <p:cNvPr id="11290" name="Line 24"/>
          <p:cNvSpPr>
            <a:spLocks noChangeShapeType="1"/>
          </p:cNvSpPr>
          <p:nvPr/>
        </p:nvSpPr>
        <p:spPr bwMode="auto">
          <a:xfrm>
            <a:off x="7431088" y="3765550"/>
            <a:ext cx="1270000" cy="0"/>
          </a:xfrm>
          <a:prstGeom prst="line">
            <a:avLst/>
          </a:prstGeom>
          <a:noFill/>
          <a:ln w="9525" cap="rnd">
            <a:noFill/>
            <a:round/>
            <a:headEnd/>
            <a:tailEnd/>
          </a:ln>
        </p:spPr>
        <p:txBody>
          <a:bodyPr/>
          <a:lstStyle/>
          <a:p>
            <a:endParaRPr lang="fr-FR"/>
          </a:p>
        </p:txBody>
      </p:sp>
      <p:grpSp>
        <p:nvGrpSpPr>
          <p:cNvPr id="11291" name="Group 34"/>
          <p:cNvGrpSpPr>
            <a:grpSpLocks/>
          </p:cNvGrpSpPr>
          <p:nvPr/>
        </p:nvGrpSpPr>
        <p:grpSpPr bwMode="auto">
          <a:xfrm>
            <a:off x="6278563" y="2490788"/>
            <a:ext cx="2757487" cy="2047875"/>
            <a:chOff x="3424" y="2572"/>
            <a:chExt cx="1633" cy="519"/>
          </a:xfrm>
        </p:grpSpPr>
        <p:sp>
          <p:nvSpPr>
            <p:cNvPr id="11297" name="Rectangle 20"/>
            <p:cNvSpPr>
              <a:spLocks noChangeArrowheads="1"/>
            </p:cNvSpPr>
            <p:nvPr/>
          </p:nvSpPr>
          <p:spPr bwMode="auto">
            <a:xfrm>
              <a:off x="3424" y="2572"/>
              <a:ext cx="1588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447675" indent="-447675" algn="ctr"/>
              <a:r>
                <a:rPr lang="fr-FR" sz="1400">
                  <a:latin typeface="Arial Black" pitchFamily="34" charset="0"/>
                  <a:cs typeface="Times New Roman" pitchFamily="18" charset="0"/>
                </a:rPr>
                <a:t>FOURNISSEUR</a:t>
              </a:r>
              <a:endParaRPr lang="fr-FR" sz="1400">
                <a:latin typeface="Arial Black" pitchFamily="34" charset="0"/>
              </a:endParaRPr>
            </a:p>
          </p:txBody>
        </p:sp>
        <p:sp>
          <p:nvSpPr>
            <p:cNvPr id="11298" name="Line 25"/>
            <p:cNvSpPr>
              <a:spLocks noChangeShapeType="1"/>
            </p:cNvSpPr>
            <p:nvPr/>
          </p:nvSpPr>
          <p:spPr bwMode="auto">
            <a:xfrm>
              <a:off x="3451" y="2682"/>
              <a:ext cx="1606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1299" name="Line 26"/>
            <p:cNvSpPr>
              <a:spLocks noChangeShapeType="1"/>
            </p:cNvSpPr>
            <p:nvPr/>
          </p:nvSpPr>
          <p:spPr bwMode="auto">
            <a:xfrm>
              <a:off x="4218" y="2682"/>
              <a:ext cx="0" cy="409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</p:grpSp>
      <p:sp>
        <p:nvSpPr>
          <p:cNvPr id="40" name="Rectangle 8"/>
          <p:cNvSpPr>
            <a:spLocks noChangeArrowheads="1"/>
          </p:cNvSpPr>
          <p:nvPr/>
        </p:nvSpPr>
        <p:spPr bwMode="auto">
          <a:xfrm>
            <a:off x="7236296" y="3357563"/>
            <a:ext cx="1152128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>
              <a:spcBef>
                <a:spcPct val="20000"/>
              </a:spcBef>
              <a:buClr>
                <a:schemeClr val="accent1"/>
              </a:buClr>
              <a:buSzPct val="70000"/>
              <a:buFont typeface="Wingdings" pitchFamily="2" charset="2"/>
              <a:buNone/>
            </a:pPr>
            <a:r>
              <a:rPr lang="fr-FR" sz="1400" dirty="0">
                <a:latin typeface="Arial Black" pitchFamily="34" charset="0"/>
              </a:rPr>
              <a:t>1 000</a:t>
            </a:r>
            <a:br>
              <a:rPr lang="fr-FR" sz="1400" dirty="0">
                <a:latin typeface="Arial Black" pitchFamily="34" charset="0"/>
              </a:rPr>
            </a:br>
            <a:r>
              <a:rPr lang="fr-FR" sz="1400" dirty="0">
                <a:latin typeface="Arial Black" pitchFamily="34" charset="0"/>
              </a:rPr>
              <a:t>500</a:t>
            </a:r>
          </a:p>
          <a:p>
            <a:pPr algn="r">
              <a:spcBef>
                <a:spcPct val="20000"/>
              </a:spcBef>
              <a:buClr>
                <a:schemeClr val="accent1"/>
              </a:buClr>
              <a:buSzPct val="70000"/>
              <a:buFont typeface="Wingdings" pitchFamily="2" charset="2"/>
              <a:buNone/>
            </a:pPr>
            <a:r>
              <a:rPr lang="fr-FR" sz="1400" dirty="0">
                <a:latin typeface="Arial Black" pitchFamily="34" charset="0"/>
              </a:rPr>
              <a:t>1 500</a:t>
            </a:r>
          </a:p>
          <a:p>
            <a:pPr algn="r">
              <a:spcBef>
                <a:spcPct val="20000"/>
              </a:spcBef>
              <a:buClr>
                <a:schemeClr val="accent1"/>
              </a:buClr>
              <a:buSzPct val="70000"/>
              <a:buFont typeface="Wingdings" pitchFamily="2" charset="2"/>
              <a:buNone/>
            </a:pPr>
            <a:r>
              <a:rPr lang="fr-FR" sz="1400" dirty="0">
                <a:latin typeface="Arial Black" pitchFamily="34" charset="0"/>
              </a:rPr>
              <a:t>…</a:t>
            </a:r>
          </a:p>
        </p:txBody>
      </p:sp>
      <p:sp>
        <p:nvSpPr>
          <p:cNvPr id="38" name="ZoneTexte 37"/>
          <p:cNvSpPr txBox="1">
            <a:spLocks noChangeArrowheads="1"/>
          </p:cNvSpPr>
          <p:nvPr/>
        </p:nvSpPr>
        <p:spPr bwMode="auto">
          <a:xfrm>
            <a:off x="900113" y="1916113"/>
            <a:ext cx="770413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FR" sz="2000" b="1"/>
              <a:t>l’inventaire indique un stock final de 100</a:t>
            </a:r>
            <a:endParaRPr lang="fr-FR" sz="2000"/>
          </a:p>
        </p:txBody>
      </p:sp>
      <p:sp>
        <p:nvSpPr>
          <p:cNvPr id="11294" name="Rectangle 7"/>
          <p:cNvSpPr>
            <a:spLocks noChangeArrowheads="1"/>
          </p:cNvSpPr>
          <p:nvPr/>
        </p:nvSpPr>
        <p:spPr bwMode="auto">
          <a:xfrm>
            <a:off x="7667625" y="2997200"/>
            <a:ext cx="1296988" cy="287338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/>
          <a:lstStyle/>
          <a:p>
            <a:pPr marL="447675" indent="-447675" algn="ctr"/>
            <a:r>
              <a:rPr lang="fr-FR" sz="1400" dirty="0" smtClean="0">
                <a:latin typeface="Arial Black" pitchFamily="34" charset="0"/>
              </a:rPr>
              <a:t>  900  </a:t>
            </a:r>
            <a:r>
              <a:rPr lang="fr-FR" sz="1400" dirty="0">
                <a:latin typeface="Arial Black" pitchFamily="34" charset="0"/>
              </a:rPr>
              <a:t>(AN)</a:t>
            </a:r>
          </a:p>
        </p:txBody>
      </p:sp>
      <p:sp>
        <p:nvSpPr>
          <p:cNvPr id="42" name="ZoneTexte 41"/>
          <p:cNvSpPr txBox="1"/>
          <p:nvPr/>
        </p:nvSpPr>
        <p:spPr>
          <a:xfrm>
            <a:off x="468313" y="4724400"/>
            <a:ext cx="8280400" cy="193992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>
            <a:spAutoFit/>
          </a:bodyPr>
          <a:lstStyle/>
          <a:p>
            <a:pPr>
              <a:defRPr/>
            </a:pPr>
            <a:endParaRPr lang="fr-FR" sz="2400" dirty="0">
              <a:cs typeface="+mn-cs"/>
            </a:endParaRPr>
          </a:p>
          <a:p>
            <a:pPr>
              <a:defRPr/>
            </a:pPr>
            <a:r>
              <a:rPr lang="fr-FR" sz="2400" dirty="0">
                <a:cs typeface="+mn-cs"/>
              </a:rPr>
              <a:t>Le stock initial était de 150, le stock final est de 100</a:t>
            </a:r>
          </a:p>
          <a:p>
            <a:pPr>
              <a:defRPr/>
            </a:pPr>
            <a:r>
              <a:rPr lang="fr-FR" sz="2400" dirty="0">
                <a:cs typeface="+mn-cs"/>
              </a:rPr>
              <a:t>Le stock a diminué de 50, l’entreprise a prélevé sur le stock</a:t>
            </a:r>
          </a:p>
          <a:p>
            <a:pPr>
              <a:defRPr/>
            </a:pPr>
            <a:r>
              <a:rPr lang="fr-FR" sz="2400" dirty="0">
                <a:cs typeface="+mn-cs"/>
              </a:rPr>
              <a:t>La consommation est plus élevée que les achats, le résultat doit diminuer.</a:t>
            </a:r>
          </a:p>
        </p:txBody>
      </p:sp>
      <p:sp>
        <p:nvSpPr>
          <p:cNvPr id="43" name="ZoneTexte 42"/>
          <p:cNvSpPr txBox="1"/>
          <p:nvPr/>
        </p:nvSpPr>
        <p:spPr>
          <a:xfrm>
            <a:off x="539750" y="4724400"/>
            <a:ext cx="8135938" cy="193992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>
            <a:spAutoFit/>
          </a:bodyPr>
          <a:lstStyle/>
          <a:p>
            <a:pPr>
              <a:defRPr/>
            </a:pPr>
            <a:endParaRPr lang="fr-FR" sz="2400" dirty="0">
              <a:cs typeface="+mn-cs"/>
            </a:endParaRPr>
          </a:p>
          <a:p>
            <a:pPr>
              <a:defRPr/>
            </a:pPr>
            <a:r>
              <a:rPr lang="fr-FR" sz="2400" dirty="0">
                <a:cs typeface="+mn-cs"/>
              </a:rPr>
              <a:t>Les achats sont enregistrés au débit du compte de résultat au fur et à mesure de la réception des </a:t>
            </a:r>
            <a:r>
              <a:rPr lang="fr-FR" sz="2400" dirty="0" smtClean="0">
                <a:cs typeface="+mn-cs"/>
              </a:rPr>
              <a:t>factures</a:t>
            </a:r>
            <a:endParaRPr lang="fr-FR" sz="2400" dirty="0">
              <a:cs typeface="+mn-cs"/>
            </a:endParaRPr>
          </a:p>
          <a:p>
            <a:pPr>
              <a:defRPr/>
            </a:pPr>
            <a:endParaRPr lang="fr-FR" sz="2400" dirty="0">
              <a:cs typeface="+mn-cs"/>
            </a:endParaRPr>
          </a:p>
          <a:p>
            <a:pPr>
              <a:defRPr/>
            </a:pPr>
            <a:endParaRPr lang="fr-FR" sz="2400" dirty="0"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500"/>
                                        <p:tgtEl>
                                          <p:spTgt spid="6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64" grpId="0" animBg="1"/>
      <p:bldP spid="39" grpId="0" animBg="1"/>
      <p:bldP spid="31" grpId="0"/>
      <p:bldP spid="25" grpId="0" animBg="1"/>
      <p:bldP spid="27" grpId="0" animBg="1"/>
      <p:bldP spid="40" grpId="0"/>
      <p:bldP spid="38" grpId="0"/>
      <p:bldP spid="42" grpId="0" animBg="1"/>
      <p:bldP spid="43" grpId="0" animBg="1"/>
      <p:bldP spid="43" grpId="1" animBg="1"/>
    </p:bld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1703</TotalTime>
  <Words>637</Words>
  <Application>Microsoft Office PowerPoint</Application>
  <PresentationFormat>Affichage à l'écran (4:3)</PresentationFormat>
  <Paragraphs>149</Paragraphs>
  <Slides>10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10</vt:i4>
      </vt:variant>
    </vt:vector>
  </HeadingPairs>
  <TitlesOfParts>
    <vt:vector size="11" baseType="lpstr">
      <vt:lpstr>Thème Office</vt:lpstr>
      <vt:lpstr>La variation des stocks</vt:lpstr>
      <vt:lpstr>La variation des stocks</vt:lpstr>
      <vt:lpstr>Une entreprise de commercialisation de tee-shirts …</vt:lpstr>
      <vt:lpstr>Une entreprise de commercialisation de tee-shirts …</vt:lpstr>
      <vt:lpstr>Une entreprise de commercialisation de tee-shirts …</vt:lpstr>
      <vt:lpstr>Une entreprise de commercialisation de tee-shirts …</vt:lpstr>
      <vt:lpstr>Une entreprise de commercialisation de tee-shirts …</vt:lpstr>
      <vt:lpstr>RESULTAT =  Ventes de l'exercice  – Consommations des facteurs de production </vt:lpstr>
      <vt:lpstr>La variation des stocks</vt:lpstr>
      <vt:lpstr>Un 2ème exemple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Thème 1  Les principes généraux de l’analyse comptable</dc:title>
  <dc:creator>DESAINT</dc:creator>
  <cp:lastModifiedBy>admin</cp:lastModifiedBy>
  <cp:revision>585</cp:revision>
  <cp:lastPrinted>1601-01-01T00:00:00Z</cp:lastPrinted>
  <dcterms:created xsi:type="dcterms:W3CDTF">2005-12-02T09:10:46Z</dcterms:created>
  <dcterms:modified xsi:type="dcterms:W3CDTF">2017-04-30T08:36:00Z</dcterms:modified>
</cp:coreProperties>
</file>