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74" r:id="rId3"/>
    <p:sldId id="258" r:id="rId4"/>
    <p:sldId id="259" r:id="rId5"/>
    <p:sldId id="261" r:id="rId6"/>
    <p:sldId id="262" r:id="rId7"/>
    <p:sldId id="263" r:id="rId8"/>
    <p:sldId id="296" r:id="rId9"/>
    <p:sldId id="297" r:id="rId10"/>
    <p:sldId id="299" r:id="rId11"/>
    <p:sldId id="298" r:id="rId12"/>
    <p:sldId id="300" r:id="rId13"/>
    <p:sldId id="301" r:id="rId14"/>
    <p:sldId id="307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2" r:id="rId23"/>
    <p:sldId id="273" r:id="rId24"/>
    <p:sldId id="275" r:id="rId25"/>
    <p:sldId id="276" r:id="rId26"/>
    <p:sldId id="294" r:id="rId27"/>
    <p:sldId id="277" r:id="rId28"/>
    <p:sldId id="295" r:id="rId29"/>
    <p:sldId id="278" r:id="rId30"/>
    <p:sldId id="279" r:id="rId31"/>
    <p:sldId id="282" r:id="rId32"/>
    <p:sldId id="287" r:id="rId33"/>
    <p:sldId id="288" r:id="rId34"/>
    <p:sldId id="280" r:id="rId35"/>
    <p:sldId id="281" r:id="rId36"/>
    <p:sldId id="283" r:id="rId37"/>
    <p:sldId id="285" r:id="rId38"/>
    <p:sldId id="284" r:id="rId39"/>
    <p:sldId id="286" r:id="rId40"/>
    <p:sldId id="289" r:id="rId41"/>
    <p:sldId id="290" r:id="rId42"/>
    <p:sldId id="291" r:id="rId43"/>
    <p:sldId id="292" r:id="rId44"/>
    <p:sldId id="293" r:id="rId45"/>
    <p:sldId id="302" r:id="rId46"/>
    <p:sldId id="303" r:id="rId47"/>
    <p:sldId id="304" r:id="rId48"/>
    <p:sldId id="305" r:id="rId49"/>
    <p:sldId id="309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‹N°›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3/14/2016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3/14/2016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3/14/2016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FR" sz="6600" dirty="0" smtClean="0"/>
              <a:t>SUJET 0 - GARDENBOOT</a:t>
            </a:r>
            <a:endParaRPr lang="fr-FR" sz="6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521071"/>
          </a:xfrm>
        </p:spPr>
        <p:txBody>
          <a:bodyPr>
            <a:normAutofit/>
          </a:bodyPr>
          <a:lstStyle/>
          <a:p>
            <a:r>
              <a:rPr lang="fr-FR" sz="2800" dirty="0" smtClean="0">
                <a:solidFill>
                  <a:srgbClr val="0070C0"/>
                </a:solidFill>
              </a:rPr>
              <a:t>BTS CG 2017</a:t>
            </a:r>
            <a:endParaRPr lang="fr-F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6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823508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68760"/>
            <a:ext cx="83820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98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794788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22" y="1196752"/>
            <a:ext cx="8439150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98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785225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" y="1124744"/>
            <a:ext cx="8248650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62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288984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052736"/>
            <a:ext cx="6664964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77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092541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74" y="980728"/>
            <a:ext cx="840105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87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032434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 – BTS CGO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27544"/>
            <a:ext cx="8388424" cy="48387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2" y="5229200"/>
            <a:ext cx="4680520" cy="72008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6084168" y="544522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smtClean="0">
                <a:solidFill>
                  <a:srgbClr val="FF0000"/>
                </a:solidFill>
              </a:rPr>
              <a:t>GUIDANCE</a:t>
            </a:r>
            <a:endParaRPr lang="fr-FR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12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214844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1340768"/>
            <a:ext cx="8401050" cy="47625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131840" y="3662353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smtClean="0">
                <a:solidFill>
                  <a:srgbClr val="FF0000"/>
                </a:solidFill>
              </a:rPr>
              <a:t>ABSENCE DE GUIDANCE</a:t>
            </a:r>
            <a:endParaRPr lang="fr-FR" u="sng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1560" y="2924944"/>
            <a:ext cx="7920880" cy="72008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774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99592" y="2708920"/>
            <a:ext cx="7408333" cy="648072"/>
          </a:xfrm>
        </p:spPr>
        <p:txBody>
          <a:bodyPr/>
          <a:lstStyle/>
          <a:p>
            <a:r>
              <a:rPr lang="fr-FR" dirty="0" smtClean="0"/>
              <a:t>Comparaison E4 / E41 :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Sujet 0 - </a:t>
            </a:r>
            <a:r>
              <a:rPr lang="fr-FR" dirty="0" err="1" smtClean="0"/>
              <a:t>Gardenboot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600603"/>
              </p:ext>
            </p:extLst>
          </p:nvPr>
        </p:nvGraphicFramePr>
        <p:xfrm>
          <a:off x="323528" y="3429000"/>
          <a:ext cx="8424936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/>
                <a:gridCol w="4212468"/>
              </a:tblGrid>
              <a:tr h="244241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 – BTS CGO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1203051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Présentation de l’entreprise formalisée </a:t>
                      </a:r>
                      <a:r>
                        <a:rPr lang="fr-FR" dirty="0" smtClean="0"/>
                        <a:t>(introduction, fiche d’identité, procédures</a:t>
                      </a:r>
                      <a:r>
                        <a:rPr lang="fr-FR" baseline="0" dirty="0" smtClean="0"/>
                        <a:t> comptables, plan comptable détaillé, plan tiers, journaux utilisés) </a:t>
                      </a:r>
                      <a:r>
                        <a:rPr lang="fr-FR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pour s’approprier les techniques utilisées</a:t>
                      </a:r>
                      <a:r>
                        <a:rPr lang="fr-FR" baseline="0" dirty="0" smtClean="0"/>
                        <a:t>.</a:t>
                      </a: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Découverte</a:t>
                      </a:r>
                      <a:r>
                        <a:rPr lang="fr-FR" dirty="0" smtClean="0"/>
                        <a:t> de l’organisation globale de l’entreprise (</a:t>
                      </a:r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SIC</a:t>
                      </a:r>
                      <a:r>
                        <a:rPr lang="fr-FR" dirty="0" smtClean="0"/>
                        <a:t>) </a:t>
                      </a:r>
                      <a:r>
                        <a:rPr lang="fr-FR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pour s’immerger dans le contexte professionnel</a:t>
                      </a:r>
                      <a:r>
                        <a:rPr lang="fr-FR" dirty="0" smtClean="0"/>
                        <a:t>.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41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909192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 – BTS CGO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980728"/>
            <a:ext cx="6555057" cy="577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30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96043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 – BTS CGO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980728"/>
            <a:ext cx="5371756" cy="573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0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72067" y="2675467"/>
            <a:ext cx="7408333" cy="2481725"/>
          </a:xfrm>
        </p:spPr>
        <p:txBody>
          <a:bodyPr/>
          <a:lstStyle/>
          <a:p>
            <a:r>
              <a:rPr lang="fr-FR" dirty="0" smtClean="0">
                <a:solidFill>
                  <a:srgbClr val="00B050"/>
                </a:solidFill>
              </a:rPr>
              <a:t>Exemple</a:t>
            </a:r>
            <a:r>
              <a:rPr lang="fr-FR" dirty="0" smtClean="0"/>
              <a:t> de ce qui peut être attendu pour les futures épreuves</a:t>
            </a:r>
          </a:p>
          <a:p>
            <a:r>
              <a:rPr lang="fr-FR" dirty="0" smtClean="0"/>
              <a:t>Axe de </a:t>
            </a:r>
            <a:r>
              <a:rPr lang="fr-FR" dirty="0" smtClean="0">
                <a:solidFill>
                  <a:srgbClr val="00B050"/>
                </a:solidFill>
              </a:rPr>
              <a:t>formation</a:t>
            </a:r>
          </a:p>
          <a:p>
            <a:r>
              <a:rPr lang="fr-FR" dirty="0" smtClean="0"/>
              <a:t>Corrélation entre </a:t>
            </a:r>
            <a:r>
              <a:rPr lang="fr-FR" dirty="0" smtClean="0">
                <a:solidFill>
                  <a:srgbClr val="00B050"/>
                </a:solidFill>
              </a:rPr>
              <a:t>référentiel</a:t>
            </a:r>
            <a:r>
              <a:rPr lang="fr-FR" dirty="0" smtClean="0"/>
              <a:t> et épreuve écrite</a:t>
            </a:r>
          </a:p>
          <a:p>
            <a:r>
              <a:rPr lang="fr-FR" dirty="0" smtClean="0"/>
              <a:t>          </a:t>
            </a:r>
            <a:r>
              <a:rPr lang="fr-FR" dirty="0" smtClean="0">
                <a:solidFill>
                  <a:srgbClr val="FF0000"/>
                </a:solidFill>
              </a:rPr>
              <a:t>Sujet non testé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Sujet 0 - </a:t>
            </a:r>
            <a:r>
              <a:rPr lang="fr-FR" dirty="0" err="1" smtClean="0"/>
              <a:t>Gardenboot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293096"/>
            <a:ext cx="632849" cy="5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9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969269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93329"/>
            <a:ext cx="7108691" cy="586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55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935406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1196752"/>
            <a:ext cx="8153400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69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99592" y="2708920"/>
            <a:ext cx="7408333" cy="648072"/>
          </a:xfrm>
        </p:spPr>
        <p:txBody>
          <a:bodyPr/>
          <a:lstStyle/>
          <a:p>
            <a:r>
              <a:rPr lang="fr-FR" dirty="0" smtClean="0"/>
              <a:t>Comparaison E4 / E41 :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Sujet 0 - </a:t>
            </a:r>
            <a:r>
              <a:rPr lang="fr-FR" dirty="0" err="1" smtClean="0"/>
              <a:t>Gardenboot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012600"/>
              </p:ext>
            </p:extLst>
          </p:nvPr>
        </p:nvGraphicFramePr>
        <p:xfrm>
          <a:off x="323528" y="3429000"/>
          <a:ext cx="8424936" cy="1568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/>
                <a:gridCol w="4212468"/>
              </a:tblGrid>
              <a:tr h="244241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 – BTS CGO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1203051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dirty="0" smtClean="0"/>
                        <a:t>Absence d’évaluation du </a:t>
                      </a:r>
                      <a:r>
                        <a:rPr lang="fr-FR" dirty="0" smtClean="0">
                          <a:solidFill>
                            <a:srgbClr val="00B050"/>
                          </a:solidFill>
                        </a:rPr>
                        <a:t>processus 10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dirty="0" smtClean="0"/>
                        <a:t>Présence importante du processus support (</a:t>
                      </a:r>
                      <a:r>
                        <a:rPr lang="fr-FR" dirty="0" smtClean="0">
                          <a:solidFill>
                            <a:srgbClr val="00B0F0"/>
                          </a:solidFill>
                        </a:rPr>
                        <a:t>Processus 7</a:t>
                      </a:r>
                      <a:r>
                        <a:rPr lang="fr-FR" dirty="0" smtClean="0"/>
                        <a:t>)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639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394212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/>
                        <a:t>Processus 7 </a:t>
                      </a:r>
                      <a:r>
                        <a:rPr lang="fr-FR" dirty="0" smtClean="0"/>
                        <a:t>: Contexte </a:t>
                      </a:r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PGI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866900"/>
            <a:ext cx="8382000" cy="3124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9552" y="2348880"/>
            <a:ext cx="7920880" cy="57606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3347864" y="1772816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smtClean="0">
                <a:solidFill>
                  <a:srgbClr val="FF0000"/>
                </a:solidFill>
              </a:rPr>
              <a:t>L’étudiant doit être formé à la philosophie du PGI</a:t>
            </a:r>
            <a:endParaRPr lang="fr-FR" u="sng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20272" y="2996952"/>
            <a:ext cx="792088" cy="21602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505134" y="3413340"/>
            <a:ext cx="3562810" cy="30369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524327" y="3212976"/>
            <a:ext cx="936105" cy="2880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960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483859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/>
                        <a:t>Processus 7 </a:t>
                      </a:r>
                      <a:r>
                        <a:rPr lang="fr-FR" dirty="0" smtClean="0"/>
                        <a:t>: Schéma « </a:t>
                      </a:r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événements – résultats</a:t>
                      </a:r>
                      <a:r>
                        <a:rPr lang="fr-FR" dirty="0" smtClean="0"/>
                        <a:t> »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340768"/>
            <a:ext cx="6998376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586902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/>
                        <a:t>Processus 7 </a:t>
                      </a:r>
                      <a:r>
                        <a:rPr lang="fr-FR" dirty="0" smtClean="0"/>
                        <a:t>: Langage </a:t>
                      </a:r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SQL</a:t>
                      </a:r>
                      <a:r>
                        <a:rPr lang="fr-FR" dirty="0" smtClean="0"/>
                        <a:t> (énoncé)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7" y="1291067"/>
            <a:ext cx="6840760" cy="534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5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281163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/>
                        <a:t>Processus 7 </a:t>
                      </a:r>
                      <a:r>
                        <a:rPr lang="fr-FR" dirty="0" smtClean="0"/>
                        <a:t>: Langage </a:t>
                      </a:r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SQL</a:t>
                      </a:r>
                      <a:r>
                        <a:rPr lang="fr-FR" dirty="0" smtClean="0"/>
                        <a:t> (corrigé)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495425"/>
            <a:ext cx="845820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0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645687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/>
                        <a:t>Processus 7 </a:t>
                      </a:r>
                      <a:r>
                        <a:rPr lang="fr-FR" dirty="0" smtClean="0"/>
                        <a:t>: Tableur – </a:t>
                      </a:r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Algorithme</a:t>
                      </a:r>
                      <a:r>
                        <a:rPr lang="fr-FR" dirty="0" smtClean="0"/>
                        <a:t> (énoncé)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84784"/>
            <a:ext cx="7753300" cy="474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41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705434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/>
                        <a:t>Processus 7 </a:t>
                      </a:r>
                      <a:r>
                        <a:rPr lang="fr-FR" dirty="0" smtClean="0"/>
                        <a:t>: Tableur – </a:t>
                      </a:r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Algorithme</a:t>
                      </a:r>
                      <a:r>
                        <a:rPr lang="fr-FR" dirty="0" smtClean="0"/>
                        <a:t> (corrigé)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310777"/>
            <a:ext cx="6192688" cy="529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1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99592" y="2708920"/>
            <a:ext cx="7408333" cy="648072"/>
          </a:xfrm>
        </p:spPr>
        <p:txBody>
          <a:bodyPr/>
          <a:lstStyle/>
          <a:p>
            <a:r>
              <a:rPr lang="fr-FR" dirty="0" smtClean="0"/>
              <a:t>Comparaison E4 / E41 :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Sujet 0 - </a:t>
            </a:r>
            <a:r>
              <a:rPr lang="fr-FR" dirty="0" err="1" smtClean="0"/>
              <a:t>Gardenboot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952105"/>
              </p:ext>
            </p:extLst>
          </p:nvPr>
        </p:nvGraphicFramePr>
        <p:xfrm>
          <a:off x="323528" y="3429000"/>
          <a:ext cx="8424936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/>
                <a:gridCol w="4212468"/>
              </a:tblGrid>
              <a:tr h="244241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 – BTS CGO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1203051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dirty="0" smtClean="0"/>
                        <a:t>Réalisation de </a:t>
                      </a:r>
                      <a:r>
                        <a:rPr lang="fr-FR" dirty="0" smtClean="0">
                          <a:solidFill>
                            <a:srgbClr val="00B050"/>
                          </a:solidFill>
                        </a:rPr>
                        <a:t>traitements</a:t>
                      </a:r>
                      <a:r>
                        <a:rPr lang="fr-FR" dirty="0" smtClean="0"/>
                        <a:t> comptables, fiscaux, sociaux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Contrôle</a:t>
                      </a:r>
                      <a:r>
                        <a:rPr lang="fr-FR" dirty="0" smtClean="0"/>
                        <a:t> des opérations générées par le PGI et rectifications éventuelles,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baseline="0" dirty="0" smtClean="0">
                          <a:solidFill>
                            <a:srgbClr val="0070C0"/>
                          </a:solidFill>
                        </a:rPr>
                        <a:t>Analyse des procédures </a:t>
                      </a:r>
                      <a:r>
                        <a:rPr lang="fr-FR" baseline="0" dirty="0" smtClean="0"/>
                        <a:t>comptables en vigueur et choix des traitements appropriés,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baseline="0" dirty="0" smtClean="0">
                          <a:solidFill>
                            <a:srgbClr val="0070C0"/>
                          </a:solidFill>
                        </a:rPr>
                        <a:t>Justification</a:t>
                      </a:r>
                      <a:r>
                        <a:rPr lang="fr-FR" baseline="0" dirty="0" smtClean="0"/>
                        <a:t> des choix opérés (</a:t>
                      </a:r>
                      <a:r>
                        <a:rPr lang="fr-FR" baseline="0" dirty="0" smtClean="0">
                          <a:solidFill>
                            <a:srgbClr val="FF0000"/>
                          </a:solidFill>
                        </a:rPr>
                        <a:t>réflexivité</a:t>
                      </a:r>
                      <a:r>
                        <a:rPr lang="fr-FR" baseline="0" dirty="0" smtClean="0"/>
                        <a:t>).</a:t>
                      </a: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75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99592" y="2708920"/>
            <a:ext cx="7408333" cy="648072"/>
          </a:xfrm>
        </p:spPr>
        <p:txBody>
          <a:bodyPr/>
          <a:lstStyle/>
          <a:p>
            <a:r>
              <a:rPr lang="fr-FR" dirty="0" smtClean="0"/>
              <a:t>Comparaison E4 / E41 :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Sujet 0 - </a:t>
            </a:r>
            <a:r>
              <a:rPr lang="fr-FR" dirty="0" err="1" smtClean="0"/>
              <a:t>Gardenboot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319752"/>
              </p:ext>
            </p:extLst>
          </p:nvPr>
        </p:nvGraphicFramePr>
        <p:xfrm>
          <a:off x="323528" y="3429000"/>
          <a:ext cx="8424936" cy="1568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/>
                <a:gridCol w="4212468"/>
              </a:tblGrid>
              <a:tr h="244241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 – BTS CGO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1203051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dirty="0" smtClean="0"/>
                        <a:t>3 ou 4 </a:t>
                      </a:r>
                      <a:r>
                        <a:rPr lang="fr-FR" dirty="0" smtClean="0">
                          <a:solidFill>
                            <a:srgbClr val="00B050"/>
                          </a:solidFill>
                        </a:rPr>
                        <a:t>dossiers</a:t>
                      </a:r>
                      <a:r>
                        <a:rPr lang="fr-FR" dirty="0" smtClean="0"/>
                        <a:t> avec des </a:t>
                      </a:r>
                      <a:r>
                        <a:rPr lang="fr-FR" dirty="0" smtClean="0">
                          <a:solidFill>
                            <a:srgbClr val="00B050"/>
                          </a:solidFill>
                        </a:rPr>
                        <a:t>annexes ciblées</a:t>
                      </a:r>
                      <a:r>
                        <a:rPr lang="fr-FR" dirty="0" smtClean="0"/>
                        <a:t> et des </a:t>
                      </a:r>
                      <a:r>
                        <a:rPr lang="fr-FR" dirty="0" smtClean="0">
                          <a:solidFill>
                            <a:srgbClr val="00B050"/>
                          </a:solidFill>
                        </a:rPr>
                        <a:t>questions précises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dirty="0" smtClean="0"/>
                        <a:t>Plusieurs </a:t>
                      </a:r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missions</a:t>
                      </a:r>
                      <a:r>
                        <a:rPr lang="fr-FR" dirty="0" smtClean="0"/>
                        <a:t>, </a:t>
                      </a:r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sans guidance</a:t>
                      </a:r>
                      <a:r>
                        <a:rPr lang="fr-FR" dirty="0" smtClean="0"/>
                        <a:t>, et un ensemble </a:t>
                      </a:r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d’annexes à analyser </a:t>
                      </a:r>
                      <a:r>
                        <a:rPr lang="fr-FR" dirty="0" smtClean="0"/>
                        <a:t>(</a:t>
                      </a:r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veille</a:t>
                      </a:r>
                      <a:r>
                        <a:rPr lang="fr-FR" dirty="0" smtClean="0"/>
                        <a:t>)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003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178535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>
                          <a:solidFill>
                            <a:srgbClr val="FF0000"/>
                          </a:solidFill>
                        </a:rPr>
                        <a:t>Contrôle</a:t>
                      </a:r>
                      <a:r>
                        <a:rPr lang="fr-FR" u="sng" dirty="0" smtClean="0"/>
                        <a:t> des écritures comptables générées par le PGI (exemple 1) : </a:t>
                      </a: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12776"/>
            <a:ext cx="7642139" cy="50405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23728" y="3140968"/>
            <a:ext cx="5184576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2915816" y="4509120"/>
            <a:ext cx="864096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123728" y="5229200"/>
            <a:ext cx="5184576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882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577849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>
                          <a:solidFill>
                            <a:srgbClr val="FF0000"/>
                          </a:solidFill>
                        </a:rPr>
                        <a:t>Rectification</a:t>
                      </a:r>
                      <a:r>
                        <a:rPr lang="fr-FR" u="sng" dirty="0" smtClean="0"/>
                        <a:t> des opérations erronées (exemple 1) : </a:t>
                      </a: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" y="1438275"/>
            <a:ext cx="821055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99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685190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>
                          <a:solidFill>
                            <a:srgbClr val="FF0000"/>
                          </a:solidFill>
                        </a:rPr>
                        <a:t>Contrôle</a:t>
                      </a:r>
                      <a:r>
                        <a:rPr lang="fr-FR" u="sng" dirty="0" smtClean="0"/>
                        <a:t> des écritures comptables générées par le PGI (exemple 2) : </a:t>
                      </a: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22" y="1556792"/>
            <a:ext cx="8229600" cy="28194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19672" y="3429000"/>
            <a:ext cx="5688632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184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248567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>
                          <a:solidFill>
                            <a:srgbClr val="FF0000"/>
                          </a:solidFill>
                        </a:rPr>
                        <a:t>Rectification</a:t>
                      </a:r>
                      <a:r>
                        <a:rPr lang="fr-FR" u="sng" dirty="0" smtClean="0"/>
                        <a:t> des opérations erronées (exemple 2) : </a:t>
                      </a: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" y="1533525"/>
            <a:ext cx="834390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9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533463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>
                          <a:solidFill>
                            <a:srgbClr val="FF0000"/>
                          </a:solidFill>
                        </a:rPr>
                        <a:t>Analyse des procédures </a:t>
                      </a:r>
                      <a:r>
                        <a:rPr lang="fr-FR" u="sng" dirty="0" smtClean="0">
                          <a:solidFill>
                            <a:schemeClr val="tx1"/>
                          </a:solidFill>
                        </a:rPr>
                        <a:t>comptables m</a:t>
                      </a:r>
                      <a:r>
                        <a:rPr lang="fr-FR" u="sng" dirty="0" smtClean="0"/>
                        <a:t>ises en œuvre dans la société (exemple 3) : </a:t>
                      </a: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48530"/>
            <a:ext cx="6961212" cy="515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4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527036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/>
                        <a:t>Réalisation des </a:t>
                      </a:r>
                      <a:r>
                        <a:rPr lang="fr-FR" u="sng" dirty="0" smtClean="0">
                          <a:solidFill>
                            <a:srgbClr val="FF0000"/>
                          </a:solidFill>
                        </a:rPr>
                        <a:t>traitements appropriés </a:t>
                      </a:r>
                      <a:r>
                        <a:rPr lang="fr-FR" u="sng" dirty="0" smtClean="0"/>
                        <a:t>(exemple 3) : </a:t>
                      </a: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" y="1484784"/>
            <a:ext cx="8553450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43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669733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>
                          <a:solidFill>
                            <a:srgbClr val="FF0000"/>
                          </a:solidFill>
                        </a:rPr>
                        <a:t>Analyse des procédures </a:t>
                      </a:r>
                      <a:r>
                        <a:rPr lang="fr-FR" u="sng" dirty="0" smtClean="0"/>
                        <a:t>comptables mises en œuvre dans la société (exemple 4) : </a:t>
                      </a: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268760"/>
            <a:ext cx="6254027" cy="533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46326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>
                          <a:solidFill>
                            <a:srgbClr val="FF0000"/>
                          </a:solidFill>
                        </a:rPr>
                        <a:t>Justification</a:t>
                      </a:r>
                      <a:r>
                        <a:rPr lang="fr-FR" u="sng" dirty="0" smtClean="0"/>
                        <a:t> des choix opérés (exemple 4) : </a:t>
                      </a: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484784"/>
            <a:ext cx="84582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88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001741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/>
                        <a:t>Réalisation des </a:t>
                      </a:r>
                      <a:r>
                        <a:rPr lang="fr-FR" u="sng" dirty="0" smtClean="0">
                          <a:solidFill>
                            <a:srgbClr val="FF0000"/>
                          </a:solidFill>
                        </a:rPr>
                        <a:t>traitements appropriés </a:t>
                      </a:r>
                      <a:r>
                        <a:rPr lang="fr-FR" u="sng" dirty="0" smtClean="0"/>
                        <a:t>(exemple 4) : </a:t>
                      </a: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12776"/>
            <a:ext cx="7374210" cy="509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80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10326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>
                          <a:solidFill>
                            <a:srgbClr val="FF0000"/>
                          </a:solidFill>
                        </a:rPr>
                        <a:t>Justification</a:t>
                      </a:r>
                      <a:r>
                        <a:rPr lang="fr-FR" u="sng" dirty="0" smtClean="0"/>
                        <a:t> des choix opérés (exemple 2) : </a:t>
                      </a: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1" y="1340768"/>
            <a:ext cx="6336704" cy="527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9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621461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 – BTS CGO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69" y="1192860"/>
            <a:ext cx="8210595" cy="497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32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869046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>
                          <a:solidFill>
                            <a:srgbClr val="FF0000"/>
                          </a:solidFill>
                        </a:rPr>
                        <a:t>Justification</a:t>
                      </a:r>
                      <a:r>
                        <a:rPr lang="fr-FR" u="sng" dirty="0" smtClean="0"/>
                        <a:t> des choix opérés (exemple 5) : </a:t>
                      </a: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8100392" cy="401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73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99592" y="2708920"/>
            <a:ext cx="7408333" cy="648072"/>
          </a:xfrm>
        </p:spPr>
        <p:txBody>
          <a:bodyPr/>
          <a:lstStyle/>
          <a:p>
            <a:r>
              <a:rPr lang="fr-FR" dirty="0" smtClean="0"/>
              <a:t>Comparaison E4 / E41 :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Sujet 0 - </a:t>
            </a:r>
            <a:r>
              <a:rPr lang="fr-FR" dirty="0" err="1" smtClean="0"/>
              <a:t>Gardenboot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591877"/>
              </p:ext>
            </p:extLst>
          </p:nvPr>
        </p:nvGraphicFramePr>
        <p:xfrm>
          <a:off x="323528" y="3429000"/>
          <a:ext cx="8424936" cy="1568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/>
                <a:gridCol w="4212468"/>
              </a:tblGrid>
              <a:tr h="244241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 – BTS CGO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1203051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dirty="0" smtClean="0"/>
                        <a:t>Travaux de </a:t>
                      </a:r>
                      <a:r>
                        <a:rPr lang="fr-FR" dirty="0" smtClean="0">
                          <a:solidFill>
                            <a:srgbClr val="00B050"/>
                          </a:solidFill>
                        </a:rPr>
                        <a:t>communication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dirty="0" smtClean="0"/>
                        <a:t>Renforcement de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smtClean="0">
                          <a:solidFill>
                            <a:srgbClr val="0070C0"/>
                          </a:solidFill>
                        </a:rPr>
                        <a:t>l’aptitude à rendre compte</a:t>
                      </a:r>
                      <a:endParaRPr lang="fr-FR" dirty="0" smtClean="0">
                        <a:solidFill>
                          <a:srgbClr val="0070C0"/>
                        </a:solidFill>
                      </a:endParaRP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72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220452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>
                          <a:solidFill>
                            <a:srgbClr val="FF0000"/>
                          </a:solidFill>
                        </a:rPr>
                        <a:t>Courriel</a:t>
                      </a:r>
                      <a:r>
                        <a:rPr lang="fr-FR" u="sng" dirty="0" smtClean="0"/>
                        <a:t> : </a:t>
                      </a: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1590675"/>
            <a:ext cx="7696200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06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161010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/>
                        <a:t>Tableau de </a:t>
                      </a:r>
                      <a:r>
                        <a:rPr lang="fr-FR" u="sng" dirty="0" smtClean="0">
                          <a:solidFill>
                            <a:srgbClr val="FF0000"/>
                          </a:solidFill>
                        </a:rPr>
                        <a:t>justification</a:t>
                      </a:r>
                      <a:r>
                        <a:rPr lang="fr-FR" u="sng" dirty="0" smtClean="0"/>
                        <a:t> : </a:t>
                      </a: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" y="1666875"/>
            <a:ext cx="8515350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72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512313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u="sng" dirty="0" smtClean="0">
                          <a:solidFill>
                            <a:srgbClr val="FF0000"/>
                          </a:solidFill>
                        </a:rPr>
                        <a:t>Commentaires</a:t>
                      </a:r>
                      <a:r>
                        <a:rPr lang="fr-FR" u="sng" dirty="0" smtClean="0"/>
                        <a:t> justificatifs : </a:t>
                      </a: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" y="1628800"/>
            <a:ext cx="855345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9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99592" y="2708920"/>
            <a:ext cx="7408333" cy="648072"/>
          </a:xfrm>
        </p:spPr>
        <p:txBody>
          <a:bodyPr/>
          <a:lstStyle/>
          <a:p>
            <a:r>
              <a:rPr lang="fr-FR" dirty="0" smtClean="0"/>
              <a:t>Comparaison E4 / E41 :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Sujet 0 - </a:t>
            </a:r>
            <a:r>
              <a:rPr lang="fr-FR" dirty="0" err="1" smtClean="0"/>
              <a:t>Gardenboot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370688"/>
              </p:ext>
            </p:extLst>
          </p:nvPr>
        </p:nvGraphicFramePr>
        <p:xfrm>
          <a:off x="323528" y="3429000"/>
          <a:ext cx="8424936" cy="1568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/>
                <a:gridCol w="4212468"/>
              </a:tblGrid>
              <a:tr h="244241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 – BTS CGO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1203051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dirty="0" smtClean="0"/>
                        <a:t>Evaluation</a:t>
                      </a:r>
                      <a:r>
                        <a:rPr lang="fr-FR" baseline="0" dirty="0" smtClean="0"/>
                        <a:t> des </a:t>
                      </a:r>
                      <a:r>
                        <a:rPr lang="fr-FR" baseline="0" dirty="0" smtClean="0">
                          <a:solidFill>
                            <a:srgbClr val="0070C0"/>
                          </a:solidFill>
                        </a:rPr>
                        <a:t>résultats attendus</a:t>
                      </a:r>
                      <a:endParaRPr lang="fr-FR" dirty="0" smtClean="0">
                        <a:solidFill>
                          <a:srgbClr val="0070C0"/>
                        </a:solidFill>
                      </a:endParaRP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fr-FR" dirty="0" smtClean="0"/>
                        <a:t>Evaluation des </a:t>
                      </a:r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compétences acquises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001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786384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" y="1700212"/>
            <a:ext cx="8343900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1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772082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71712"/>
            <a:ext cx="822960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9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01752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54" y="1268760"/>
            <a:ext cx="82296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23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Sujet 0 - </a:t>
            </a:r>
            <a:r>
              <a:rPr lang="fr-FR" dirty="0" err="1" smtClean="0"/>
              <a:t>Gardenboot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700808"/>
            <a:ext cx="5904656" cy="492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42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7874728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196752"/>
            <a:ext cx="80772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76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870508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 – BTS CGO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052736"/>
            <a:ext cx="7998916" cy="539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85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707509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0" y="1130300"/>
            <a:ext cx="8089900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8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327888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24744"/>
            <a:ext cx="7202494" cy="280831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98" y="4010337"/>
            <a:ext cx="7225409" cy="248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0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501384"/>
              </p:ext>
            </p:extLst>
          </p:nvPr>
        </p:nvGraphicFramePr>
        <p:xfrm>
          <a:off x="273050" y="476672"/>
          <a:ext cx="8619430" cy="6192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430"/>
              </a:tblGrid>
              <a:tr h="4585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Epreuve E41 – BTS CG</a:t>
                      </a:r>
                      <a:endParaRPr lang="fr-FR" dirty="0"/>
                    </a:p>
                  </a:txBody>
                  <a:tcPr anchor="ctr"/>
                </a:tc>
              </a:tr>
              <a:tr h="5734108"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24744"/>
            <a:ext cx="7614617" cy="536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03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agues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252</TotalTime>
  <Words>679</Words>
  <Application>Microsoft Office PowerPoint</Application>
  <PresentationFormat>Affichage à l'écran (4:3)</PresentationFormat>
  <Paragraphs>109</Paragraphs>
  <Slides>49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49</vt:i4>
      </vt:variant>
    </vt:vector>
  </HeadingPairs>
  <TitlesOfParts>
    <vt:vector size="50" baseType="lpstr">
      <vt:lpstr>Vagues</vt:lpstr>
      <vt:lpstr>SUJET 0 - GARDENBOOT</vt:lpstr>
      <vt:lpstr>Sujet 0 - Gardenboot</vt:lpstr>
      <vt:lpstr>Sujet 0 - Gardenboot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Sujet 0 - Gardenboot</vt:lpstr>
      <vt:lpstr>Présentation PowerPoint</vt:lpstr>
      <vt:lpstr>Présentation PowerPoint</vt:lpstr>
      <vt:lpstr>Présentation PowerPoint</vt:lpstr>
      <vt:lpstr>Présentation PowerPoint</vt:lpstr>
      <vt:lpstr>Sujet 0 - Gardenboot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Sujet 0 - Gardenboot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Sujet 0 - Gardenboot</vt:lpstr>
      <vt:lpstr>Présentation PowerPoint</vt:lpstr>
      <vt:lpstr>Présentation PowerPoint</vt:lpstr>
      <vt:lpstr>Présentation PowerPoint</vt:lpstr>
      <vt:lpstr>Sujet 0 - Gardenboot</vt:lpstr>
      <vt:lpstr>Présentation PowerPoint</vt:lpstr>
      <vt:lpstr>Présentation PowerPoint</vt:lpstr>
      <vt:lpstr>Présentation PowerPoint</vt:lpstr>
      <vt:lpstr>Sujet 0 - Gardenboot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SUJET 0 - GARDENBOOT</dc:title>
  <dc:creator>Hugues JENNY</dc:creator>
  <cp:lastModifiedBy>Hugues JENNY</cp:lastModifiedBy>
  <cp:revision>27</cp:revision>
  <dcterms:created xsi:type="dcterms:W3CDTF">2016-03-09T13:07:13Z</dcterms:created>
  <dcterms:modified xsi:type="dcterms:W3CDTF">2016-03-14T18:51:53Z</dcterms:modified>
</cp:coreProperties>
</file>