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4" r:id="rId3"/>
    <p:sldId id="258" r:id="rId4"/>
    <p:sldId id="259" r:id="rId5"/>
    <p:sldId id="261" r:id="rId6"/>
    <p:sldId id="262" r:id="rId7"/>
    <p:sldId id="263" r:id="rId8"/>
    <p:sldId id="296" r:id="rId9"/>
    <p:sldId id="297" r:id="rId10"/>
    <p:sldId id="299" r:id="rId11"/>
    <p:sldId id="298" r:id="rId12"/>
    <p:sldId id="300" r:id="rId13"/>
    <p:sldId id="301" r:id="rId14"/>
    <p:sldId id="307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3" r:id="rId24"/>
    <p:sldId id="275" r:id="rId25"/>
    <p:sldId id="276" r:id="rId26"/>
    <p:sldId id="294" r:id="rId27"/>
    <p:sldId id="277" r:id="rId28"/>
    <p:sldId id="295" r:id="rId29"/>
    <p:sldId id="278" r:id="rId30"/>
    <p:sldId id="279" r:id="rId31"/>
    <p:sldId id="282" r:id="rId32"/>
    <p:sldId id="287" r:id="rId33"/>
    <p:sldId id="288" r:id="rId34"/>
    <p:sldId id="280" r:id="rId35"/>
    <p:sldId id="281" r:id="rId36"/>
    <p:sldId id="283" r:id="rId37"/>
    <p:sldId id="285" r:id="rId38"/>
    <p:sldId id="284" r:id="rId39"/>
    <p:sldId id="286" r:id="rId40"/>
    <p:sldId id="289" r:id="rId41"/>
    <p:sldId id="290" r:id="rId42"/>
    <p:sldId id="291" r:id="rId43"/>
    <p:sldId id="292" r:id="rId44"/>
    <p:sldId id="293" r:id="rId45"/>
    <p:sldId id="302" r:id="rId46"/>
    <p:sldId id="303" r:id="rId47"/>
    <p:sldId id="304" r:id="rId48"/>
    <p:sldId id="305" r:id="rId49"/>
    <p:sldId id="30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600" dirty="0" smtClean="0"/>
              <a:t>SUJET 0 - GARDENBOOT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521071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BTS CG 2017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23508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8760"/>
            <a:ext cx="8382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94788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22" y="1196752"/>
            <a:ext cx="84391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85225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124744"/>
            <a:ext cx="82486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88984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66496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92541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4" y="980728"/>
            <a:ext cx="84010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32434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 – BTS CGO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7544"/>
            <a:ext cx="8388424" cy="48387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9632" y="5229200"/>
            <a:ext cx="4680520" cy="720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084168" y="54452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rgbClr val="FF0000"/>
                </a:solidFill>
              </a:rPr>
              <a:t>GUIDANCE</a:t>
            </a:r>
            <a:endParaRPr lang="fr-F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214844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340768"/>
            <a:ext cx="8401050" cy="4762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31840" y="366235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rgbClr val="FF0000"/>
                </a:solidFill>
              </a:rPr>
              <a:t>ABSENCE DE GUIDANCE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924944"/>
            <a:ext cx="7920880" cy="720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7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648072"/>
          </a:xfrm>
        </p:spPr>
        <p:txBody>
          <a:bodyPr/>
          <a:lstStyle/>
          <a:p>
            <a:r>
              <a:rPr lang="fr-FR" dirty="0" smtClean="0"/>
              <a:t>Comparaison E4 / E41 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0 - </a:t>
            </a:r>
            <a:r>
              <a:rPr lang="fr-FR" dirty="0" err="1" smtClean="0"/>
              <a:t>Gardenboot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00603"/>
              </p:ext>
            </p:extLst>
          </p:nvPr>
        </p:nvGraphicFramePr>
        <p:xfrm>
          <a:off x="323528" y="3429000"/>
          <a:ext cx="842493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2442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 – BTS CGO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1203051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Présentation de l’entreprise formalisée </a:t>
                      </a:r>
                      <a:r>
                        <a:rPr lang="fr-FR" dirty="0" smtClean="0"/>
                        <a:t>(introduction, fiche d’identité, procédures</a:t>
                      </a:r>
                      <a:r>
                        <a:rPr lang="fr-FR" baseline="0" dirty="0" smtClean="0"/>
                        <a:t> comptables, plan comptable détaillé, plan tiers, journaux utilisés) 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pour s’approprier les techniques utilisées</a:t>
                      </a:r>
                      <a:r>
                        <a:rPr lang="fr-FR" baseline="0" dirty="0" smtClean="0"/>
                        <a:t>.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Découverte</a:t>
                      </a:r>
                      <a:r>
                        <a:rPr lang="fr-FR" dirty="0" smtClean="0"/>
                        <a:t> de l’organisation globale de l’entreprise (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SIC</a:t>
                      </a:r>
                      <a:r>
                        <a:rPr lang="fr-FR" dirty="0" smtClean="0"/>
                        <a:t>) </a:t>
                      </a:r>
                      <a:r>
                        <a:rPr lang="fr-FR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pour s’immerger dans le contexte professionnel</a:t>
                      </a:r>
                      <a:r>
                        <a:rPr lang="fr-FR" dirty="0" smtClean="0"/>
                        <a:t>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4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09192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 – BTS CGO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555057" cy="57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6043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 – BTS CGO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5371756" cy="57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481725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Exemple</a:t>
            </a:r>
            <a:r>
              <a:rPr lang="fr-FR" dirty="0" smtClean="0"/>
              <a:t> de ce qui peut être attendu pour les futures épreuves</a:t>
            </a:r>
          </a:p>
          <a:p>
            <a:r>
              <a:rPr lang="fr-FR" dirty="0" smtClean="0"/>
              <a:t>Axe de </a:t>
            </a:r>
            <a:r>
              <a:rPr lang="fr-FR" dirty="0" smtClean="0">
                <a:solidFill>
                  <a:srgbClr val="00B050"/>
                </a:solidFill>
              </a:rPr>
              <a:t>formation</a:t>
            </a:r>
          </a:p>
          <a:p>
            <a:r>
              <a:rPr lang="fr-FR" dirty="0" smtClean="0"/>
              <a:t>Corrélation entre </a:t>
            </a:r>
            <a:r>
              <a:rPr lang="fr-FR" dirty="0" smtClean="0">
                <a:solidFill>
                  <a:srgbClr val="00B050"/>
                </a:solidFill>
              </a:rPr>
              <a:t>référentiel</a:t>
            </a:r>
            <a:r>
              <a:rPr lang="fr-FR" dirty="0" smtClean="0"/>
              <a:t> et épreuve écrite</a:t>
            </a:r>
          </a:p>
          <a:p>
            <a:r>
              <a:rPr lang="fr-FR" dirty="0" smtClean="0"/>
              <a:t>          </a:t>
            </a:r>
            <a:r>
              <a:rPr lang="fr-FR" dirty="0" smtClean="0">
                <a:solidFill>
                  <a:srgbClr val="FF0000"/>
                </a:solidFill>
              </a:rPr>
              <a:t>Sujet non testé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0 - </a:t>
            </a:r>
            <a:r>
              <a:rPr lang="fr-FR" dirty="0" err="1" smtClean="0"/>
              <a:t>Gardenboot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93096"/>
            <a:ext cx="632849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69269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93329"/>
            <a:ext cx="7108691" cy="58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35406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196752"/>
            <a:ext cx="81534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648072"/>
          </a:xfrm>
        </p:spPr>
        <p:txBody>
          <a:bodyPr/>
          <a:lstStyle/>
          <a:p>
            <a:r>
              <a:rPr lang="fr-FR" dirty="0" smtClean="0"/>
              <a:t>Comparaison E4 / E41 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0 - </a:t>
            </a:r>
            <a:r>
              <a:rPr lang="fr-FR" dirty="0" err="1" smtClean="0"/>
              <a:t>Gardenboot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12600"/>
              </p:ext>
            </p:extLst>
          </p:nvPr>
        </p:nvGraphicFramePr>
        <p:xfrm>
          <a:off x="323528" y="3429000"/>
          <a:ext cx="8424936" cy="156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2442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 – BTS CGO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1203051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/>
                        <a:t>Absence d’évaluation du </a:t>
                      </a: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processus 10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/>
                        <a:t>Présence importante du processus support (</a:t>
                      </a:r>
                      <a:r>
                        <a:rPr lang="fr-FR" dirty="0" smtClean="0">
                          <a:solidFill>
                            <a:srgbClr val="00B0F0"/>
                          </a:solidFill>
                        </a:rPr>
                        <a:t>Processus 7</a:t>
                      </a:r>
                      <a:r>
                        <a:rPr lang="fr-FR" dirty="0" smtClean="0"/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3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94212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/>
                        <a:t>Processus 7 </a:t>
                      </a:r>
                      <a:r>
                        <a:rPr lang="fr-FR" dirty="0" smtClean="0"/>
                        <a:t>: Contexte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PGI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6900"/>
            <a:ext cx="8382000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2348880"/>
            <a:ext cx="7920880" cy="5760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347864" y="177281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rgbClr val="FF0000"/>
                </a:solidFill>
              </a:rPr>
              <a:t>L’étudiant doit être formé à la philosophie du PGI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20272" y="2996952"/>
            <a:ext cx="79208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5134" y="3413340"/>
            <a:ext cx="3562810" cy="3036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524327" y="3212976"/>
            <a:ext cx="936105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6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83859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/>
                        <a:t>Processus 7 </a:t>
                      </a:r>
                      <a:r>
                        <a:rPr lang="fr-FR" dirty="0" smtClean="0"/>
                        <a:t>: Schéma « 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événements – résultats</a:t>
                      </a:r>
                      <a:r>
                        <a:rPr lang="fr-FR" dirty="0" smtClean="0"/>
                        <a:t> »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9983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86902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/>
                        <a:t>Processus 7 </a:t>
                      </a:r>
                      <a:r>
                        <a:rPr lang="fr-FR" dirty="0" smtClean="0"/>
                        <a:t>: Langage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SQL</a:t>
                      </a:r>
                      <a:r>
                        <a:rPr lang="fr-FR" dirty="0" smtClean="0"/>
                        <a:t> (énoncé)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291067"/>
            <a:ext cx="6840760" cy="53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81163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/>
                        <a:t>Processus 7 </a:t>
                      </a:r>
                      <a:r>
                        <a:rPr lang="fr-FR" dirty="0" smtClean="0"/>
                        <a:t>: Langage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SQL</a:t>
                      </a:r>
                      <a:r>
                        <a:rPr lang="fr-FR" dirty="0" smtClean="0"/>
                        <a:t> (corrigé)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95425"/>
            <a:ext cx="84582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45687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/>
                        <a:t>Processus 7 </a:t>
                      </a:r>
                      <a:r>
                        <a:rPr lang="fr-FR" dirty="0" smtClean="0"/>
                        <a:t>: Tableur –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Algorithme</a:t>
                      </a:r>
                      <a:r>
                        <a:rPr lang="fr-FR" dirty="0" smtClean="0"/>
                        <a:t> (énoncé)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753300" cy="47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705434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/>
                        <a:t>Processus 7 </a:t>
                      </a:r>
                      <a:r>
                        <a:rPr lang="fr-FR" dirty="0" smtClean="0"/>
                        <a:t>: Tableur –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Algorithme</a:t>
                      </a:r>
                      <a:r>
                        <a:rPr lang="fr-FR" dirty="0" smtClean="0"/>
                        <a:t> (corrigé)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10777"/>
            <a:ext cx="6192688" cy="52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648072"/>
          </a:xfrm>
        </p:spPr>
        <p:txBody>
          <a:bodyPr/>
          <a:lstStyle/>
          <a:p>
            <a:r>
              <a:rPr lang="fr-FR" dirty="0" smtClean="0"/>
              <a:t>Comparaison E4 / E41 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0 - </a:t>
            </a:r>
            <a:r>
              <a:rPr lang="fr-FR" dirty="0" err="1" smtClean="0"/>
              <a:t>Gardenboot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52105"/>
              </p:ext>
            </p:extLst>
          </p:nvPr>
        </p:nvGraphicFramePr>
        <p:xfrm>
          <a:off x="323528" y="3429000"/>
          <a:ext cx="842493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2442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 – BTS CGO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1203051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/>
                        <a:t>Réalisation de </a:t>
                      </a: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traitements</a:t>
                      </a:r>
                      <a:r>
                        <a:rPr lang="fr-FR" dirty="0" smtClean="0"/>
                        <a:t> comptables, fiscaux, sociaux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Contrôle</a:t>
                      </a:r>
                      <a:r>
                        <a:rPr lang="fr-FR" dirty="0" smtClean="0"/>
                        <a:t> des opérations générées par le PGI et rectifications éventuelles,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Analyse des procédures </a:t>
                      </a:r>
                      <a:r>
                        <a:rPr lang="fr-FR" baseline="0" dirty="0" smtClean="0"/>
                        <a:t>comptables en vigueur et choix des traitements appropriés,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Justification</a:t>
                      </a:r>
                      <a:r>
                        <a:rPr lang="fr-FR" baseline="0" dirty="0" smtClean="0"/>
                        <a:t> des choix opérés (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réflexivité</a:t>
                      </a:r>
                      <a:r>
                        <a:rPr lang="fr-FR" baseline="0" dirty="0" smtClean="0"/>
                        <a:t>).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648072"/>
          </a:xfrm>
        </p:spPr>
        <p:txBody>
          <a:bodyPr/>
          <a:lstStyle/>
          <a:p>
            <a:r>
              <a:rPr lang="fr-FR" dirty="0" smtClean="0"/>
              <a:t>Comparaison E4 / E41 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0 - </a:t>
            </a:r>
            <a:r>
              <a:rPr lang="fr-FR" dirty="0" err="1" smtClean="0"/>
              <a:t>Gardenboot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19752"/>
              </p:ext>
            </p:extLst>
          </p:nvPr>
        </p:nvGraphicFramePr>
        <p:xfrm>
          <a:off x="323528" y="3429000"/>
          <a:ext cx="8424936" cy="156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2442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 – BTS CGO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1203051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/>
                        <a:t>3 ou 4 </a:t>
                      </a: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dossiers</a:t>
                      </a:r>
                      <a:r>
                        <a:rPr lang="fr-FR" dirty="0" smtClean="0"/>
                        <a:t> avec des </a:t>
                      </a: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annexes ciblées</a:t>
                      </a:r>
                      <a:r>
                        <a:rPr lang="fr-FR" dirty="0" smtClean="0"/>
                        <a:t> et des </a:t>
                      </a: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questions précises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/>
                        <a:t>Plusieurs 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missions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sans guidance</a:t>
                      </a:r>
                      <a:r>
                        <a:rPr lang="fr-FR" dirty="0" smtClean="0"/>
                        <a:t>, et un ensemble 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d’annexes à analyser 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veille</a:t>
                      </a:r>
                      <a:r>
                        <a:rPr lang="fr-FR" dirty="0" smtClean="0"/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0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78535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Contrôle</a:t>
                      </a:r>
                      <a:r>
                        <a:rPr lang="fr-FR" u="sng" dirty="0" smtClean="0"/>
                        <a:t> des écritures comptables générées par le PGI (exemple 1)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642139" cy="5040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3728" y="3140968"/>
            <a:ext cx="518457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15816" y="4509120"/>
            <a:ext cx="86409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23728" y="5229200"/>
            <a:ext cx="518457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8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77849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Rectification</a:t>
                      </a:r>
                      <a:r>
                        <a:rPr lang="fr-FR" u="sng" dirty="0" smtClean="0"/>
                        <a:t> des opérations erronées (exemple 1)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438275"/>
            <a:ext cx="82105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85190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Contrôle</a:t>
                      </a:r>
                      <a:r>
                        <a:rPr lang="fr-FR" u="sng" dirty="0" smtClean="0"/>
                        <a:t> des écritures comptables générées par le PGI (exemple 2)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2" y="1556792"/>
            <a:ext cx="82296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9672" y="3429000"/>
            <a:ext cx="568863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8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48567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Rectification</a:t>
                      </a:r>
                      <a:r>
                        <a:rPr lang="fr-FR" u="sng" dirty="0" smtClean="0"/>
                        <a:t> des opérations erronées (exemple 2)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533525"/>
            <a:ext cx="8343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33463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Analyse des procédures </a:t>
                      </a:r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comptables m</a:t>
                      </a:r>
                      <a:r>
                        <a:rPr lang="fr-FR" u="sng" dirty="0" smtClean="0"/>
                        <a:t>ises en œuvre dans la société (exemple 3)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8530"/>
            <a:ext cx="6961212" cy="51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27036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/>
                        <a:t>Réalisation des </a:t>
                      </a: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traitements appropriés </a:t>
                      </a:r>
                      <a:r>
                        <a:rPr lang="fr-FR" u="sng" dirty="0" smtClean="0"/>
                        <a:t>(exemple 3)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484784"/>
            <a:ext cx="85534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69733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Analyse des procédures </a:t>
                      </a:r>
                      <a:r>
                        <a:rPr lang="fr-FR" u="sng" dirty="0" smtClean="0"/>
                        <a:t>comptables mises en œuvre dans la société (exemple 4)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254027" cy="53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46326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Justification</a:t>
                      </a:r>
                      <a:r>
                        <a:rPr lang="fr-FR" u="sng" dirty="0" smtClean="0"/>
                        <a:t> des choix opérés (exemple 4)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84784"/>
            <a:ext cx="8458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001741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/>
                        <a:t>Réalisation des </a:t>
                      </a: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traitements appropriés </a:t>
                      </a:r>
                      <a:r>
                        <a:rPr lang="fr-FR" u="sng" dirty="0" smtClean="0"/>
                        <a:t>(exemple 4)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374210" cy="50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0326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Justification</a:t>
                      </a:r>
                      <a:r>
                        <a:rPr lang="fr-FR" u="sng" dirty="0" smtClean="0"/>
                        <a:t> des choix opérés (exemple 2)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340768"/>
            <a:ext cx="6336704" cy="52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21461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 – BTS CGO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9" y="1192860"/>
            <a:ext cx="8210595" cy="49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869046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Justification</a:t>
                      </a:r>
                      <a:r>
                        <a:rPr lang="fr-FR" u="sng" dirty="0" smtClean="0"/>
                        <a:t> des choix opérés (exemple 5)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100392" cy="40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648072"/>
          </a:xfrm>
        </p:spPr>
        <p:txBody>
          <a:bodyPr/>
          <a:lstStyle/>
          <a:p>
            <a:r>
              <a:rPr lang="fr-FR" dirty="0" smtClean="0"/>
              <a:t>Comparaison E4 / E41 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0 - </a:t>
            </a:r>
            <a:r>
              <a:rPr lang="fr-FR" dirty="0" err="1" smtClean="0"/>
              <a:t>Gardenboot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91877"/>
              </p:ext>
            </p:extLst>
          </p:nvPr>
        </p:nvGraphicFramePr>
        <p:xfrm>
          <a:off x="323528" y="3429000"/>
          <a:ext cx="8424936" cy="156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2442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 – BTS CGO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1203051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/>
                        <a:t>Travaux de </a:t>
                      </a: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communication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/>
                        <a:t>Renforcement de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l’aptitude à rendre compte</a:t>
                      </a:r>
                      <a:endParaRPr lang="fr-FR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7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20452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Courriel</a:t>
                      </a:r>
                      <a:r>
                        <a:rPr lang="fr-FR" u="sng" dirty="0" smtClean="0"/>
                        <a:t>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590675"/>
            <a:ext cx="76962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61010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/>
                        <a:t>Tableau de </a:t>
                      </a: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justification</a:t>
                      </a:r>
                      <a:r>
                        <a:rPr lang="fr-FR" u="sng" dirty="0" smtClean="0"/>
                        <a:t>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666875"/>
            <a:ext cx="85153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12313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u="sng" dirty="0" smtClean="0">
                          <a:solidFill>
                            <a:srgbClr val="FF0000"/>
                          </a:solidFill>
                        </a:rPr>
                        <a:t>Commentaires</a:t>
                      </a:r>
                      <a:r>
                        <a:rPr lang="fr-FR" u="sng" dirty="0" smtClean="0"/>
                        <a:t> justificatifs : </a:t>
                      </a: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628800"/>
            <a:ext cx="85534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648072"/>
          </a:xfrm>
        </p:spPr>
        <p:txBody>
          <a:bodyPr/>
          <a:lstStyle/>
          <a:p>
            <a:r>
              <a:rPr lang="fr-FR" dirty="0" smtClean="0"/>
              <a:t>Comparaison E4 / E41 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0 - </a:t>
            </a:r>
            <a:r>
              <a:rPr lang="fr-FR" dirty="0" err="1" smtClean="0"/>
              <a:t>Gardenboot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70688"/>
              </p:ext>
            </p:extLst>
          </p:nvPr>
        </p:nvGraphicFramePr>
        <p:xfrm>
          <a:off x="323528" y="3429000"/>
          <a:ext cx="8424936" cy="156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2442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 – BTS CGO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1203051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/>
                        <a:t>Evaluation</a:t>
                      </a:r>
                      <a:r>
                        <a:rPr lang="fr-FR" baseline="0" dirty="0" smtClean="0"/>
                        <a:t> des </a:t>
                      </a: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résultats attendus</a:t>
                      </a:r>
                      <a:endParaRPr lang="fr-FR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dirty="0" smtClean="0"/>
                        <a:t>Evaluation des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compétences acquises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0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86384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700212"/>
            <a:ext cx="83439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72082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1712"/>
            <a:ext cx="82296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1752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4" y="1268760"/>
            <a:ext cx="82296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0 - </a:t>
            </a:r>
            <a:r>
              <a:rPr lang="fr-FR" dirty="0" err="1" smtClean="0"/>
              <a:t>Gardenboot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904656" cy="49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74728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6752"/>
            <a:ext cx="8077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70508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 – BTS CGO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998916" cy="539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707509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130300"/>
            <a:ext cx="80899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27888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202494" cy="2808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8" y="4010337"/>
            <a:ext cx="7225409" cy="24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01384"/>
              </p:ext>
            </p:extLst>
          </p:nvPr>
        </p:nvGraphicFramePr>
        <p:xfrm>
          <a:off x="273050" y="476672"/>
          <a:ext cx="861943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430"/>
              </a:tblGrid>
              <a:tr h="4585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Epreuve E41 – BTS CG</a:t>
                      </a:r>
                      <a:endParaRPr lang="fr-FR" dirty="0"/>
                    </a:p>
                  </a:txBody>
                  <a:tcPr anchor="ctr"/>
                </a:tc>
              </a:tr>
              <a:tr h="57341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614617" cy="53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</TotalTime>
  <Words>679</Words>
  <Application>Microsoft Office PowerPoint</Application>
  <PresentationFormat>Affichage à l'écran (4:3)</PresentationFormat>
  <Paragraphs>109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Vagues</vt:lpstr>
      <vt:lpstr>SUJET 0 - GARDENBOOT</vt:lpstr>
      <vt:lpstr>Sujet 0 - Gardenboot</vt:lpstr>
      <vt:lpstr>Sujet 0 - Gardenboot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Sujet 0 - Gardenboot</vt:lpstr>
      <vt:lpstr>Présentation PowerPoint</vt:lpstr>
      <vt:lpstr>Présentation PowerPoint</vt:lpstr>
      <vt:lpstr>Présentation PowerPoint</vt:lpstr>
      <vt:lpstr>Présentation PowerPoint</vt:lpstr>
      <vt:lpstr>Sujet 0 - Gardenboot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Sujet 0 - Gardenboot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Sujet 0 - Gardenboot</vt:lpstr>
      <vt:lpstr>Présentation PowerPoint</vt:lpstr>
      <vt:lpstr>Présentation PowerPoint</vt:lpstr>
      <vt:lpstr>Présentation PowerPoint</vt:lpstr>
      <vt:lpstr>Sujet 0 - Gardenboot</vt:lpstr>
      <vt:lpstr>Présentation PowerPoint</vt:lpstr>
      <vt:lpstr>Présentation PowerPoint</vt:lpstr>
      <vt:lpstr>Présentation PowerPoint</vt:lpstr>
      <vt:lpstr>Sujet 0 - Gardenboot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 0 - GARDENBOOT</dc:title>
  <dc:creator>Hugues JENNY</dc:creator>
  <cp:lastModifiedBy>Hugues JENNY</cp:lastModifiedBy>
  <cp:revision>27</cp:revision>
  <dcterms:created xsi:type="dcterms:W3CDTF">2016-03-09T13:07:13Z</dcterms:created>
  <dcterms:modified xsi:type="dcterms:W3CDTF">2016-03-14T18:51:53Z</dcterms:modified>
</cp:coreProperties>
</file>