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5" r:id="rId3"/>
    <p:sldId id="296" r:id="rId4"/>
    <p:sldId id="309" r:id="rId5"/>
    <p:sldId id="310" r:id="rId6"/>
    <p:sldId id="297" r:id="rId7"/>
    <p:sldId id="311" r:id="rId8"/>
    <p:sldId id="312" r:id="rId9"/>
    <p:sldId id="313" r:id="rId10"/>
    <p:sldId id="314" r:id="rId11"/>
    <p:sldId id="298" r:id="rId12"/>
    <p:sldId id="299" r:id="rId13"/>
    <p:sldId id="300" r:id="rId14"/>
    <p:sldId id="307" r:id="rId1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540" autoAdjust="0"/>
  </p:normalViewPr>
  <p:slideViewPr>
    <p:cSldViewPr>
      <p:cViewPr>
        <p:scale>
          <a:sx n="59" d="100"/>
          <a:sy n="59" d="100"/>
        </p:scale>
        <p:origin x="-16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18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3129FF1E-02F1-420B-877E-8FE859DC43CA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8F09E2F7-2FB7-4E8C-A50D-C13E4DD920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022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67054BC2-1AF3-4295-A02B-4B15FAC50AFD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C3739105-1B6B-4B0A-BF88-128FDB5D5E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127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615228" y="5119662"/>
            <a:ext cx="5438140" cy="3062329"/>
          </a:xfrm>
        </p:spPr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1980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Sujet </a:t>
            </a:r>
            <a:r>
              <a:rPr lang="fr-FR" dirty="0" err="1"/>
              <a:t>DJFCExpert</a:t>
            </a:r>
            <a:r>
              <a:rPr lang="fr-FR" dirty="0"/>
              <a:t> : Une mission = un processus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Annexes mentionnées pour chaque mission afin de faciliter le travail de recherche des candidats.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En noir : référentiel</a:t>
            </a:r>
          </a:p>
          <a:p>
            <a:r>
              <a:rPr lang="fr-FR" dirty="0"/>
              <a:t>En rouge : ajout venant des sujets 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Sujet </a:t>
            </a:r>
            <a:r>
              <a:rPr lang="fr-FR" dirty="0" err="1"/>
              <a:t>DJFCExpert</a:t>
            </a:r>
            <a:r>
              <a:rPr lang="fr-FR" dirty="0"/>
              <a:t> : Une mission = un processus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Sujet </a:t>
            </a:r>
            <a:r>
              <a:rPr lang="fr-FR" dirty="0" err="1"/>
              <a:t>DJFCExpert</a:t>
            </a:r>
            <a:r>
              <a:rPr lang="fr-FR" dirty="0"/>
              <a:t> : Une mission = un processus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Sujet </a:t>
            </a:r>
            <a:r>
              <a:rPr lang="fr-FR" dirty="0" err="1"/>
              <a:t>DJFCExpert</a:t>
            </a:r>
            <a:r>
              <a:rPr lang="fr-FR" dirty="0"/>
              <a:t> : Une mission = un processus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Sujet </a:t>
            </a:r>
            <a:r>
              <a:rPr lang="fr-FR" dirty="0" err="1"/>
              <a:t>DJFCExpert</a:t>
            </a:r>
            <a:r>
              <a:rPr lang="fr-FR" dirty="0"/>
              <a:t> : Une mission = un processus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39105-1B6B-4B0A-BF88-128FDB5D5E8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513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257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33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636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37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52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88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49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21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078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06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9397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145891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100000">
                <a:srgbClr val="8FCAF3"/>
              </a:gs>
              <a:gs pos="10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02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  <p:sp>
        <p:nvSpPr>
          <p:cNvPr id="102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fld id="{46F19264-6850-4B38-A565-5683934CAC4C}" type="datetimeFigureOut">
              <a:rPr lang="fr-FR" smtClean="0"/>
              <a:t>14/03/2016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F14124"/>
                </a:solidFill>
                <a:latin typeface="+mn-lt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fld id="{52EB69CC-17C1-4DC9-9906-9EBAB8AE4AEE}" type="slidenum">
              <a:rPr lang="fr-FR" smtClean="0"/>
              <a:t>‹N°›</a:t>
            </a:fld>
            <a:endParaRPr lang="fr-FR"/>
          </a:p>
        </p:txBody>
      </p:sp>
      <p:pic>
        <p:nvPicPr>
          <p:cNvPr id="1032" name="Image 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0"/>
            <a:ext cx="2428875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F1412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14124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14124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14124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14124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14124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14124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14124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F14124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1" kern="1200">
          <a:solidFill>
            <a:srgbClr val="A7EA5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rgbClr val="FF802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F14124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7772400" cy="3464025"/>
          </a:xfrm>
        </p:spPr>
        <p:txBody>
          <a:bodyPr/>
          <a:lstStyle/>
          <a:p>
            <a:pPr algn="ctr"/>
            <a:r>
              <a:rPr lang="fr-FR" sz="7200" dirty="0" smtClean="0">
                <a:solidFill>
                  <a:schemeClr val="accent1">
                    <a:lumMod val="50000"/>
                  </a:schemeClr>
                </a:solidFill>
              </a:rPr>
              <a:t>Présentation du sujet 0 - </a:t>
            </a:r>
            <a:r>
              <a:rPr lang="fr-FR" sz="7200" dirty="0" err="1" smtClean="0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sz="7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12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3. Les missions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à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réaliser (5)</a:t>
            </a: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76756"/>
              </p:ext>
            </p:extLst>
          </p:nvPr>
        </p:nvGraphicFramePr>
        <p:xfrm>
          <a:off x="323528" y="2492897"/>
          <a:ext cx="8373615" cy="4114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448272"/>
                <a:gridCol w="5925343"/>
              </a:tblGrid>
              <a:tr h="272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Mission 4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Calibri"/>
                          <a:ea typeface="Times New Roman"/>
                        </a:rPr>
                        <a:t>Assistance de gestion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Processus </a:t>
                      </a:r>
                      <a:r>
                        <a:rPr lang="fr-FR" sz="1800" b="1" dirty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concerné(s)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P2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78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Caractéristiques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Choix et justification d'un mode d'amortissement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Mise à jour de postes du bilan pour la situation intermédiaire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Utilisation du système de l'abonnement des charges et produits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34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Productions attendues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Choisir le mode d'amortissement du banc de mesure et justifier ce choix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Comptabilisation :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/>
                        <a:buChar char=""/>
                        <a:tabLst>
                          <a:tab pos="757555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Dotations aux amortissements des immobilisations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/>
                        <a:buChar char=""/>
                        <a:tabLst>
                          <a:tab pos="757555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Dotations et reprises pour dépréciations des stocks de pièces détachées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/>
                        <a:buChar char=""/>
                        <a:tabLst>
                          <a:tab pos="757555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Variation du stock de pièces détachées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/>
                        <a:buChar char=""/>
                        <a:tabLst>
                          <a:tab pos="757555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Produit abonné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>
                        <a:spcAft>
                          <a:spcPts val="0"/>
                        </a:spcAft>
                        <a:buFont typeface="Wingdings"/>
                        <a:buChar char=""/>
                        <a:tabLst>
                          <a:tab pos="757555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Annulation d'une charge abonnée (facture d'eau)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56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Documentation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associée à la situation :</a:t>
            </a:r>
          </a:p>
          <a:p>
            <a:pPr marL="0" lv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  <a:ea typeface="Times New Roman"/>
              </a:rPr>
              <a:t>     Annexes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  <a:ea typeface="Times New Roman"/>
              </a:rPr>
              <a:t>A1 à A20</a:t>
            </a:r>
            <a:endParaRPr lang="fr-FR" sz="3000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fr-FR" sz="3000" dirty="0" smtClean="0">
              <a:solidFill>
                <a:schemeClr val="tx1"/>
              </a:solidFill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fr-FR" sz="2400" dirty="0" smtClean="0">
                <a:solidFill>
                  <a:schemeClr val="tx1"/>
                </a:solidFill>
                <a:ea typeface="Times New Roman"/>
              </a:rPr>
              <a:t>Documents </a:t>
            </a:r>
            <a:r>
              <a:rPr lang="fr-FR" sz="2400" dirty="0">
                <a:solidFill>
                  <a:schemeClr val="tx1"/>
                </a:solidFill>
                <a:ea typeface="Times New Roman"/>
              </a:rPr>
              <a:t>à traiter, p</a:t>
            </a:r>
            <a:r>
              <a:rPr lang="fr-FR" sz="2400" dirty="0" smtClean="0">
                <a:solidFill>
                  <a:schemeClr val="tx1"/>
                </a:solidFill>
                <a:ea typeface="Times New Roman"/>
              </a:rPr>
              <a:t>rocédures </a:t>
            </a:r>
            <a:r>
              <a:rPr lang="fr-FR" sz="2400" dirty="0">
                <a:solidFill>
                  <a:schemeClr val="tx1"/>
                </a:solidFill>
                <a:ea typeface="Times New Roman"/>
              </a:rPr>
              <a:t>internes de l’entreprise, </a:t>
            </a:r>
            <a:r>
              <a:rPr lang="fr-FR" sz="2400" dirty="0" smtClean="0">
                <a:solidFill>
                  <a:schemeClr val="tx1"/>
                </a:solidFill>
                <a:ea typeface="Times New Roman"/>
              </a:rPr>
              <a:t>écrits </a:t>
            </a:r>
            <a:r>
              <a:rPr lang="fr-FR" sz="2400" dirty="0">
                <a:solidFill>
                  <a:schemeClr val="tx1"/>
                </a:solidFill>
                <a:ea typeface="Times New Roman"/>
              </a:rPr>
              <a:t>professionnels permettant de guider le candidat.</a:t>
            </a:r>
            <a:endParaRPr lang="fr-FR" sz="24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660066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7074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9856" y="1512935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5.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Extraits issus de la réglementation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en vigueur :</a:t>
            </a:r>
          </a:p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    Annexes B1 à B5</a:t>
            </a:r>
          </a:p>
          <a:p>
            <a:pPr marL="0" indent="0">
              <a:buNone/>
            </a:pPr>
            <a:endParaRPr lang="fr-FR" sz="2400" dirty="0" smtClean="0">
              <a:solidFill>
                <a:schemeClr val="tx1"/>
              </a:solidFill>
            </a:endParaRPr>
          </a:p>
          <a:p>
            <a:pPr algn="just"/>
            <a:r>
              <a:rPr lang="fr-FR" sz="2400" dirty="0" smtClean="0">
                <a:solidFill>
                  <a:schemeClr val="tx1"/>
                </a:solidFill>
              </a:rPr>
              <a:t>Textes </a:t>
            </a:r>
            <a:r>
              <a:rPr lang="fr-FR" sz="2400" dirty="0">
                <a:solidFill>
                  <a:schemeClr val="tx1"/>
                </a:solidFill>
              </a:rPr>
              <a:t>réglementaires à appliquer (Extraits </a:t>
            </a:r>
            <a:r>
              <a:rPr lang="fr-FR" sz="2400" dirty="0" smtClean="0">
                <a:solidFill>
                  <a:schemeClr val="tx1"/>
                </a:solidFill>
              </a:rPr>
              <a:t>du </a:t>
            </a:r>
            <a:r>
              <a:rPr lang="fr-FR" sz="2400" dirty="0">
                <a:solidFill>
                  <a:schemeClr val="tx1"/>
                </a:solidFill>
              </a:rPr>
              <a:t>mémento comptable, de la convention collective…).</a:t>
            </a:r>
          </a:p>
          <a:p>
            <a:pPr algn="just"/>
            <a:r>
              <a:rPr lang="fr-FR" sz="2400" dirty="0" smtClean="0">
                <a:solidFill>
                  <a:schemeClr val="tx1"/>
                </a:solidFill>
              </a:rPr>
              <a:t>Volontairement </a:t>
            </a:r>
            <a:r>
              <a:rPr lang="fr-FR" sz="2400" dirty="0">
                <a:solidFill>
                  <a:schemeClr val="tx1"/>
                </a:solidFill>
              </a:rPr>
              <a:t>large : le candidat doit sélectionner les informations pertinentes pour traiter les missions.</a:t>
            </a:r>
          </a:p>
          <a:p>
            <a:pPr marL="0" indent="0">
              <a:buNone/>
            </a:pPr>
            <a:endParaRPr lang="fr-FR" sz="2400" dirty="0" smtClean="0">
              <a:solidFill>
                <a:srgbClr val="660066"/>
              </a:solidFill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660066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160426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6. Annexes à compléter et à rendre :</a:t>
            </a:r>
          </a:p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    Annexes C1 et C2</a:t>
            </a:r>
          </a:p>
          <a:p>
            <a:pPr marL="0" indent="0" algn="just">
              <a:spcBef>
                <a:spcPts val="1200"/>
              </a:spcBef>
              <a:buNone/>
            </a:pPr>
            <a:endParaRPr lang="fr-FR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spcBef>
                <a:spcPts val="1200"/>
              </a:spcBef>
              <a:buNone/>
            </a:pPr>
            <a:r>
              <a:rPr lang="fr-FR" sz="2400" dirty="0" smtClean="0">
                <a:solidFill>
                  <a:schemeClr val="tx2">
                    <a:lumMod val="75000"/>
                  </a:schemeClr>
                </a:solidFill>
              </a:rPr>
              <a:t>Moins nombreuses que dans les sujets E4 du BTS CGO afin de ne pas trop « encadrer » le candidat dans sa démarche (tableau de calcul de la TVA à payer et état préparatoire à la paye).</a:t>
            </a:r>
            <a:endParaRPr lang="fr-FR" sz="2400" dirty="0">
              <a:solidFill>
                <a:schemeClr val="tx2">
                  <a:lumMod val="75000"/>
                </a:schemeClr>
              </a:solidFill>
            </a:endParaRPr>
          </a:p>
          <a:p>
            <a:endParaRPr lang="fr-FR" sz="2400" dirty="0" smtClean="0">
              <a:solidFill>
                <a:srgbClr val="660066"/>
              </a:solidFill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660066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0278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</a:rPr>
              <a:t>Conclusion</a:t>
            </a:r>
          </a:p>
          <a:p>
            <a:pPr lvl="0" algn="just"/>
            <a:r>
              <a:rPr lang="fr-FR" sz="2800" dirty="0" smtClean="0">
                <a:solidFill>
                  <a:schemeClr val="bg2">
                    <a:lumMod val="25000"/>
                  </a:schemeClr>
                </a:solidFill>
              </a:rPr>
              <a:t>Sujet </a:t>
            </a:r>
            <a:r>
              <a:rPr lang="fr-FR" sz="2800" dirty="0">
                <a:solidFill>
                  <a:schemeClr val="bg2">
                    <a:lumMod val="25000"/>
                  </a:schemeClr>
                </a:solidFill>
              </a:rPr>
              <a:t>peu technique mais </a:t>
            </a:r>
            <a:r>
              <a:rPr lang="fr-FR" sz="2800" dirty="0" smtClean="0">
                <a:solidFill>
                  <a:schemeClr val="bg2">
                    <a:lumMod val="25000"/>
                  </a:schemeClr>
                </a:solidFill>
              </a:rPr>
              <a:t>requérant, de la part du candidat, un important travail d’analyse </a:t>
            </a:r>
            <a:r>
              <a:rPr lang="fr-FR" sz="2400" dirty="0" smtClean="0">
                <a:solidFill>
                  <a:schemeClr val="tx1"/>
                </a:solidFill>
              </a:rPr>
              <a:t>(</a:t>
            </a:r>
            <a:r>
              <a:rPr lang="fr-FR" sz="2400" dirty="0">
                <a:solidFill>
                  <a:schemeClr val="tx1"/>
                </a:solidFill>
              </a:rPr>
              <a:t>interprétation de formules de calcul, </a:t>
            </a:r>
            <a:r>
              <a:rPr lang="fr-FR" sz="2400" dirty="0" smtClean="0">
                <a:solidFill>
                  <a:schemeClr val="tx1"/>
                </a:solidFill>
              </a:rPr>
              <a:t>opportunité du choix </a:t>
            </a:r>
            <a:r>
              <a:rPr lang="fr-FR" sz="2400" dirty="0">
                <a:solidFill>
                  <a:schemeClr val="tx1"/>
                </a:solidFill>
              </a:rPr>
              <a:t>de </a:t>
            </a:r>
            <a:r>
              <a:rPr lang="fr-FR" sz="2400" dirty="0" smtClean="0">
                <a:solidFill>
                  <a:schemeClr val="tx1"/>
                </a:solidFill>
              </a:rPr>
              <a:t>l’option de la TVA sur les débits, </a:t>
            </a:r>
            <a:r>
              <a:rPr lang="fr-FR" sz="2400" dirty="0">
                <a:solidFill>
                  <a:schemeClr val="tx1"/>
                </a:solidFill>
              </a:rPr>
              <a:t>réflexion sur l’aménagement du temps de travail, justification d’un mode d’amortissement).</a:t>
            </a:r>
          </a:p>
          <a:p>
            <a:pPr lvl="0" algn="just"/>
            <a:r>
              <a:rPr lang="fr-FR" sz="2800" dirty="0" smtClean="0">
                <a:solidFill>
                  <a:schemeClr val="bg2">
                    <a:lumMod val="25000"/>
                  </a:schemeClr>
                </a:solidFill>
              </a:rPr>
              <a:t>Ajout </a:t>
            </a:r>
            <a:r>
              <a:rPr lang="fr-FR" sz="2800" dirty="0">
                <a:solidFill>
                  <a:schemeClr val="bg2">
                    <a:lumMod val="25000"/>
                  </a:schemeClr>
                </a:solidFill>
              </a:rPr>
              <a:t>de nouveautés du référentiel </a:t>
            </a:r>
            <a:r>
              <a:rPr lang="fr-FR" sz="2800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Participation à l’élaboration </a:t>
            </a:r>
            <a:r>
              <a:rPr lang="fr-FR" sz="2400" dirty="0">
                <a:solidFill>
                  <a:schemeClr val="tx1"/>
                </a:solidFill>
              </a:rPr>
              <a:t>d’une situation </a:t>
            </a:r>
            <a:r>
              <a:rPr lang="fr-FR" sz="2400" dirty="0" smtClean="0">
                <a:solidFill>
                  <a:schemeClr val="tx1"/>
                </a:solidFill>
              </a:rPr>
              <a:t>intermédiaire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chemeClr val="tx1"/>
                </a:solidFill>
              </a:rPr>
              <a:t> Système </a:t>
            </a:r>
            <a:r>
              <a:rPr lang="fr-FR" sz="2400" dirty="0">
                <a:solidFill>
                  <a:schemeClr val="tx1"/>
                </a:solidFill>
              </a:rPr>
              <a:t>de l’abonnement notamment.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06806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 smtClean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 smtClean="0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dirty="0" smtClean="0">
                <a:solidFill>
                  <a:schemeClr val="accent1">
                    <a:lumMod val="75000"/>
                  </a:schemeClr>
                </a:solidFill>
              </a:rPr>
              <a:t>Structure du sujet</a:t>
            </a:r>
          </a:p>
          <a:p>
            <a:pPr marL="0" indent="0">
              <a:buNone/>
            </a:pPr>
            <a:endParaRPr lang="fr-F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1. Présentation du cabinet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comptable : </a:t>
            </a:r>
            <a:r>
              <a:rPr lang="fr-FR" sz="2400" dirty="0" err="1" smtClean="0">
                <a:solidFill>
                  <a:schemeClr val="accent1">
                    <a:lumMod val="75000"/>
                  </a:schemeClr>
                </a:solidFill>
              </a:rPr>
              <a:t>DJFCExpert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	1 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page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2. Présentation du dossier client : </a:t>
            </a:r>
            <a:r>
              <a:rPr lang="fr-FR" sz="2400" dirty="0" smtClean="0">
                <a:solidFill>
                  <a:schemeClr val="accent1">
                    <a:lumMod val="75000"/>
                  </a:schemeClr>
                </a:solidFill>
              </a:rPr>
              <a:t>SAS </a:t>
            </a:r>
            <a:r>
              <a:rPr lang="fr-FR" sz="2400" dirty="0">
                <a:solidFill>
                  <a:schemeClr val="accent1">
                    <a:lumMod val="75000"/>
                  </a:schemeClr>
                </a:solidFill>
              </a:rPr>
              <a:t>Garage Armand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2 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pages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3. Description des 4 missions confiées au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candidat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		1 page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4. Documentation associée à la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situation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			10 pages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5. Extraits issus de la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règlementation en vigueur	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	4 pages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6. Annexes à compléter et à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rendre	 </a:t>
            </a:r>
            <a:r>
              <a:rPr lang="fr-FR" sz="2400" dirty="0">
                <a:solidFill>
                  <a:schemeClr val="bg2">
                    <a:lumMod val="50000"/>
                  </a:schemeClr>
                </a:solidFill>
              </a:rPr>
              <a:t>			2 </a:t>
            </a:r>
            <a:r>
              <a:rPr lang="fr-FR" sz="2400" dirty="0" smtClean="0">
                <a:solidFill>
                  <a:schemeClr val="bg2">
                    <a:lumMod val="50000"/>
                  </a:schemeClr>
                </a:solidFill>
              </a:rPr>
              <a:t>pages</a:t>
            </a:r>
          </a:p>
          <a:p>
            <a:pPr marL="0" indent="0">
              <a:buNone/>
            </a:pPr>
            <a:endParaRPr lang="fr-FR" sz="24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1800" u="sng" dirty="0">
                <a:solidFill>
                  <a:schemeClr val="accent1">
                    <a:lumMod val="75000"/>
                  </a:schemeClr>
                </a:solidFill>
              </a:rPr>
              <a:t>Remarque</a:t>
            </a:r>
            <a:r>
              <a:rPr lang="fr-FR" sz="1800" dirty="0">
                <a:solidFill>
                  <a:schemeClr val="accent1">
                    <a:lumMod val="75000"/>
                  </a:schemeClr>
                </a:solidFill>
              </a:rPr>
              <a:t> : Les bordereaux de saisie ne sont pas fournis, mais les en-têtes des colonnes attendues sont indiqués en page 3 de l'énoncé (présentation du dossier client).</a:t>
            </a:r>
          </a:p>
          <a:p>
            <a:pPr marL="0" indent="0">
              <a:buNone/>
            </a:pPr>
            <a:endParaRPr lang="fr-FR" sz="18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FR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67147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1. Présentation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du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cabinet comptable</a:t>
            </a: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r-FR" sz="15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Description de l'organisation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comptable et informatique du cabinet </a:t>
            </a:r>
            <a:endParaRPr lang="fr-FR" sz="22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200" dirty="0" smtClean="0">
                <a:solidFill>
                  <a:schemeClr val="accent1">
                    <a:lumMod val="75000"/>
                  </a:schemeClr>
                </a:solidFill>
              </a:rPr>
              <a:t>Tableau </a:t>
            </a:r>
            <a:r>
              <a:rPr lang="fr-FR" sz="2200" dirty="0">
                <a:solidFill>
                  <a:schemeClr val="accent1">
                    <a:lumMod val="75000"/>
                  </a:schemeClr>
                </a:solidFill>
              </a:rPr>
              <a:t>de répartition des tâches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entre le cabinet et le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client</a:t>
            </a:r>
          </a:p>
          <a:p>
            <a:r>
              <a:rPr lang="fr-FR" sz="2200" dirty="0" smtClean="0">
                <a:solidFill>
                  <a:schemeClr val="accent1">
                    <a:lumMod val="75000"/>
                  </a:schemeClr>
                </a:solidFill>
              </a:rPr>
              <a:t>Feuille </a:t>
            </a:r>
            <a:r>
              <a:rPr lang="fr-FR" sz="2200" dirty="0">
                <a:solidFill>
                  <a:schemeClr val="accent1">
                    <a:lumMod val="75000"/>
                  </a:schemeClr>
                </a:solidFill>
              </a:rPr>
              <a:t>de temps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, document facilitant le travail collaboratif entre les différents intervenants du cabinet sur le dossier d'un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client.</a:t>
            </a:r>
          </a:p>
          <a:p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Les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deux catégories de ressources que le candidat aura à utiliser pour mener à bien ses missions sont mentionnées, avec leurs codifications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Documentation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associée à la situation : annexes A1, A2, etc.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Extraits issus de la règlementation en vigueur : annexes B1, B2, etc.</a:t>
            </a:r>
          </a:p>
          <a:p>
            <a:pPr marL="0" indent="0">
              <a:buNone/>
            </a:pPr>
            <a:endParaRPr lang="fr-FR" sz="15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16967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2. Présentation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du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dossier client : Garage Armand (1)</a:t>
            </a: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200" u="sng" dirty="0" smtClean="0">
                <a:solidFill>
                  <a:schemeClr val="bg2">
                    <a:lumMod val="50000"/>
                  </a:schemeClr>
                </a:solidFill>
              </a:rPr>
              <a:t>Activités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 :</a:t>
            </a:r>
          </a:p>
          <a:p>
            <a:pPr marL="800100" lvl="2" indent="0">
              <a:buNone/>
            </a:pPr>
            <a:r>
              <a:rPr lang="fr-FR" sz="2200" b="1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</a:t>
            </a:r>
            <a:r>
              <a:rPr lang="fr-FR" sz="2200" b="1" dirty="0" smtClean="0">
                <a:solidFill>
                  <a:schemeClr val="bg2">
                    <a:lumMod val="50000"/>
                  </a:schemeClr>
                </a:solidFill>
              </a:rPr>
              <a:t> Achat </a:t>
            </a:r>
            <a:r>
              <a:rPr lang="fr-FR" sz="2200" b="1" dirty="0">
                <a:solidFill>
                  <a:schemeClr val="bg2">
                    <a:lumMod val="50000"/>
                  </a:schemeClr>
                </a:solidFill>
              </a:rPr>
              <a:t>et vente de véhicules neufs et d'occasion</a:t>
            </a:r>
          </a:p>
          <a:p>
            <a:pPr marL="800100" lvl="2" indent="0">
              <a:buNone/>
            </a:pPr>
            <a:r>
              <a:rPr lang="fr-FR" sz="2200" b="1" dirty="0">
                <a:solidFill>
                  <a:schemeClr val="bg2">
                    <a:lumMod val="50000"/>
                  </a:schemeClr>
                </a:solidFill>
                <a:sym typeface="Symbol"/>
              </a:rPr>
              <a:t></a:t>
            </a:r>
            <a:r>
              <a:rPr lang="fr-FR" sz="2200" b="1" dirty="0">
                <a:solidFill>
                  <a:schemeClr val="bg2">
                    <a:lumMod val="50000"/>
                  </a:schemeClr>
                </a:solidFill>
              </a:rPr>
              <a:t> Achat et vente de pièces détachées</a:t>
            </a:r>
          </a:p>
          <a:p>
            <a:pPr marL="800100" lvl="2" indent="0">
              <a:buNone/>
            </a:pPr>
            <a:r>
              <a:rPr lang="fr-FR" sz="2200" b="1" dirty="0">
                <a:solidFill>
                  <a:schemeClr val="bg2">
                    <a:lumMod val="50000"/>
                  </a:schemeClr>
                </a:solidFill>
                <a:sym typeface="Symbol"/>
              </a:rPr>
              <a:t></a:t>
            </a:r>
            <a:r>
              <a:rPr lang="fr-FR" sz="2200" b="1" dirty="0">
                <a:solidFill>
                  <a:schemeClr val="bg2">
                    <a:lumMod val="50000"/>
                  </a:schemeClr>
                </a:solidFill>
              </a:rPr>
              <a:t> Réparation de véhicules</a:t>
            </a:r>
          </a:p>
          <a:p>
            <a:pPr marL="0" indent="0">
              <a:buNone/>
            </a:pP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 </a:t>
            </a:r>
          </a:p>
          <a:p>
            <a:r>
              <a:rPr lang="fr-FR" sz="2200" u="sng" dirty="0">
                <a:solidFill>
                  <a:schemeClr val="bg2">
                    <a:lumMod val="50000"/>
                  </a:schemeClr>
                </a:solidFill>
              </a:rPr>
              <a:t>Utilisation d'un PGI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, permettant un travail collaboratif entre le garage et le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cabinet </a:t>
            </a:r>
            <a:r>
              <a:rPr lang="fr-FR" sz="2200" dirty="0" err="1" smtClean="0">
                <a:solidFill>
                  <a:schemeClr val="bg2">
                    <a:lumMod val="50000"/>
                  </a:schemeClr>
                </a:solidFill>
              </a:rPr>
              <a:t>DJFCExpert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Ce dernier intervient sur les modules de </a:t>
            </a:r>
            <a:r>
              <a:rPr lang="fr-FR" sz="2200" dirty="0">
                <a:solidFill>
                  <a:schemeClr val="accent1">
                    <a:lumMod val="75000"/>
                  </a:schemeClr>
                </a:solidFill>
              </a:rPr>
              <a:t>comptabilité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 et de </a:t>
            </a:r>
            <a:r>
              <a:rPr lang="fr-FR" sz="2200" dirty="0">
                <a:solidFill>
                  <a:schemeClr val="accent1">
                    <a:lumMod val="75000"/>
                  </a:schemeClr>
                </a:solidFill>
              </a:rPr>
              <a:t>gestion </a:t>
            </a:r>
            <a:r>
              <a:rPr lang="fr-FR" sz="2200" dirty="0" smtClean="0">
                <a:solidFill>
                  <a:schemeClr val="accent1">
                    <a:lumMod val="75000"/>
                  </a:schemeClr>
                </a:solidFill>
              </a:rPr>
              <a:t>sociale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et dispose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d'un accès en consultation aux modules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de </a:t>
            </a:r>
            <a:r>
              <a:rPr lang="fr-FR" sz="2200" dirty="0">
                <a:solidFill>
                  <a:schemeClr val="accent1">
                    <a:lumMod val="75000"/>
                  </a:schemeClr>
                </a:solidFill>
              </a:rPr>
              <a:t>gestion </a:t>
            </a:r>
            <a:r>
              <a:rPr lang="fr-FR" sz="2200" dirty="0" smtClean="0">
                <a:solidFill>
                  <a:schemeClr val="accent1">
                    <a:lumMod val="75000"/>
                  </a:schemeClr>
                </a:solidFill>
              </a:rPr>
              <a:t>commerciale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et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de </a:t>
            </a:r>
            <a:r>
              <a:rPr lang="fr-FR" sz="2200" dirty="0" smtClean="0">
                <a:solidFill>
                  <a:schemeClr val="accent1">
                    <a:lumMod val="75000"/>
                  </a:schemeClr>
                </a:solidFill>
              </a:rPr>
              <a:t>gestion des immobilisations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fr-FR" sz="15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00625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2. Présentation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du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dossier client : Garage Armand (2)</a:t>
            </a: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200" u="sng" dirty="0" smtClean="0">
                <a:solidFill>
                  <a:schemeClr val="bg2">
                    <a:lumMod val="50000"/>
                  </a:schemeClr>
                </a:solidFill>
              </a:rPr>
              <a:t>Particularités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 :</a:t>
            </a:r>
          </a:p>
          <a:p>
            <a:pPr marL="0" indent="0">
              <a:buNone/>
            </a:pPr>
            <a:r>
              <a:rPr lang="fr-FR" sz="2200" dirty="0">
                <a:solidFill>
                  <a:schemeClr val="bg2">
                    <a:lumMod val="50000"/>
                  </a:schemeClr>
                </a:solidFill>
                <a:sym typeface="Symbol"/>
              </a:rPr>
              <a:t>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 TVA sur les </a:t>
            </a:r>
            <a:r>
              <a:rPr lang="fr-FR" sz="2200" dirty="0">
                <a:solidFill>
                  <a:schemeClr val="accent1">
                    <a:lumMod val="75000"/>
                  </a:schemeClr>
                </a:solidFill>
              </a:rPr>
              <a:t>encaissements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 (activité de prestations de services)</a:t>
            </a:r>
          </a:p>
          <a:p>
            <a:pPr marL="0" indent="0">
              <a:buNone/>
            </a:pPr>
            <a:r>
              <a:rPr lang="fr-FR" sz="2200" dirty="0">
                <a:solidFill>
                  <a:schemeClr val="bg2">
                    <a:lumMod val="50000"/>
                  </a:schemeClr>
                </a:solidFill>
                <a:sym typeface="Symbol"/>
              </a:rPr>
              <a:t>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 TVA sur la </a:t>
            </a:r>
            <a:r>
              <a:rPr lang="fr-FR" sz="2200" dirty="0">
                <a:solidFill>
                  <a:schemeClr val="accent1">
                    <a:lumMod val="75000"/>
                  </a:schemeClr>
                </a:solidFill>
              </a:rPr>
              <a:t>marge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 (ventes de véhicules d'occasion)</a:t>
            </a:r>
          </a:p>
          <a:p>
            <a:pPr marL="0" indent="0">
              <a:buNone/>
            </a:pPr>
            <a:r>
              <a:rPr lang="fr-FR" sz="2200" dirty="0">
                <a:solidFill>
                  <a:schemeClr val="bg2">
                    <a:lumMod val="50000"/>
                  </a:schemeClr>
                </a:solidFill>
                <a:sym typeface="Symbol"/>
              </a:rPr>
              <a:t>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2200" dirty="0">
                <a:solidFill>
                  <a:schemeClr val="accent1">
                    <a:lumMod val="75000"/>
                  </a:schemeClr>
                </a:solidFill>
              </a:rPr>
              <a:t>Débours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 sur le carburant et les cartes grises (utilisation du compte 467)</a:t>
            </a:r>
          </a:p>
          <a:p>
            <a:pPr marL="0" indent="0">
              <a:buNone/>
            </a:pP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 </a:t>
            </a:r>
          </a:p>
          <a:p>
            <a:r>
              <a:rPr lang="fr-FR" sz="2200" u="sng" dirty="0">
                <a:solidFill>
                  <a:schemeClr val="bg2">
                    <a:lumMod val="50000"/>
                  </a:schemeClr>
                </a:solidFill>
              </a:rPr>
              <a:t>Plan comptable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: seuls les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comptes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spécifiques sont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fournis</a:t>
            </a:r>
          </a:p>
          <a:p>
            <a:endParaRPr lang="fr-FR" sz="22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200" u="sng" dirty="0" smtClean="0">
                <a:solidFill>
                  <a:schemeClr val="bg2">
                    <a:lumMod val="50000"/>
                  </a:schemeClr>
                </a:solidFill>
              </a:rPr>
              <a:t>ligne </a:t>
            </a:r>
            <a:r>
              <a:rPr lang="fr-FR" sz="2200" u="sng" dirty="0">
                <a:solidFill>
                  <a:schemeClr val="bg2">
                    <a:lumMod val="50000"/>
                  </a:schemeClr>
                </a:solidFill>
              </a:rPr>
              <a:t>directrice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terminer les travaux comptables, fiscaux et sociaux du mois de juin conduisant à la présentation de la situation intermédiaire du 1</a:t>
            </a:r>
            <a:r>
              <a:rPr lang="fr-FR" sz="2200" baseline="30000" dirty="0">
                <a:solidFill>
                  <a:schemeClr val="bg2">
                    <a:lumMod val="50000"/>
                  </a:schemeClr>
                </a:solidFill>
              </a:rPr>
              <a:t>er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 semestre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2015</a:t>
            </a:r>
            <a:endParaRPr lang="fr-FR" sz="2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40915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3. Les missions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à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réaliser (1)</a:t>
            </a: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r-FR" sz="22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FR" sz="2200" dirty="0" smtClean="0">
                <a:solidFill>
                  <a:schemeClr val="accent1">
                    <a:lumMod val="75000"/>
                  </a:schemeClr>
                </a:solidFill>
              </a:rPr>
              <a:t>Vue d’ensemble :</a:t>
            </a:r>
          </a:p>
          <a:p>
            <a:pPr marL="0" indent="0">
              <a:buNone/>
            </a:pPr>
            <a:endParaRPr lang="fr-FR" sz="2200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0"/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4 missions indépendantes</a:t>
            </a:r>
          </a:p>
          <a:p>
            <a:pPr lvl="0"/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Le travail à réaliser est peu guidé mais les étapes et les démarches à mettre en œuvre sont proposées dans les annexes, notamment dans l'annexe A1</a:t>
            </a:r>
          </a:p>
          <a:p>
            <a:pPr lvl="0"/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2 missions font appel aux compétences liées au P7 (formules utilisées dans un tableur, schéma de processus)</a:t>
            </a:r>
          </a:p>
          <a:p>
            <a:pPr lvl="0"/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Chaque mission fait référence aux différentes annexes à utiliser</a:t>
            </a:r>
          </a:p>
          <a:p>
            <a:pPr marL="0" indent="0">
              <a:buNone/>
            </a:pPr>
            <a:endParaRPr lang="fr-FR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25830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3. Les missions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à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réaliser (2)</a:t>
            </a: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557983"/>
              </p:ext>
            </p:extLst>
          </p:nvPr>
        </p:nvGraphicFramePr>
        <p:xfrm>
          <a:off x="467544" y="2492896"/>
          <a:ext cx="8352928" cy="345638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448272"/>
                <a:gridCol w="5904656"/>
              </a:tblGrid>
              <a:tr h="384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Mission 1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Calibri"/>
                          <a:ea typeface="Times New Roman"/>
                        </a:rPr>
                        <a:t>Gestion comptable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Processus </a:t>
                      </a:r>
                      <a:r>
                        <a:rPr lang="fr-FR" sz="1800" b="1" dirty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concerné(s)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P1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Caractéristiques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Comptabilité courante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Contrôle comptable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Productions attendues :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comptabilisation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Facture d'achat de marchandises avec escompte de règlement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Facture d'acquisition d'immobilisation (banc de mesure)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Règlement reçu concernant une prestation de service (TVA/encaissements)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Correction d'une erreur décelée (compte 467)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54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3. Les missions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à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réaliser (3)</a:t>
            </a: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202821"/>
              </p:ext>
            </p:extLst>
          </p:nvPr>
        </p:nvGraphicFramePr>
        <p:xfrm>
          <a:off x="467544" y="2492896"/>
          <a:ext cx="8229599" cy="396043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76264"/>
                <a:gridCol w="5853335"/>
              </a:tblGrid>
              <a:tr h="4400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Mission 2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Calibri"/>
                          <a:ea typeface="Times New Roman"/>
                        </a:rPr>
                        <a:t>Gestion fiscale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0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Processus </a:t>
                      </a:r>
                      <a:r>
                        <a:rPr lang="fr-FR" sz="1800" b="1" dirty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concerné(s)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P3 et P7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0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Caractéristiques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Préparation de la TVA de juin 2015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Explication de formules de calcul EXCEL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Étude sur l'opportunité d'exercer l'option pour la TVA sur les débits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0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Productions attendues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Tableau de calcul de la TVA à payer 06/2015 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fr-FR" sz="1800" b="1" dirty="0">
                          <a:effectLst/>
                          <a:latin typeface="Calibri"/>
                          <a:ea typeface="Times New Roman"/>
                        </a:rPr>
                        <a:t>Annexe C1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 à compléter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Explication de formules de calcul 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 e-mail à rédiger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Option pour la TVA sur les débits 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 e-mail à rédiger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96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264696" cy="1152128"/>
          </a:xfrm>
        </p:spPr>
        <p:txBody>
          <a:bodyPr>
            <a:noAutofit/>
          </a:bodyPr>
          <a:lstStyle/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Sujet 0 -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</a:rPr>
              <a:t>DJFCExpert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1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3. Les missions </a:t>
            </a:r>
            <a:r>
              <a:rPr lang="fr-FR" sz="3000" dirty="0">
                <a:solidFill>
                  <a:schemeClr val="accent1">
                    <a:lumMod val="75000"/>
                  </a:schemeClr>
                </a:solidFill>
              </a:rPr>
              <a:t>à </a:t>
            </a:r>
            <a:r>
              <a:rPr lang="fr-FR" sz="3000" dirty="0" smtClean="0">
                <a:solidFill>
                  <a:schemeClr val="accent1">
                    <a:lumMod val="75000"/>
                  </a:schemeClr>
                </a:solidFill>
              </a:rPr>
              <a:t>réaliser (4)</a:t>
            </a:r>
            <a:endParaRPr lang="fr-FR" sz="30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67544" y="980728"/>
            <a:ext cx="8229600" cy="5402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/>
            <a:endParaRPr lang="fr-FR" sz="36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770090"/>
              </p:ext>
            </p:extLst>
          </p:nvPr>
        </p:nvGraphicFramePr>
        <p:xfrm>
          <a:off x="323528" y="2492894"/>
          <a:ext cx="8496944" cy="38761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448272"/>
                <a:gridCol w="6048672"/>
              </a:tblGrid>
              <a:tr h="3816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Mission 3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Calibri"/>
                          <a:ea typeface="Times New Roman"/>
                        </a:rPr>
                        <a:t>Gestion sociale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6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Processus </a:t>
                      </a:r>
                      <a:r>
                        <a:rPr lang="fr-FR" sz="1800" b="1" dirty="0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concerné(s)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P4 (et P7 : compréhension d'un schéma de processus)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Caractéristiques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Préparation de la paye (HS et IJSS)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Calibri"/>
                          <a:ea typeface="Times New Roman"/>
                        </a:rPr>
                        <a:t>Analyse des possibilités en matière d'aménagement du temps de travail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98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>
                          <a:solidFill>
                            <a:srgbClr val="3366FF"/>
                          </a:solidFill>
                          <a:effectLst/>
                          <a:latin typeface="Calibri"/>
                          <a:ea typeface="Times New Roman"/>
                        </a:rPr>
                        <a:t>Productions attendues</a:t>
                      </a:r>
                      <a:endParaRPr lang="fr-FR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Calcul du nombre d'HS à 25% et à 50% pour 2 salariés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Calcul du montant des IJSS pour un salarié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Synthèse des calculs réalisés précédemment  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fr-FR" sz="1800" b="1" dirty="0">
                          <a:effectLst/>
                          <a:latin typeface="Calibri"/>
                          <a:ea typeface="Times New Roman"/>
                        </a:rPr>
                        <a:t>Annexe C2</a:t>
                      </a: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 à compléter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88290" algn="l"/>
                        </a:tabLst>
                      </a:pPr>
                      <a:r>
                        <a:rPr lang="fr-FR" sz="1800" dirty="0">
                          <a:effectLst/>
                          <a:latin typeface="Calibri"/>
                          <a:ea typeface="Times New Roman"/>
                        </a:rPr>
                        <a:t>Rédaction d'une note de synthèse concernant les possibilités d'aménagement du temps de travail</a:t>
                      </a:r>
                      <a:endParaRPr lang="fr-F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153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formation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formation</Template>
  <TotalTime>1779</TotalTime>
  <Words>903</Words>
  <Application>Microsoft Office PowerPoint</Application>
  <PresentationFormat>Affichage à l'écran (4:3)</PresentationFormat>
  <Paragraphs>163</Paragraphs>
  <Slides>14</Slides>
  <Notes>14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formation</vt:lpstr>
      <vt:lpstr>Présentation du sujet 0 - DJFCExpert</vt:lpstr>
      <vt:lpstr>Sujet 0 - DJFCExpert</vt:lpstr>
      <vt:lpstr>Sujet 0 - DJFCExpert</vt:lpstr>
      <vt:lpstr>Sujet 0 - DJFCExpert</vt:lpstr>
      <vt:lpstr>Sujet 0 - DJFCExpert</vt:lpstr>
      <vt:lpstr>Sujet 0 - DJFCExpert</vt:lpstr>
      <vt:lpstr>Sujet 0 - DJFCExpert</vt:lpstr>
      <vt:lpstr>Sujet 0 - DJFCExpert</vt:lpstr>
      <vt:lpstr>Sujet 0 - DJFCExpert</vt:lpstr>
      <vt:lpstr>Sujet 0 - DJFCExpert</vt:lpstr>
      <vt:lpstr>Sujet 0 - DJFCExpert</vt:lpstr>
      <vt:lpstr>Sujet 0 - DJFCExpert</vt:lpstr>
      <vt:lpstr>Sujet 0 - DJFCExpert</vt:lpstr>
      <vt:lpstr>Sujet 0 - DJFCExpert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Cedric Brunnarius</dc:creator>
  <cp:lastModifiedBy>jfr</cp:lastModifiedBy>
  <cp:revision>202</cp:revision>
  <cp:lastPrinted>2016-03-13T19:32:41Z</cp:lastPrinted>
  <dcterms:created xsi:type="dcterms:W3CDTF">2015-01-08T14:55:35Z</dcterms:created>
  <dcterms:modified xsi:type="dcterms:W3CDTF">2016-03-14T07:12:47Z</dcterms:modified>
</cp:coreProperties>
</file>