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5" r:id="rId2"/>
    <p:sldId id="295" r:id="rId3"/>
    <p:sldId id="294" r:id="rId4"/>
    <p:sldId id="296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SI" initials="jmp" lastIdx="21" clrIdx="0"/>
  <p:cmAuthor id="1" name="Rectorat" initials="R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75942" autoAdjust="0"/>
  </p:normalViewPr>
  <p:slideViewPr>
    <p:cSldViewPr>
      <p:cViewPr varScale="1">
        <p:scale>
          <a:sx n="88" d="100"/>
          <a:sy n="88" d="100"/>
        </p:scale>
        <p:origin x="-163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8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901D5-C5FC-4A50-BDDC-7636C1B9B121}" type="datetimeFigureOut">
              <a:rPr lang="fr-FR" smtClean="0"/>
              <a:pPr/>
              <a:t>24/11/2016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E4EC-F6B4-4D4A-9EF3-B1A09CE4610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64192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C8F35-31DC-4796-8533-2C172E0E5FC2}" type="datetimeFigureOut">
              <a:rPr lang="fr-FR" smtClean="0"/>
              <a:pPr/>
              <a:t>24/11/2016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C6FAE-3279-4A73-AC10-264F63C4BA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87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2610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2446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191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13/06/2016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8575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41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764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8268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6081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061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807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4931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6858142" cy="145832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100000">
                <a:srgbClr val="8FCAF3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accent6"/>
                </a:solidFill>
              </a:defRPr>
            </a:lvl1pPr>
          </a:lstStyle>
          <a:p>
            <a:r>
              <a:rPr lang="fr-FR" dirty="0" smtClean="0"/>
              <a:t>BTS CG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0"/>
            <a:ext cx="2429944" cy="146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433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hyperlink" Target="http://crcf.ac-grenoble.fr/index.php?tg=articles&amp;topics=151&amp;new=0&amp;newc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Les observables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Des SP à l’observation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568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Outils d’observation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348881"/>
            <a:ext cx="8640960" cy="280831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2800" dirty="0" smtClean="0">
                <a:solidFill>
                  <a:schemeClr val="tx1"/>
                </a:solidFill>
              </a:rPr>
              <a:t>Les exemples d’outils d’observation sont visibles ici :</a:t>
            </a:r>
          </a:p>
          <a:p>
            <a:pPr>
              <a:lnSpc>
                <a:spcPct val="150000"/>
              </a:lnSpc>
              <a:buNone/>
            </a:pPr>
            <a:r>
              <a:rPr lang="fr-FR" sz="2000" dirty="0" smtClean="0">
                <a:solidFill>
                  <a:schemeClr val="tx1"/>
                </a:solidFill>
                <a:hlinkClick r:id="rId2"/>
              </a:rPr>
              <a:t>http://</a:t>
            </a:r>
            <a:r>
              <a:rPr lang="fr-FR" sz="2000" dirty="0" smtClean="0">
                <a:solidFill>
                  <a:schemeClr val="tx1"/>
                </a:solidFill>
                <a:hlinkClick r:id="rId2"/>
              </a:rPr>
              <a:t>crcf.ac-grenoble.fr/index.php?tg=articles&amp;topics=151&amp;new=0&amp;newc=0</a:t>
            </a:r>
            <a:endParaRPr lang="fr-FR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2000" dirty="0" smtClean="0">
                <a:solidFill>
                  <a:schemeClr val="tx1"/>
                </a:solidFill>
              </a:rPr>
              <a:t>L’usage d’un outil « manuel » reste possible … </a:t>
            </a:r>
            <a:r>
              <a:rPr lang="fr-FR" sz="2000" dirty="0" smtClean="0">
                <a:solidFill>
                  <a:schemeClr val="tx1"/>
                </a:solidFill>
                <a:hlinkClick r:id="rId3" action="ppaction://hlinksldjump"/>
              </a:rPr>
              <a:t>Diapositive 4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Construction</a:t>
            </a:r>
            <a:br>
              <a:rPr lang="fr-FR" dirty="0" smtClean="0"/>
            </a:br>
            <a:r>
              <a:rPr lang="fr-FR" dirty="0" smtClean="0"/>
              <a:t>d’un outils d’observation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500174"/>
            <a:ext cx="8501090" cy="500066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fr-FR" dirty="0" smtClean="0"/>
              <a:t> Incontournables : </a:t>
            </a:r>
          </a:p>
          <a:p>
            <a:pPr marL="400050" lvl="1" indent="0"/>
            <a:r>
              <a:rPr lang="fr-FR" dirty="0" smtClean="0">
                <a:solidFill>
                  <a:srgbClr val="002060"/>
                </a:solidFill>
              </a:rPr>
              <a:t> 1 ou 2 classeurs par étudiants (E42 et/ou E5)</a:t>
            </a:r>
          </a:p>
          <a:p>
            <a:pPr marL="400050" lvl="1" indent="0"/>
            <a:r>
              <a:rPr lang="fr-FR" dirty="0" smtClean="0">
                <a:solidFill>
                  <a:srgbClr val="002060"/>
                </a:solidFill>
              </a:rPr>
              <a:t> Date d’observation</a:t>
            </a:r>
          </a:p>
          <a:p>
            <a:pPr marL="400050" lvl="1" indent="0"/>
            <a:r>
              <a:rPr lang="fr-FR" dirty="0" smtClean="0">
                <a:solidFill>
                  <a:srgbClr val="002060"/>
                </a:solidFill>
              </a:rPr>
              <a:t> Nom de la SP</a:t>
            </a:r>
          </a:p>
          <a:p>
            <a:pPr marL="400050" lvl="1" indent="0"/>
            <a:r>
              <a:rPr lang="fr-FR" dirty="0" smtClean="0">
                <a:solidFill>
                  <a:srgbClr val="002060"/>
                </a:solidFill>
              </a:rPr>
              <a:t> Des points d’observation / Observables</a:t>
            </a:r>
          </a:p>
          <a:p>
            <a:pPr marL="400050" lvl="1" indent="0"/>
            <a:r>
              <a:rPr lang="fr-FR" dirty="0" smtClean="0">
                <a:solidFill>
                  <a:srgbClr val="002060"/>
                </a:solidFill>
              </a:rPr>
              <a:t> Des commentaires qualitatifs</a:t>
            </a:r>
          </a:p>
          <a:p>
            <a:pPr marL="400050" lvl="1" indent="0"/>
            <a:r>
              <a:rPr lang="fr-FR" dirty="0" smtClean="0">
                <a:solidFill>
                  <a:srgbClr val="002060"/>
                </a:solidFill>
              </a:rPr>
              <a:t> Une synthèse (si possible mais non obligatoire)</a:t>
            </a:r>
          </a:p>
          <a:p>
            <a:pPr marL="0" indent="0"/>
            <a:r>
              <a:rPr lang="fr-FR" dirty="0" smtClean="0">
                <a:solidFill>
                  <a:srgbClr val="FF0000"/>
                </a:solidFill>
              </a:rPr>
              <a:t> Pas de notes</a:t>
            </a:r>
          </a:p>
          <a:p>
            <a:pPr marL="0" indent="0"/>
            <a:r>
              <a:rPr lang="fr-FR" dirty="0" smtClean="0">
                <a:solidFill>
                  <a:srgbClr val="FF0000"/>
                </a:solidFill>
              </a:rPr>
              <a:t> Pas d’utilisation des grilles d’évaluation des épreuves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13/06/2016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749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Espace réservé du contenu 6" descr="Obs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6259" y="1600200"/>
            <a:ext cx="6031481" cy="4525963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13/06/2016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BTS CG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Flèche gauche 7">
            <a:hlinkClick r:id="rId3" action="ppaction://hlinksldjump"/>
          </p:cNvPr>
          <p:cNvSpPr/>
          <p:nvPr/>
        </p:nvSpPr>
        <p:spPr>
          <a:xfrm>
            <a:off x="7429520" y="5500702"/>
            <a:ext cx="785818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95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Les observables </vt:lpstr>
      <vt:lpstr>Outils d’observation</vt:lpstr>
      <vt:lpstr>Construction d’un outils d’observation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Util</cp:lastModifiedBy>
  <cp:revision>227</cp:revision>
  <dcterms:created xsi:type="dcterms:W3CDTF">2014-10-30T17:49:11Z</dcterms:created>
  <dcterms:modified xsi:type="dcterms:W3CDTF">2016-11-24T08:15:12Z</dcterms:modified>
</cp:coreProperties>
</file>