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82" r:id="rId4"/>
    <p:sldId id="291" r:id="rId5"/>
    <p:sldId id="265" r:id="rId6"/>
    <p:sldId id="281" r:id="rId7"/>
    <p:sldId id="292" r:id="rId8"/>
    <p:sldId id="293" r:id="rId9"/>
    <p:sldId id="294" r:id="rId10"/>
    <p:sldId id="298" r:id="rId11"/>
    <p:sldId id="295" r:id="rId12"/>
    <p:sldId id="296" r:id="rId13"/>
    <p:sldId id="297" r:id="rId14"/>
    <p:sldId id="283" r:id="rId15"/>
    <p:sldId id="288" r:id="rId16"/>
    <p:sldId id="276" r:id="rId17"/>
  </p:sldIdLst>
  <p:sldSz cx="9144000" cy="6858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990033"/>
    <a:srgbClr val="000000"/>
    <a:srgbClr val="660033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114" autoAdjust="0"/>
    <p:restoredTop sz="88107" autoAdjust="0"/>
  </p:normalViewPr>
  <p:slideViewPr>
    <p:cSldViewPr>
      <p:cViewPr varScale="1">
        <p:scale>
          <a:sx n="96" d="100"/>
          <a:sy n="96" d="100"/>
        </p:scale>
        <p:origin x="-10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7B35C-2008-4490-88FA-C899A4AA255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279D0D3-C8BC-4BE8-AFC1-8E690E56DD8B}">
      <dgm:prSet phldrT="[Texte]"/>
      <dgm:spPr/>
      <dgm:t>
        <a:bodyPr rIns="0"/>
        <a:lstStyle/>
        <a:p>
          <a:r>
            <a:rPr lang="fr-FR" sz="2300" b="1" dirty="0"/>
            <a:t>MISSION 1</a:t>
          </a:r>
        </a:p>
      </dgm:t>
    </dgm:pt>
    <dgm:pt modelId="{A20973BE-6B6D-42FE-9147-22B7CAA00EFE}" type="parTrans" cxnId="{A97092BA-6FCB-43C5-94FD-50B3B76A4EF2}">
      <dgm:prSet/>
      <dgm:spPr/>
      <dgm:t>
        <a:bodyPr/>
        <a:lstStyle/>
        <a:p>
          <a:endParaRPr lang="fr-FR"/>
        </a:p>
      </dgm:t>
    </dgm:pt>
    <dgm:pt modelId="{7959DD0F-97CF-442A-A891-78148CA883F9}" type="sibTrans" cxnId="{A97092BA-6FCB-43C5-94FD-50B3B76A4EF2}">
      <dgm:prSet/>
      <dgm:spPr/>
      <dgm:t>
        <a:bodyPr/>
        <a:lstStyle/>
        <a:p>
          <a:endParaRPr lang="fr-FR"/>
        </a:p>
      </dgm:t>
    </dgm:pt>
    <dgm:pt modelId="{2591C7F1-CBA2-4CEB-82B3-BC6EDA4B0F02}">
      <dgm:prSet phldrT="[Texte]"/>
      <dgm:spPr/>
      <dgm:t>
        <a:bodyPr lIns="0" rIns="0"/>
        <a:lstStyle/>
        <a:p>
          <a:pPr algn="l"/>
          <a:r>
            <a:rPr lang="fr-FR" sz="2400" b="1" dirty="0"/>
            <a:t>MISSION 2</a:t>
          </a:r>
        </a:p>
      </dgm:t>
    </dgm:pt>
    <dgm:pt modelId="{5E0628BF-3875-4423-BE2E-DD45C8871CF8}" type="parTrans" cxnId="{C4E83A8B-3203-4824-9E6B-6F88AB529B9E}">
      <dgm:prSet/>
      <dgm:spPr/>
      <dgm:t>
        <a:bodyPr/>
        <a:lstStyle/>
        <a:p>
          <a:endParaRPr lang="fr-FR"/>
        </a:p>
      </dgm:t>
    </dgm:pt>
    <dgm:pt modelId="{B589BBA2-FD32-4D8D-BDE6-76146D481F0E}" type="sibTrans" cxnId="{C4E83A8B-3203-4824-9E6B-6F88AB529B9E}">
      <dgm:prSet/>
      <dgm:spPr/>
      <dgm:t>
        <a:bodyPr/>
        <a:lstStyle/>
        <a:p>
          <a:endParaRPr lang="fr-FR"/>
        </a:p>
      </dgm:t>
    </dgm:pt>
    <dgm:pt modelId="{15A59843-88F8-442A-810D-F99BC2EE4425}">
      <dgm:prSet phldrT="[Texte]" custT="1"/>
      <dgm:spPr/>
      <dgm:t>
        <a:bodyPr rIns="0"/>
        <a:lstStyle/>
        <a:p>
          <a:r>
            <a:rPr lang="fr-FR" sz="2400" b="1" dirty="0"/>
            <a:t>MISSION 3</a:t>
          </a:r>
        </a:p>
      </dgm:t>
    </dgm:pt>
    <dgm:pt modelId="{06646076-4DC8-4388-8659-84DB5B73E269}" type="parTrans" cxnId="{A709DA64-F298-4462-AB24-E18371228817}">
      <dgm:prSet/>
      <dgm:spPr/>
      <dgm:t>
        <a:bodyPr/>
        <a:lstStyle/>
        <a:p>
          <a:endParaRPr lang="fr-FR"/>
        </a:p>
      </dgm:t>
    </dgm:pt>
    <dgm:pt modelId="{AA31F8AD-133E-4C75-B82F-AFFCAA4D57F3}" type="sibTrans" cxnId="{A709DA64-F298-4462-AB24-E18371228817}">
      <dgm:prSet/>
      <dgm:spPr/>
      <dgm:t>
        <a:bodyPr/>
        <a:lstStyle/>
        <a:p>
          <a:endParaRPr lang="fr-FR"/>
        </a:p>
      </dgm:t>
    </dgm:pt>
    <dgm:pt modelId="{8B95AC49-CB16-4FA8-AB58-8AE4E3C59F5E}">
      <dgm:prSet phldrT="[Texte]" custT="1"/>
      <dgm:spPr/>
      <dgm:t>
        <a:bodyPr rIns="0"/>
        <a:lstStyle/>
        <a:p>
          <a:r>
            <a:rPr lang="fr-FR" sz="1400" b="1" dirty="0" smtClean="0"/>
            <a:t>Identifier les obligations légales en matière de comptabilité informatisée</a:t>
          </a:r>
          <a:endParaRPr lang="fr-FR" sz="1400" dirty="0">
            <a:latin typeface="+mn-lt"/>
          </a:endParaRPr>
        </a:p>
      </dgm:t>
    </dgm:pt>
    <dgm:pt modelId="{61303D24-2ABC-45C4-A5DD-F5DE238F5EA2}" type="parTrans" cxnId="{5A0DEEFD-0C40-4912-888D-2F44940FA9F8}">
      <dgm:prSet/>
      <dgm:spPr/>
      <dgm:t>
        <a:bodyPr/>
        <a:lstStyle/>
        <a:p>
          <a:endParaRPr lang="fr-FR"/>
        </a:p>
      </dgm:t>
    </dgm:pt>
    <dgm:pt modelId="{42CB6083-742E-417F-9798-0B13684F4FBD}" type="sibTrans" cxnId="{5A0DEEFD-0C40-4912-888D-2F44940FA9F8}">
      <dgm:prSet/>
      <dgm:spPr/>
      <dgm:t>
        <a:bodyPr/>
        <a:lstStyle/>
        <a:p>
          <a:endParaRPr lang="fr-FR"/>
        </a:p>
      </dgm:t>
    </dgm:pt>
    <dgm:pt modelId="{3515A442-3C06-4F4F-9B14-91E8A431961F}">
      <dgm:prSet phldrT="[Texte]" custT="1"/>
      <dgm:spPr/>
      <dgm:t>
        <a:bodyPr lIns="0" rIns="0"/>
        <a:lstStyle/>
        <a:p>
          <a:pPr algn="l"/>
          <a:r>
            <a:rPr lang="fr-FR" sz="1400" b="1" dirty="0" smtClean="0"/>
            <a:t>Mettre en place un outil de test de conformité</a:t>
          </a:r>
          <a:endParaRPr lang="fr-FR" sz="1400" b="1" dirty="0"/>
        </a:p>
      </dgm:t>
    </dgm:pt>
    <dgm:pt modelId="{A65249BE-F647-4E6B-AD3B-8C2F817E2873}" type="parTrans" cxnId="{A9259760-BBF3-4689-A910-C682C8FE2752}">
      <dgm:prSet/>
      <dgm:spPr/>
      <dgm:t>
        <a:bodyPr/>
        <a:lstStyle/>
        <a:p>
          <a:endParaRPr lang="fr-FR"/>
        </a:p>
      </dgm:t>
    </dgm:pt>
    <dgm:pt modelId="{1FFCE0FE-AAE7-40C9-85C2-9025AC5C9771}" type="sibTrans" cxnId="{A9259760-BBF3-4689-A910-C682C8FE2752}">
      <dgm:prSet/>
      <dgm:spPr/>
      <dgm:t>
        <a:bodyPr/>
        <a:lstStyle/>
        <a:p>
          <a:endParaRPr lang="fr-FR"/>
        </a:p>
      </dgm:t>
    </dgm:pt>
    <dgm:pt modelId="{2E5EA34A-C87D-4C44-9D5A-B0A238137596}">
      <dgm:prSet phldrT="[Texte]" custT="1"/>
      <dgm:spPr/>
      <dgm:t>
        <a:bodyPr rIns="0"/>
        <a:lstStyle/>
        <a:p>
          <a:r>
            <a:rPr lang="fr-FR" sz="1400" b="1" dirty="0" smtClean="0"/>
            <a:t>Définir la politique de sauvegarde de la comptabilité informatisée</a:t>
          </a:r>
          <a:endParaRPr lang="fr-FR" sz="1400" b="1" dirty="0"/>
        </a:p>
      </dgm:t>
    </dgm:pt>
    <dgm:pt modelId="{58C6426E-BE78-427D-8F39-39200225E803}" type="parTrans" cxnId="{BE8E82AE-9D61-4C96-8CBF-3A0E88BA8222}">
      <dgm:prSet/>
      <dgm:spPr/>
      <dgm:t>
        <a:bodyPr/>
        <a:lstStyle/>
        <a:p>
          <a:endParaRPr lang="fr-FR"/>
        </a:p>
      </dgm:t>
    </dgm:pt>
    <dgm:pt modelId="{505CB1F5-C718-4371-8A9D-3D047E6319F1}" type="sibTrans" cxnId="{BE8E82AE-9D61-4C96-8CBF-3A0E88BA8222}">
      <dgm:prSet/>
      <dgm:spPr/>
      <dgm:t>
        <a:bodyPr/>
        <a:lstStyle/>
        <a:p>
          <a:endParaRPr lang="fr-FR"/>
        </a:p>
      </dgm:t>
    </dgm:pt>
    <dgm:pt modelId="{42D435A2-6FF7-442F-B301-A2114EE92323}">
      <dgm:prSet phldrT="[Texte]" custT="1"/>
      <dgm:spPr/>
      <dgm:t>
        <a:bodyPr rIns="0"/>
        <a:lstStyle/>
        <a:p>
          <a:r>
            <a:rPr lang="fr-FR" sz="1400" b="1" dirty="0" smtClean="0">
              <a:latin typeface="+mn-lt"/>
            </a:rPr>
            <a:t>Rendre compte</a:t>
          </a:r>
          <a:endParaRPr lang="fr-FR" sz="1400" b="1" dirty="0">
            <a:latin typeface="+mn-lt"/>
          </a:endParaRPr>
        </a:p>
      </dgm:t>
    </dgm:pt>
    <dgm:pt modelId="{218C9518-BF0C-44CA-904A-418740A7A45B}" type="parTrans" cxnId="{DC39D7C9-9210-4F47-A034-F8AE108F8BEA}">
      <dgm:prSet/>
      <dgm:spPr/>
    </dgm:pt>
    <dgm:pt modelId="{62A1B914-C944-4C70-81B0-BD96F5778001}" type="sibTrans" cxnId="{DC39D7C9-9210-4F47-A034-F8AE108F8BEA}">
      <dgm:prSet/>
      <dgm:spPr/>
    </dgm:pt>
    <dgm:pt modelId="{1E3FEBCB-ABE8-4503-871D-0F9A59ACA3E3}">
      <dgm:prSet phldrT="[Texte]" custT="1"/>
      <dgm:spPr/>
      <dgm:t>
        <a:bodyPr lIns="0" rIns="0"/>
        <a:lstStyle/>
        <a:p>
          <a:pPr algn="l"/>
          <a:r>
            <a:rPr lang="fr-FR" sz="1400" b="1" dirty="0" smtClean="0"/>
            <a:t>Rédiger un mode opératoire</a:t>
          </a:r>
          <a:endParaRPr lang="fr-FR" sz="1400" b="1" dirty="0"/>
        </a:p>
      </dgm:t>
    </dgm:pt>
    <dgm:pt modelId="{D80FE914-3E3F-4011-BE6F-2890BF8F50FE}" type="parTrans" cxnId="{BBAA8AD8-1369-4D26-AC93-87FCC3AF96B4}">
      <dgm:prSet/>
      <dgm:spPr/>
    </dgm:pt>
    <dgm:pt modelId="{24E6F031-899F-4580-964C-BECFE119BCCD}" type="sibTrans" cxnId="{BBAA8AD8-1369-4D26-AC93-87FCC3AF96B4}">
      <dgm:prSet/>
      <dgm:spPr/>
    </dgm:pt>
    <dgm:pt modelId="{992F48D1-F197-4804-8969-EC9A49A12C6D}">
      <dgm:prSet phldrT="[Texte]" custT="1"/>
      <dgm:spPr/>
      <dgm:t>
        <a:bodyPr rIns="0"/>
        <a:lstStyle/>
        <a:p>
          <a:r>
            <a:rPr lang="fr-FR" sz="1400" b="1" smtClean="0"/>
            <a:t>Rendre compte</a:t>
          </a:r>
          <a:endParaRPr lang="fr-FR" sz="1400" b="1" dirty="0"/>
        </a:p>
      </dgm:t>
    </dgm:pt>
    <dgm:pt modelId="{948C6C4E-923F-4FAB-B5E4-6D0A2B2F0532}" type="parTrans" cxnId="{4F9306C2-9B7D-48EA-834D-949A795C2675}">
      <dgm:prSet/>
      <dgm:spPr/>
    </dgm:pt>
    <dgm:pt modelId="{6C6E3034-811E-4589-9321-77DCF317CE3D}" type="sibTrans" cxnId="{4F9306C2-9B7D-48EA-834D-949A795C2675}">
      <dgm:prSet/>
      <dgm:spPr/>
    </dgm:pt>
    <dgm:pt modelId="{1757E3A0-D94F-410E-8C2C-C44698DF7307}">
      <dgm:prSet phldrT="[Texte]" custT="1"/>
      <dgm:spPr/>
      <dgm:t>
        <a:bodyPr rIns="0"/>
        <a:lstStyle/>
        <a:p>
          <a:endParaRPr lang="fr-FR" sz="1400" dirty="0">
            <a:latin typeface="+mn-lt"/>
          </a:endParaRPr>
        </a:p>
      </dgm:t>
    </dgm:pt>
    <dgm:pt modelId="{143956BC-6D52-4E54-A2AF-82B8C149C8A9}" type="parTrans" cxnId="{F85A12F9-CC94-4EE1-B5C5-57FA00CC2FAE}">
      <dgm:prSet/>
      <dgm:spPr/>
    </dgm:pt>
    <dgm:pt modelId="{BF51056F-59B5-4343-90BB-732883A62BDA}" type="sibTrans" cxnId="{F85A12F9-CC94-4EE1-B5C5-57FA00CC2FAE}">
      <dgm:prSet/>
      <dgm:spPr/>
    </dgm:pt>
    <dgm:pt modelId="{88AA7D6B-0CAD-48C9-B019-EE95165BD329}">
      <dgm:prSet phldrT="[Texte]" custT="1"/>
      <dgm:spPr/>
      <dgm:t>
        <a:bodyPr lIns="0" rIns="0"/>
        <a:lstStyle/>
        <a:p>
          <a:pPr algn="l"/>
          <a:endParaRPr lang="fr-FR" sz="1400" b="1" dirty="0"/>
        </a:p>
      </dgm:t>
    </dgm:pt>
    <dgm:pt modelId="{DF8F10A3-F971-4D34-A6A8-DD6B2F898A8D}" type="parTrans" cxnId="{619B5C60-27F3-4B8A-AB5E-591413607785}">
      <dgm:prSet/>
      <dgm:spPr/>
    </dgm:pt>
    <dgm:pt modelId="{2CA1A17A-0A2A-42B2-965F-047638413830}" type="sibTrans" cxnId="{619B5C60-27F3-4B8A-AB5E-591413607785}">
      <dgm:prSet/>
      <dgm:spPr/>
    </dgm:pt>
    <dgm:pt modelId="{607100D3-DC0E-4CAB-9B90-57ACF26EE0C8}">
      <dgm:prSet phldrT="[Texte]" custT="1"/>
      <dgm:spPr/>
      <dgm:t>
        <a:bodyPr rIns="0"/>
        <a:lstStyle/>
        <a:p>
          <a:endParaRPr lang="fr-FR" sz="1400" b="1" dirty="0"/>
        </a:p>
      </dgm:t>
    </dgm:pt>
    <dgm:pt modelId="{CFDA198C-692B-48DE-B0AD-7196CD992837}" type="parTrans" cxnId="{A2B64A4F-53CD-45B3-9CE6-8F622D62BAD5}">
      <dgm:prSet/>
      <dgm:spPr/>
    </dgm:pt>
    <dgm:pt modelId="{59C3F8AB-1D1F-4EDF-9A26-D59C5457F665}" type="sibTrans" cxnId="{A2B64A4F-53CD-45B3-9CE6-8F622D62BAD5}">
      <dgm:prSet/>
      <dgm:spPr/>
    </dgm:pt>
    <dgm:pt modelId="{E8AE0122-90AD-4A47-BB47-080C156F978D}" type="pres">
      <dgm:prSet presAssocID="{6E87B35C-2008-4490-88FA-C899A4AA2554}" presName="Name0" presStyleCnt="0">
        <dgm:presLayoutVars>
          <dgm:dir/>
          <dgm:resizeHandles val="exact"/>
        </dgm:presLayoutVars>
      </dgm:prSet>
      <dgm:spPr/>
    </dgm:pt>
    <dgm:pt modelId="{86EC9F45-0E77-49CD-84D4-9333F01070EA}" type="pres">
      <dgm:prSet presAssocID="{C279D0D3-C8BC-4BE8-AFC1-8E690E56DD8B}" presName="parAndChTx" presStyleLbl="node1" presStyleIdx="0" presStyleCnt="3" custScaleX="57943" custScaleY="1915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36A1B9-CE5D-4B4C-9813-2FE6BC1DBCC3}" type="pres">
      <dgm:prSet presAssocID="{7959DD0F-97CF-442A-A891-78148CA883F9}" presName="parAndChSpace" presStyleCnt="0"/>
      <dgm:spPr/>
    </dgm:pt>
    <dgm:pt modelId="{FCA39C77-8E6D-4A5F-A67F-A2507072CB78}" type="pres">
      <dgm:prSet presAssocID="{2591C7F1-CBA2-4CEB-82B3-BC6EDA4B0F02}" presName="parAndChTx" presStyleLbl="node1" presStyleIdx="1" presStyleCnt="3" custScaleX="82495" custScaleY="191528" custLinFactNeighborX="51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2E2332-5282-4EC4-9830-576271626A9F}" type="pres">
      <dgm:prSet presAssocID="{B589BBA2-FD32-4D8D-BDE6-76146D481F0E}" presName="parAndChSpace" presStyleCnt="0"/>
      <dgm:spPr/>
    </dgm:pt>
    <dgm:pt modelId="{8632E2A8-5F73-4252-B2C5-DDF71E40AB26}" type="pres">
      <dgm:prSet presAssocID="{15A59843-88F8-442A-810D-F99BC2EE4425}" presName="parAndChTx" presStyleLbl="node1" presStyleIdx="2" presStyleCnt="3" custScaleX="78252" custScaleY="190824" custLinFactNeighborX="-5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A0DEEFD-0C40-4912-888D-2F44940FA9F8}" srcId="{C279D0D3-C8BC-4BE8-AFC1-8E690E56DD8B}" destId="{8B95AC49-CB16-4FA8-AB58-8AE4E3C59F5E}" srcOrd="0" destOrd="0" parTransId="{61303D24-2ABC-45C4-A5DD-F5DE238F5EA2}" sibTransId="{42CB6083-742E-417F-9798-0B13684F4FBD}"/>
    <dgm:cxn modelId="{113E26CB-9B8F-42A4-BCC9-D6AA05716828}" type="presOf" srcId="{6E87B35C-2008-4490-88FA-C899A4AA2554}" destId="{E8AE0122-90AD-4A47-BB47-080C156F978D}" srcOrd="0" destOrd="0" presId="urn:microsoft.com/office/officeart/2005/8/layout/hChevron3"/>
    <dgm:cxn modelId="{A2B64A4F-53CD-45B3-9CE6-8F622D62BAD5}" srcId="{15A59843-88F8-442A-810D-F99BC2EE4425}" destId="{607100D3-DC0E-4CAB-9B90-57ACF26EE0C8}" srcOrd="1" destOrd="0" parTransId="{CFDA198C-692B-48DE-B0AD-7196CD992837}" sibTransId="{59C3F8AB-1D1F-4EDF-9A26-D59C5457F665}"/>
    <dgm:cxn modelId="{DC39D7C9-9210-4F47-A034-F8AE108F8BEA}" srcId="{C279D0D3-C8BC-4BE8-AFC1-8E690E56DD8B}" destId="{42D435A2-6FF7-442F-B301-A2114EE92323}" srcOrd="2" destOrd="0" parTransId="{218C9518-BF0C-44CA-904A-418740A7A45B}" sibTransId="{62A1B914-C944-4C70-81B0-BD96F5778001}"/>
    <dgm:cxn modelId="{A97092BA-6FCB-43C5-94FD-50B3B76A4EF2}" srcId="{6E87B35C-2008-4490-88FA-C899A4AA2554}" destId="{C279D0D3-C8BC-4BE8-AFC1-8E690E56DD8B}" srcOrd="0" destOrd="0" parTransId="{A20973BE-6B6D-42FE-9147-22B7CAA00EFE}" sibTransId="{7959DD0F-97CF-442A-A891-78148CA883F9}"/>
    <dgm:cxn modelId="{264B6CFF-A3A9-433F-AF94-A672C1263B03}" type="presOf" srcId="{1E3FEBCB-ABE8-4503-871D-0F9A59ACA3E3}" destId="{FCA39C77-8E6D-4A5F-A67F-A2507072CB78}" srcOrd="0" destOrd="3" presId="urn:microsoft.com/office/officeart/2005/8/layout/hChevron3"/>
    <dgm:cxn modelId="{02C39CA1-F6BF-4BC0-B703-18ED2FED4FDC}" type="presOf" srcId="{C279D0D3-C8BC-4BE8-AFC1-8E690E56DD8B}" destId="{86EC9F45-0E77-49CD-84D4-9333F01070EA}" srcOrd="0" destOrd="0" presId="urn:microsoft.com/office/officeart/2005/8/layout/hChevron3"/>
    <dgm:cxn modelId="{535CD1BD-0606-496C-B160-33B61D70EAF2}" type="presOf" srcId="{15A59843-88F8-442A-810D-F99BC2EE4425}" destId="{8632E2A8-5F73-4252-B2C5-DDF71E40AB26}" srcOrd="0" destOrd="0" presId="urn:microsoft.com/office/officeart/2005/8/layout/hChevron3"/>
    <dgm:cxn modelId="{C880749D-718A-4C9E-B0E0-067E7645506B}" type="presOf" srcId="{8B95AC49-CB16-4FA8-AB58-8AE4E3C59F5E}" destId="{86EC9F45-0E77-49CD-84D4-9333F01070EA}" srcOrd="0" destOrd="1" presId="urn:microsoft.com/office/officeart/2005/8/layout/hChevron3"/>
    <dgm:cxn modelId="{A9259760-BBF3-4689-A910-C682C8FE2752}" srcId="{2591C7F1-CBA2-4CEB-82B3-BC6EDA4B0F02}" destId="{3515A442-3C06-4F4F-9B14-91E8A431961F}" srcOrd="0" destOrd="0" parTransId="{A65249BE-F647-4E6B-AD3B-8C2F817E2873}" sibTransId="{1FFCE0FE-AAE7-40C9-85C2-9025AC5C9771}"/>
    <dgm:cxn modelId="{BE8E82AE-9D61-4C96-8CBF-3A0E88BA8222}" srcId="{15A59843-88F8-442A-810D-F99BC2EE4425}" destId="{2E5EA34A-C87D-4C44-9D5A-B0A238137596}" srcOrd="0" destOrd="0" parTransId="{58C6426E-BE78-427D-8F39-39200225E803}" sibTransId="{505CB1F5-C718-4371-8A9D-3D047E6319F1}"/>
    <dgm:cxn modelId="{25AED195-C5AF-492A-8B6A-A6D525691DD6}" type="presOf" srcId="{3515A442-3C06-4F4F-9B14-91E8A431961F}" destId="{FCA39C77-8E6D-4A5F-A67F-A2507072CB78}" srcOrd="0" destOrd="1" presId="urn:microsoft.com/office/officeart/2005/8/layout/hChevron3"/>
    <dgm:cxn modelId="{B1E5C9F1-C013-4888-AFF3-2BC6D681460D}" type="presOf" srcId="{992F48D1-F197-4804-8969-EC9A49A12C6D}" destId="{8632E2A8-5F73-4252-B2C5-DDF71E40AB26}" srcOrd="0" destOrd="3" presId="urn:microsoft.com/office/officeart/2005/8/layout/hChevron3"/>
    <dgm:cxn modelId="{BBAA8AD8-1369-4D26-AC93-87FCC3AF96B4}" srcId="{2591C7F1-CBA2-4CEB-82B3-BC6EDA4B0F02}" destId="{1E3FEBCB-ABE8-4503-871D-0F9A59ACA3E3}" srcOrd="2" destOrd="0" parTransId="{D80FE914-3E3F-4011-BE6F-2890BF8F50FE}" sibTransId="{24E6F031-899F-4580-964C-BECFE119BCCD}"/>
    <dgm:cxn modelId="{A601747C-7CC8-473C-B80C-AC06DF56E86F}" type="presOf" srcId="{88AA7D6B-0CAD-48C9-B019-EE95165BD329}" destId="{FCA39C77-8E6D-4A5F-A67F-A2507072CB78}" srcOrd="0" destOrd="2" presId="urn:microsoft.com/office/officeart/2005/8/layout/hChevron3"/>
    <dgm:cxn modelId="{4F9306C2-9B7D-48EA-834D-949A795C2675}" srcId="{15A59843-88F8-442A-810D-F99BC2EE4425}" destId="{992F48D1-F197-4804-8969-EC9A49A12C6D}" srcOrd="2" destOrd="0" parTransId="{948C6C4E-923F-4FAB-B5E4-6D0A2B2F0532}" sibTransId="{6C6E3034-811E-4589-9321-77DCF317CE3D}"/>
    <dgm:cxn modelId="{619B5C60-27F3-4B8A-AB5E-591413607785}" srcId="{2591C7F1-CBA2-4CEB-82B3-BC6EDA4B0F02}" destId="{88AA7D6B-0CAD-48C9-B019-EE95165BD329}" srcOrd="1" destOrd="0" parTransId="{DF8F10A3-F971-4D34-A6A8-DD6B2F898A8D}" sibTransId="{2CA1A17A-0A2A-42B2-965F-047638413830}"/>
    <dgm:cxn modelId="{B29D0F6D-D677-4195-AE32-B998B06F8E82}" type="presOf" srcId="{2591C7F1-CBA2-4CEB-82B3-BC6EDA4B0F02}" destId="{FCA39C77-8E6D-4A5F-A67F-A2507072CB78}" srcOrd="0" destOrd="0" presId="urn:microsoft.com/office/officeart/2005/8/layout/hChevron3"/>
    <dgm:cxn modelId="{A709DA64-F298-4462-AB24-E18371228817}" srcId="{6E87B35C-2008-4490-88FA-C899A4AA2554}" destId="{15A59843-88F8-442A-810D-F99BC2EE4425}" srcOrd="2" destOrd="0" parTransId="{06646076-4DC8-4388-8659-84DB5B73E269}" sibTransId="{AA31F8AD-133E-4C75-B82F-AFFCAA4D57F3}"/>
    <dgm:cxn modelId="{F85A12F9-CC94-4EE1-B5C5-57FA00CC2FAE}" srcId="{C279D0D3-C8BC-4BE8-AFC1-8E690E56DD8B}" destId="{1757E3A0-D94F-410E-8C2C-C44698DF7307}" srcOrd="1" destOrd="0" parTransId="{143956BC-6D52-4E54-A2AF-82B8C149C8A9}" sibTransId="{BF51056F-59B5-4343-90BB-732883A62BDA}"/>
    <dgm:cxn modelId="{FBA20B7B-693B-474A-AE25-1C3F371E26A3}" type="presOf" srcId="{2E5EA34A-C87D-4C44-9D5A-B0A238137596}" destId="{8632E2A8-5F73-4252-B2C5-DDF71E40AB26}" srcOrd="0" destOrd="1" presId="urn:microsoft.com/office/officeart/2005/8/layout/hChevron3"/>
    <dgm:cxn modelId="{6E32809A-1266-4410-B3CC-F65E39E5AD3E}" type="presOf" srcId="{607100D3-DC0E-4CAB-9B90-57ACF26EE0C8}" destId="{8632E2A8-5F73-4252-B2C5-DDF71E40AB26}" srcOrd="0" destOrd="2" presId="urn:microsoft.com/office/officeart/2005/8/layout/hChevron3"/>
    <dgm:cxn modelId="{C4E83A8B-3203-4824-9E6B-6F88AB529B9E}" srcId="{6E87B35C-2008-4490-88FA-C899A4AA2554}" destId="{2591C7F1-CBA2-4CEB-82B3-BC6EDA4B0F02}" srcOrd="1" destOrd="0" parTransId="{5E0628BF-3875-4423-BE2E-DD45C8871CF8}" sibTransId="{B589BBA2-FD32-4D8D-BDE6-76146D481F0E}"/>
    <dgm:cxn modelId="{F0AC4AC1-5170-4574-BD22-2C4435897D43}" type="presOf" srcId="{1757E3A0-D94F-410E-8C2C-C44698DF7307}" destId="{86EC9F45-0E77-49CD-84D4-9333F01070EA}" srcOrd="0" destOrd="2" presId="urn:microsoft.com/office/officeart/2005/8/layout/hChevron3"/>
    <dgm:cxn modelId="{066AD9A9-6136-4212-900B-B0F92512C1B4}" type="presOf" srcId="{42D435A2-6FF7-442F-B301-A2114EE92323}" destId="{86EC9F45-0E77-49CD-84D4-9333F01070EA}" srcOrd="0" destOrd="3" presId="urn:microsoft.com/office/officeart/2005/8/layout/hChevron3"/>
    <dgm:cxn modelId="{8F76127C-ACFD-4078-9258-0AE93C5F6E99}" type="presParOf" srcId="{E8AE0122-90AD-4A47-BB47-080C156F978D}" destId="{86EC9F45-0E77-49CD-84D4-9333F01070EA}" srcOrd="0" destOrd="0" presId="urn:microsoft.com/office/officeart/2005/8/layout/hChevron3"/>
    <dgm:cxn modelId="{45ED28DB-0AA7-4DAC-82E6-ACEB14946D6C}" type="presParOf" srcId="{E8AE0122-90AD-4A47-BB47-080C156F978D}" destId="{ED36A1B9-CE5D-4B4C-9813-2FE6BC1DBCC3}" srcOrd="1" destOrd="0" presId="urn:microsoft.com/office/officeart/2005/8/layout/hChevron3"/>
    <dgm:cxn modelId="{4B66AAC1-E554-4469-A6DE-B3B11849BC90}" type="presParOf" srcId="{E8AE0122-90AD-4A47-BB47-080C156F978D}" destId="{FCA39C77-8E6D-4A5F-A67F-A2507072CB78}" srcOrd="2" destOrd="0" presId="urn:microsoft.com/office/officeart/2005/8/layout/hChevron3"/>
    <dgm:cxn modelId="{65619B02-8CAA-477D-B4E0-5454FBBF9E7A}" type="presParOf" srcId="{E8AE0122-90AD-4A47-BB47-080C156F978D}" destId="{EC2E2332-5282-4EC4-9830-576271626A9F}" srcOrd="3" destOrd="0" presId="urn:microsoft.com/office/officeart/2005/8/layout/hChevron3"/>
    <dgm:cxn modelId="{108EAA39-0BB7-40C5-A5BB-535C55BFEE0A}" type="presParOf" srcId="{E8AE0122-90AD-4A47-BB47-080C156F978D}" destId="{8632E2A8-5F73-4252-B2C5-DDF71E40AB26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EC9F45-0E77-49CD-84D4-9333F01070EA}">
      <dsp:nvSpPr>
        <dsp:cNvPr id="0" name=""/>
        <dsp:cNvSpPr/>
      </dsp:nvSpPr>
      <dsp:spPr>
        <a:xfrm>
          <a:off x="426" y="0"/>
          <a:ext cx="2661590" cy="3960440"/>
        </a:xfrm>
        <a:prstGeom prst="homePlate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047" tIns="35560" rIns="0" bIns="3556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/>
            <a:t>MISSION 1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Identifier les obligations légales en matière de comptabilité informatisée</a:t>
          </a:r>
          <a:endParaRPr lang="fr-FR" sz="1400" kern="1200" dirty="0"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>
              <a:latin typeface="+mn-lt"/>
            </a:rPr>
            <a:t>Rendre compte</a:t>
          </a:r>
          <a:endParaRPr lang="fr-FR" sz="1400" b="1" kern="1200" dirty="0">
            <a:latin typeface="+mn-lt"/>
          </a:endParaRPr>
        </a:p>
      </dsp:txBody>
      <dsp:txXfrm>
        <a:off x="426" y="0"/>
        <a:ext cx="2661590" cy="3960440"/>
      </dsp:txXfrm>
    </dsp:sp>
    <dsp:sp modelId="{FCA39C77-8E6D-4A5F-A67F-A2507072CB78}">
      <dsp:nvSpPr>
        <dsp:cNvPr id="0" name=""/>
        <dsp:cNvSpPr/>
      </dsp:nvSpPr>
      <dsp:spPr>
        <a:xfrm>
          <a:off x="1791031" y="0"/>
          <a:ext cx="3789377" cy="3960440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55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/>
            <a:t>MISSION 2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Mettre en place un outil de test de conformité</a:t>
          </a: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Rédiger un mode opératoire</a:t>
          </a:r>
          <a:endParaRPr lang="fr-FR" sz="1400" b="1" kern="1200" dirty="0"/>
        </a:p>
      </dsp:txBody>
      <dsp:txXfrm>
        <a:off x="1791031" y="0"/>
        <a:ext cx="3789377" cy="3960440"/>
      </dsp:txXfrm>
    </dsp:sp>
    <dsp:sp modelId="{8632E2A8-5F73-4252-B2C5-DDF71E40AB26}">
      <dsp:nvSpPr>
        <dsp:cNvPr id="0" name=""/>
        <dsp:cNvSpPr/>
      </dsp:nvSpPr>
      <dsp:spPr>
        <a:xfrm>
          <a:off x="4608515" y="0"/>
          <a:ext cx="3594477" cy="3960440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047" tIns="60960" rIns="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/>
            <a:t>MISSION 3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dirty="0" smtClean="0"/>
            <a:t>Définir la politique de sauvegarde de la comptabilité informatisée</a:t>
          </a: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1" kern="1200" smtClean="0"/>
            <a:t>Rendre compte</a:t>
          </a:r>
          <a:endParaRPr lang="fr-FR" sz="1400" b="1" kern="1200" dirty="0"/>
        </a:p>
      </dsp:txBody>
      <dsp:txXfrm>
        <a:off x="4608515" y="0"/>
        <a:ext cx="3594477" cy="3960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269F5-BC7A-427F-8F83-B078C282B9EC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FB6AD-FD3F-4D2F-BE56-6F126D9DC6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211566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3888432" cy="313010"/>
          </a:xfrm>
        </p:spPr>
        <p:txBody>
          <a:bodyPr/>
          <a:lstStyle/>
          <a:p>
            <a:r>
              <a:rPr lang="fr-FR" dirty="0" smtClean="0"/>
              <a:t>Séminaire 28-29/05/2015 - </a:t>
            </a:r>
            <a:r>
              <a:rPr lang="fr-FR" dirty="0" err="1" smtClean="0"/>
              <a:t>ENC</a:t>
            </a:r>
            <a:r>
              <a:rPr lang="fr-FR" dirty="0" smtClean="0"/>
              <a:t> </a:t>
            </a:r>
            <a:r>
              <a:rPr lang="fr-FR" dirty="0" err="1" smtClean="0"/>
              <a:t>Bessière</a:t>
            </a:r>
            <a:r>
              <a:rPr lang="fr-FR" dirty="0" smtClean="0"/>
              <a:t>, Paris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6336" y="116632"/>
            <a:ext cx="1368152" cy="108012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2256"/>
            <a:ext cx="1944216" cy="11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DC4A-C059-4CD4-A42A-B9CEFDC08CC7}" type="datetimeFigureOut">
              <a:rPr lang="fr-FR" smtClean="0"/>
              <a:pPr/>
              <a:t>30/05/2015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2918-FF33-4093-BDB8-BAAE982E8AD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istes.ac-grenoble.fr/wws/info/cgo/" TargetMode="External"/><Relationship Id="rId2" Type="http://schemas.openxmlformats.org/officeDocument/2006/relationships/hyperlink" Target="http://crcf.ac-grenoble.fr/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hyperlink" Target="Etudiant/ContexteCB2C.docx" TargetMode="External"/><Relationship Id="rId7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hyperlink" Target="Presentation/Scenario.docx" TargetMode="Externa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Etudiant/FicheTravail.docx" TargetMode="External"/><Relationship Id="rId7" Type="http://schemas.openxmlformats.org/officeDocument/2006/relationships/slide" Target="slide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hyperlink" Target="Presentation/ArborescenceDocuments.pdf" TargetMode="External"/><Relationship Id="rId4" Type="http://schemas.openxmlformats.org/officeDocument/2006/relationships/slide" Target="slide11.xml"/><Relationship Id="rId9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800200"/>
          </a:xfrm>
          <a:solidFill>
            <a:schemeClr val="accent1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>RÉNOVATION </a:t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>BTS Comptabilité et Gestion 2015</a:t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b="1" dirty="0" smtClean="0">
                <a:solidFill>
                  <a:srgbClr val="002060"/>
                </a:solidFill>
              </a:rPr>
              <a:t/>
            </a:r>
            <a:br>
              <a:rPr lang="fr-FR" b="1" dirty="0" smtClean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800" b="1" dirty="0" smtClean="0">
                <a:solidFill>
                  <a:srgbClr val="002060"/>
                </a:solidFill>
              </a:rPr>
              <a:t>Atelier situations professionnelles &amp; PGI Autour du P2 et du cas FRANCOBOIS </a:t>
            </a:r>
          </a:p>
          <a:p>
            <a:pPr algn="r">
              <a:spcBef>
                <a:spcPts val="0"/>
              </a:spcBef>
            </a:pPr>
            <a:endParaRPr lang="fr-FR" sz="18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P. PARISOT</a:t>
            </a:r>
          </a:p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G. DUBAIL</a:t>
            </a:r>
            <a:endParaRPr lang="fr-FR" sz="1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124744"/>
            <a:ext cx="2520280" cy="31085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fr-FR" sz="2800" dirty="0" smtClean="0"/>
              <a:t>Un document fournissant les conditions de mise en œuvre, les points du référentiel abordés</a:t>
            </a:r>
            <a:r>
              <a:rPr lang="fr-FR" sz="2800" i="1" dirty="0" smtClean="0"/>
              <a:t>…</a:t>
            </a:r>
            <a:endParaRPr lang="fr-FR" sz="2800" i="1" dirty="0"/>
          </a:p>
        </p:txBody>
      </p:sp>
      <p:pic>
        <p:nvPicPr>
          <p:cNvPr id="5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82352"/>
          </a:xfrm>
        </p:spPr>
        <p:txBody>
          <a:bodyPr/>
          <a:lstStyle/>
          <a:p>
            <a:pPr algn="l"/>
            <a:r>
              <a:rPr lang="fr-FR" dirty="0" smtClean="0"/>
              <a:t>2.1 – S1 – Fiche scénario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5" y="1124744"/>
            <a:ext cx="5164383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124744"/>
            <a:ext cx="3528392" cy="48013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dirty="0" smtClean="0"/>
              <a:t>Un document court mais peu détaillé, au format .</a:t>
            </a:r>
            <a:r>
              <a:rPr lang="fr-FR" sz="2400" dirty="0" err="1" smtClean="0"/>
              <a:t>docx</a:t>
            </a:r>
            <a:r>
              <a:rPr lang="fr-FR" sz="2400" dirty="0" smtClean="0"/>
              <a:t>, vous pouvez ainsi le modifier et l’adapter en fonction :</a:t>
            </a:r>
          </a:p>
          <a:p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sz="2400" dirty="0" smtClean="0"/>
              <a:t> du </a:t>
            </a:r>
            <a:r>
              <a:rPr lang="fr-FR" sz="2400" b="1" dirty="0" smtClean="0"/>
              <a:t>niveau de guidance </a:t>
            </a:r>
            <a:r>
              <a:rPr lang="fr-FR" sz="2400" dirty="0" smtClean="0"/>
              <a:t>souhaité, 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smtClean="0"/>
              <a:t> de la </a:t>
            </a:r>
            <a:r>
              <a:rPr lang="fr-FR" sz="2400" b="1" dirty="0" smtClean="0"/>
              <a:t>version de l’application</a:t>
            </a:r>
            <a:r>
              <a:rPr lang="fr-FR" sz="24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smtClean="0"/>
              <a:t> du </a:t>
            </a:r>
            <a:r>
              <a:rPr lang="fr-FR" sz="2400" b="1" dirty="0" smtClean="0"/>
              <a:t>cas support </a:t>
            </a:r>
            <a:r>
              <a:rPr lang="fr-FR" sz="2400" dirty="0" smtClean="0"/>
              <a:t>de l’activité,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 smtClean="0"/>
              <a:t> </a:t>
            </a:r>
            <a:r>
              <a:rPr lang="fr-FR" sz="2400" i="1" dirty="0" smtClean="0"/>
              <a:t>du PGI utilisé…</a:t>
            </a:r>
            <a:endParaRPr lang="fr-FR" sz="2400" i="1" dirty="0"/>
          </a:p>
        </p:txBody>
      </p:sp>
      <p:pic>
        <p:nvPicPr>
          <p:cNvPr id="5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82352"/>
          </a:xfrm>
        </p:spPr>
        <p:txBody>
          <a:bodyPr/>
          <a:lstStyle/>
          <a:p>
            <a:pPr algn="l"/>
            <a:r>
              <a:rPr lang="fr-FR" dirty="0" smtClean="0"/>
              <a:t>2.1 – S1 – Fiche de travail étudiant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296266"/>
            <a:ext cx="5112568" cy="3653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124744"/>
            <a:ext cx="8208912" cy="255454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2800" dirty="0" smtClean="0"/>
              <a:t>Une archive contenant tous les documents nécessaires, dans des formats modifiables pour être adaptés si besoin, l’enseignant choisit ce qu’il met à disposition, en plus ou en moins…</a:t>
            </a:r>
          </a:p>
          <a:p>
            <a:pPr algn="just"/>
            <a:endParaRPr lang="fr-FR" sz="2800" dirty="0" smtClean="0"/>
          </a:p>
          <a:p>
            <a:pPr algn="just"/>
            <a:r>
              <a:rPr lang="fr-FR" sz="2000" i="1" dirty="0" smtClean="0"/>
              <a:t>Vous pouvez « fixer » les documents en les enregistrant au format </a:t>
            </a:r>
            <a:r>
              <a:rPr lang="fr-FR" sz="2000" i="1" dirty="0" err="1" smtClean="0"/>
              <a:t>pdf</a:t>
            </a:r>
            <a:r>
              <a:rPr lang="fr-FR" sz="2000" i="1" dirty="0" smtClean="0"/>
              <a:t>.</a:t>
            </a:r>
            <a:endParaRPr lang="fr-FR" sz="2000" i="1" dirty="0"/>
          </a:p>
        </p:txBody>
      </p:sp>
      <p:pic>
        <p:nvPicPr>
          <p:cNvPr id="5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54360"/>
          </a:xfrm>
        </p:spPr>
        <p:txBody>
          <a:bodyPr/>
          <a:lstStyle/>
          <a:p>
            <a:pPr algn="l"/>
            <a:r>
              <a:rPr lang="fr-FR" dirty="0" smtClean="0"/>
              <a:t>2.2 – S1 – Dossier étudiant</a:t>
            </a:r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933056"/>
            <a:ext cx="8160907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1124744"/>
            <a:ext cx="8064896" cy="18158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2800" dirty="0" smtClean="0"/>
              <a:t>Une archive contenant les ressources </a:t>
            </a:r>
            <a:r>
              <a:rPr lang="fr-FR" sz="2800" dirty="0" err="1" smtClean="0"/>
              <a:t>complémen-taires</a:t>
            </a:r>
            <a:r>
              <a:rPr lang="fr-FR" sz="2800" dirty="0" smtClean="0"/>
              <a:t> qui vous permettront de gagner du temps et de vous concentrer sur l’assistance aux étudiants, la synthèse, l’évaluation éventuelle…</a:t>
            </a:r>
            <a:endParaRPr lang="fr-FR" sz="2800" i="1" dirty="0"/>
          </a:p>
        </p:txBody>
      </p:sp>
      <p:pic>
        <p:nvPicPr>
          <p:cNvPr id="5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54360"/>
          </a:xfrm>
        </p:spPr>
        <p:txBody>
          <a:bodyPr/>
          <a:lstStyle/>
          <a:p>
            <a:pPr algn="l"/>
            <a:r>
              <a:rPr lang="fr-FR" dirty="0" smtClean="0"/>
              <a:t>2.2 – S1 – Dossier professeur</a:t>
            </a:r>
            <a:endParaRPr lang="fr-F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68960"/>
            <a:ext cx="808547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3. Démarche pédagogique (S1)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6085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2400" dirty="0" smtClean="0"/>
              <a:t>L’organisation : 2 rôles - 3 missions et 2 phases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i="1" dirty="0" smtClean="0">
              <a:solidFill>
                <a:srgbClr val="990033"/>
              </a:solidFill>
            </a:endParaRPr>
          </a:p>
          <a:p>
            <a:endParaRPr lang="fr-FR" sz="2400" dirty="0" smtClean="0"/>
          </a:p>
        </p:txBody>
      </p:sp>
      <p:graphicFrame>
        <p:nvGraphicFramePr>
          <p:cNvPr id="8" name="Diagramme 7"/>
          <p:cNvGraphicFramePr/>
          <p:nvPr/>
        </p:nvGraphicFramePr>
        <p:xfrm>
          <a:off x="467544" y="2060848"/>
          <a:ext cx="820891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611560" y="4941168"/>
            <a:ext cx="4392488" cy="360040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Phase :</a:t>
            </a:r>
            <a:r>
              <a:rPr kumimoji="0" lang="fr-FR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lang="fr-FR" sz="1600" b="1" i="1" dirty="0" smtClean="0">
                <a:latin typeface="Calibri" pitchFamily="34" charset="0"/>
                <a:cs typeface="Arial" pitchFamily="34" charset="0"/>
              </a:rPr>
              <a:t>Identifier les obligations légales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611560" y="5445224"/>
            <a:ext cx="4392488" cy="360040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Phase : Mettre en œuvre les outils nécessaires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logo francobois"/>
          <p:cNvPicPr>
            <a:picLocks noChangeAspect="1" noChangeArrowheads="1"/>
          </p:cNvPicPr>
          <p:nvPr/>
        </p:nvPicPr>
        <p:blipFill>
          <a:blip r:embed="rId8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fr-FR" sz="3600" b="1" dirty="0" smtClean="0"/>
              <a:t>3. Démarche pédagogique (S1)</a:t>
            </a:r>
            <a:br>
              <a:rPr lang="fr-FR" sz="3600" b="1" dirty="0" smtClean="0"/>
            </a:br>
            <a:r>
              <a:rPr lang="fr-FR" sz="3600" b="1" dirty="0" smtClean="0"/>
              <a:t>			</a:t>
            </a:r>
            <a:r>
              <a:rPr lang="fr-FR" sz="2000" i="1" dirty="0" smtClean="0"/>
              <a:t>hypothèse 2 étudiants</a:t>
            </a:r>
            <a:endParaRPr lang="fr-FR" sz="3600" i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1196752"/>
          <a:ext cx="8424936" cy="3505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3456384"/>
                <a:gridCol w="2808312"/>
              </a:tblGrid>
              <a:tr h="6523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Rôles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Phase 1 : Identifier les obligations légales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Phase 2 : Mettre</a:t>
                      </a:r>
                      <a:r>
                        <a:rPr lang="fr-FR" baseline="0" dirty="0" smtClean="0"/>
                        <a:t> en œuvre </a:t>
                      </a:r>
                      <a:endParaRPr lang="fr-FR" dirty="0"/>
                    </a:p>
                  </a:txBody>
                  <a:tcPr/>
                </a:tc>
              </a:tr>
              <a:tr h="71005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Collaborateur</a:t>
                      </a:r>
                      <a:r>
                        <a:rPr lang="fr-FR" baseline="0" dirty="0" smtClean="0"/>
                        <a:t> de l’EC</a:t>
                      </a:r>
                    </a:p>
                    <a:p>
                      <a:pPr algn="ctr"/>
                      <a:r>
                        <a:rPr lang="fr-FR" baseline="0" dirty="0" smtClean="0"/>
                        <a:t>Mission 1, Mission 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Recherche d’informations</a:t>
                      </a:r>
                    </a:p>
                    <a:p>
                      <a:pPr algn="ctr"/>
                      <a:r>
                        <a:rPr lang="fr-FR" dirty="0" smtClean="0"/>
                        <a:t>Compte-rendu des recherches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Définition</a:t>
                      </a:r>
                      <a:r>
                        <a:rPr lang="fr-FR" baseline="0" dirty="0" smtClean="0"/>
                        <a:t> politique de sauvegarde</a:t>
                      </a:r>
                      <a:r>
                        <a:rPr lang="fr-FR" dirty="0" smtClean="0"/>
                        <a:t>  </a:t>
                      </a:r>
                      <a:endParaRPr lang="fr-FR" dirty="0"/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Collaborateur de l’EC</a:t>
                      </a:r>
                    </a:p>
                    <a:p>
                      <a:pPr algn="ctr"/>
                      <a:r>
                        <a:rPr lang="fr-FR" dirty="0" smtClean="0"/>
                        <a:t>Mission 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Recherche de l’outil de test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Installation de l’application</a:t>
                      </a:r>
                    </a:p>
                    <a:p>
                      <a:pPr algn="ctr"/>
                      <a:r>
                        <a:rPr lang="fr-FR" dirty="0" smtClean="0"/>
                        <a:t>Rédaction du mode opératoire</a:t>
                      </a:r>
                      <a:endParaRPr lang="fr-FR" baseline="0" dirty="0" smtClean="0"/>
                    </a:p>
                  </a:txBody>
                  <a:tcPr anchor="ctr"/>
                </a:tc>
              </a:tr>
              <a:tr h="120690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Chef comptable</a:t>
                      </a:r>
                    </a:p>
                    <a:p>
                      <a:pPr algn="ctr"/>
                      <a:r>
                        <a:rPr lang="fr-FR" i="1" dirty="0" smtClean="0"/>
                        <a:t>(enseignant)</a:t>
                      </a:r>
                      <a:endParaRPr lang="fr-F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Contrôle des informations recueillies et des </a:t>
                      </a:r>
                      <a:r>
                        <a:rPr lang="fr-FR" dirty="0" smtClean="0"/>
                        <a:t>comptes-rendus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smtClean="0"/>
                        <a:t>fournis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Assistance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79512" y="5229200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Avec les étudiants :	 2 ou 3 étudiants travaillant en commun (selon le degré d’autonomie)		</a:t>
            </a: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 séminaire : 2 enseignants 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2" descr="logo francobois"/>
          <p:cNvPicPr>
            <a:picLocks noChangeAspect="1" noChangeArrowheads="1"/>
          </p:cNvPicPr>
          <p:nvPr/>
        </p:nvPicPr>
        <p:blipFill>
          <a:blip r:embed="rId3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848" y="273050"/>
            <a:ext cx="5482952" cy="5853113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2400" dirty="0" smtClean="0"/>
              <a:t>Toutes les ressources du CRCF sur</a:t>
            </a:r>
          </a:p>
          <a:p>
            <a:pPr algn="ctr">
              <a:buNone/>
            </a:pPr>
            <a:r>
              <a:rPr lang="fr-FR" sz="2400" dirty="0" smtClean="0"/>
              <a:t> </a:t>
            </a:r>
            <a:r>
              <a:rPr lang="fr-FR" sz="2400" dirty="0" smtClean="0">
                <a:hlinkClick r:id="rId2"/>
              </a:rPr>
              <a:t>http://crcf.ac-grenoble.fr</a:t>
            </a:r>
            <a:endParaRPr lang="fr-FR" sz="2400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2400" dirty="0" smtClean="0"/>
              <a:t>La liste de diffusion du BTS CG (</a:t>
            </a:r>
            <a:r>
              <a:rPr lang="fr-FR" sz="2400" i="1" dirty="0" smtClean="0"/>
              <a:t>et DCG</a:t>
            </a:r>
            <a:r>
              <a:rPr lang="fr-FR" sz="2400" dirty="0" smtClean="0"/>
              <a:t>) : </a:t>
            </a:r>
          </a:p>
          <a:p>
            <a:pPr algn="ctr">
              <a:buNone/>
            </a:pPr>
            <a:r>
              <a:rPr lang="fr-FR" sz="2400" dirty="0" smtClean="0">
                <a:hlinkClick r:id="rId3"/>
              </a:rPr>
              <a:t>http://listes.ac-grenoble.fr/wws/info/cgo/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pic>
        <p:nvPicPr>
          <p:cNvPr id="5" name="Imag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332656"/>
            <a:ext cx="1728192" cy="144016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084168" y="5373216"/>
            <a:ext cx="2525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/>
              <a:t>Merci de votre attention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P2 - Sommaire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484785"/>
            <a:ext cx="7920880" cy="468052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Présentation générale de la situation professionnelle </a:t>
            </a:r>
          </a:p>
          <a:p>
            <a:pPr>
              <a:buNone/>
            </a:pPr>
            <a:r>
              <a:rPr lang="fr-FR" sz="2400" i="1" dirty="0" smtClean="0"/>
              <a:t>	(Contexte, Scénarios, Référentiel)</a:t>
            </a:r>
            <a:br>
              <a:rPr lang="fr-FR" sz="2400" i="1" dirty="0" smtClean="0"/>
            </a:br>
            <a:endParaRPr lang="fr-FR" i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fr-FR" dirty="0" smtClean="0"/>
              <a:t>Contenu et ressources (S1 et S2)</a:t>
            </a:r>
            <a:br>
              <a:rPr lang="fr-FR" dirty="0" smtClean="0"/>
            </a:br>
            <a:r>
              <a:rPr lang="fr-FR" sz="2400" i="1" dirty="0" smtClean="0"/>
              <a:t>(Fiche de scénario, fiche de travail, dossiers documentaires)</a:t>
            </a:r>
            <a:br>
              <a:rPr lang="fr-FR" sz="2400" i="1" dirty="0" smtClean="0"/>
            </a:br>
            <a:endParaRPr lang="fr-FR" sz="2400" i="1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fr-FR" dirty="0" smtClean="0"/>
              <a:t>Démarche pédagogique (S1)</a:t>
            </a:r>
          </a:p>
          <a:p>
            <a:pPr>
              <a:buNone/>
            </a:pPr>
            <a:r>
              <a:rPr lang="fr-FR" sz="2400" i="1" dirty="0" smtClean="0"/>
              <a:t>	(Organisation, Mise en œuvre)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fr-FR" sz="3600" b="1" dirty="0" smtClean="0"/>
              <a:t>1. Présentation générale des situations professionnelles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6085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2400" dirty="0" smtClean="0"/>
              <a:t>Un </a:t>
            </a:r>
            <a:r>
              <a:rPr lang="fr-FR" sz="2400" b="1" dirty="0" smtClean="0"/>
              <a:t>contexte d’entreprise</a:t>
            </a:r>
            <a:r>
              <a:rPr lang="fr-FR" sz="2400" dirty="0" smtClean="0"/>
              <a:t>, support des activités</a:t>
            </a:r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Deux scénarios (à ce jour) : </a:t>
            </a:r>
          </a:p>
          <a:p>
            <a:pPr lvl="1"/>
            <a:r>
              <a:rPr lang="fr-FR" sz="2000" dirty="0" smtClean="0"/>
              <a:t>« </a:t>
            </a:r>
            <a:r>
              <a:rPr lang="fr-FR" sz="2000" b="1" dirty="0" smtClean="0"/>
              <a:t>Mise en œuvre d’une veille règlementaire</a:t>
            </a:r>
            <a:r>
              <a:rPr lang="fr-FR" sz="2000" dirty="0" smtClean="0"/>
              <a:t> et </a:t>
            </a:r>
            <a:r>
              <a:rPr lang="fr-FR" sz="2000" b="1" dirty="0" smtClean="0"/>
              <a:t>FEC</a:t>
            </a:r>
            <a:r>
              <a:rPr lang="fr-FR" sz="2000" dirty="0" smtClean="0"/>
              <a:t>» </a:t>
            </a:r>
          </a:p>
          <a:p>
            <a:pPr lvl="1"/>
            <a:r>
              <a:rPr lang="fr-FR" sz="2000" b="1" dirty="0" smtClean="0"/>
              <a:t>« Affectation du résultat »</a:t>
            </a:r>
          </a:p>
          <a:p>
            <a:pPr lvl="1">
              <a:buNone/>
            </a:pPr>
            <a:r>
              <a:rPr lang="fr-FR" sz="1800" i="1" dirty="0" smtClean="0"/>
              <a:t>	</a:t>
            </a:r>
            <a:r>
              <a:rPr lang="fr-FR" sz="1800" i="1" dirty="0" smtClean="0">
                <a:solidFill>
                  <a:srgbClr val="FF0000"/>
                </a:solidFill>
              </a:rPr>
              <a:t>Ils peuvent être transposés </a:t>
            </a:r>
            <a:r>
              <a:rPr lang="fr-FR" sz="1800" i="1" dirty="0" smtClean="0">
                <a:solidFill>
                  <a:srgbClr val="FF0000"/>
                </a:solidFill>
              </a:rPr>
              <a:t>et utilisés avec</a:t>
            </a:r>
            <a:r>
              <a:rPr lang="fr-FR" sz="1800" i="1" dirty="0" smtClean="0">
                <a:solidFill>
                  <a:srgbClr val="FF0000"/>
                </a:solidFill>
              </a:rPr>
              <a:t> </a:t>
            </a:r>
            <a:r>
              <a:rPr lang="fr-FR" sz="1800" i="1" dirty="0" smtClean="0">
                <a:solidFill>
                  <a:srgbClr val="FF0000"/>
                </a:solidFill>
              </a:rPr>
              <a:t>d’autres contextes !</a:t>
            </a:r>
            <a:r>
              <a:rPr lang="fr-FR" sz="2000" b="1" i="1" dirty="0" smtClean="0"/>
              <a:t/>
            </a:r>
            <a:br>
              <a:rPr lang="fr-FR" sz="2000" b="1" i="1" dirty="0" smtClean="0"/>
            </a:br>
            <a:endParaRPr lang="fr-FR" sz="2000" b="1" i="1" dirty="0" smtClean="0"/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Extraits du référentiel</a:t>
            </a:r>
            <a:br>
              <a:rPr lang="fr-FR" sz="2400" dirty="0" smtClean="0"/>
            </a:br>
            <a:r>
              <a:rPr lang="fr-FR" sz="2100" dirty="0" smtClean="0">
                <a:solidFill>
                  <a:schemeClr val="tx2">
                    <a:lumMod val="75000"/>
                  </a:schemeClr>
                </a:solidFill>
              </a:rPr>
              <a:t>Le groupe ou l’enseignant peut être amené à faire appel au processus support pour résoudre des problèmes (activités 2.1, 2.5, 2.6, 3.1, 3.3 et lien avec le processus 7).</a:t>
            </a:r>
          </a:p>
          <a:p>
            <a:endParaRPr lang="fr-FR" sz="2400" dirty="0" smtClean="0"/>
          </a:p>
        </p:txBody>
      </p:sp>
      <p:sp>
        <p:nvSpPr>
          <p:cNvPr id="5" name="Carré corné 4">
            <a:hlinkClick r:id="rId3" action="ppaction://hlinkfile"/>
          </p:cNvPr>
          <p:cNvSpPr/>
          <p:nvPr/>
        </p:nvSpPr>
        <p:spPr>
          <a:xfrm flipH="1">
            <a:off x="7740352" y="1700808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4" action="ppaction://hlinksldjump"/>
              </a:rPr>
              <a:t>Contexte</a:t>
            </a:r>
            <a:endParaRPr lang="fr-FR" sz="1000" dirty="0"/>
          </a:p>
        </p:txBody>
      </p:sp>
      <p:sp>
        <p:nvSpPr>
          <p:cNvPr id="6" name="Carré corné 5">
            <a:hlinkClick r:id="rId5" action="ppaction://hlinkfile"/>
          </p:cNvPr>
          <p:cNvSpPr/>
          <p:nvPr/>
        </p:nvSpPr>
        <p:spPr>
          <a:xfrm flipH="1">
            <a:off x="7740352" y="2852936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6" action="ppaction://hlinksldjump"/>
              </a:rPr>
              <a:t>Scénario</a:t>
            </a:r>
            <a:r>
              <a:rPr lang="fr-FR" sz="1000" dirty="0" smtClean="0"/>
              <a:t> 1</a:t>
            </a:r>
            <a:endParaRPr lang="fr-FR" sz="1000" dirty="0"/>
          </a:p>
        </p:txBody>
      </p:sp>
      <p:sp>
        <p:nvSpPr>
          <p:cNvPr id="9" name="Carré corné 8">
            <a:hlinkClick r:id="rId7" action="ppaction://hlinksldjump"/>
          </p:cNvPr>
          <p:cNvSpPr/>
          <p:nvPr/>
        </p:nvSpPr>
        <p:spPr>
          <a:xfrm flipH="1">
            <a:off x="7740352" y="4581128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7" action="ppaction://hlinksldjump"/>
              </a:rPr>
              <a:t>Référentiel</a:t>
            </a:r>
            <a:endParaRPr lang="fr-FR" sz="1000" dirty="0"/>
          </a:p>
        </p:txBody>
      </p:sp>
      <p:sp>
        <p:nvSpPr>
          <p:cNvPr id="7" name="Carré corné 6">
            <a:hlinkClick r:id="rId8" action="ppaction://hlinksldjump"/>
          </p:cNvPr>
          <p:cNvSpPr/>
          <p:nvPr/>
        </p:nvSpPr>
        <p:spPr>
          <a:xfrm flipH="1">
            <a:off x="7740352" y="3429000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6" action="ppaction://hlinksldjump"/>
              </a:rPr>
              <a:t>Scénario</a:t>
            </a:r>
            <a:r>
              <a:rPr lang="fr-FR" sz="1000" dirty="0" smtClean="0"/>
              <a:t> 2</a:t>
            </a:r>
            <a:endParaRPr 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animBg="1"/>
      <p:bldP spid="6" grpId="0" uiExpand="1" animBg="1"/>
      <p:bldP spid="9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5040" cy="1143000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 smtClean="0"/>
              <a:t>1.1 – Le contexte d’entreprise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fr-FR" dirty="0" smtClean="0"/>
              <a:t>Une SARL créée en 2011 qui commercialise des machines à bois</a:t>
            </a:r>
          </a:p>
          <a:p>
            <a:r>
              <a:rPr lang="fr-FR" dirty="0" smtClean="0"/>
              <a:t>Un contexte </a:t>
            </a:r>
            <a:r>
              <a:rPr lang="fr-FR" b="1" dirty="0" smtClean="0"/>
              <a:t>évolutif</a:t>
            </a:r>
            <a:r>
              <a:rPr lang="fr-FR" dirty="0" smtClean="0"/>
              <a:t> à s’approprier grâce à des archives :</a:t>
            </a:r>
          </a:p>
          <a:p>
            <a:pPr lvl="1"/>
            <a:r>
              <a:rPr lang="fr-FR" dirty="0" smtClean="0"/>
              <a:t>à </a:t>
            </a:r>
            <a:r>
              <a:rPr lang="fr-FR" b="1" dirty="0" smtClean="0"/>
              <a:t>différents stades : </a:t>
            </a:r>
            <a:r>
              <a:rPr lang="fr-FR" dirty="0" smtClean="0"/>
              <a:t>pour être en mesure de faire évoluer le cas en fonction de ses besoins,</a:t>
            </a:r>
          </a:p>
          <a:p>
            <a:pPr lvl="1"/>
            <a:r>
              <a:rPr lang="fr-FR" dirty="0" smtClean="0"/>
              <a:t>dans </a:t>
            </a:r>
            <a:r>
              <a:rPr lang="fr-FR" b="1" dirty="0" smtClean="0"/>
              <a:t>différentes versions : </a:t>
            </a:r>
            <a:r>
              <a:rPr lang="fr-FR" dirty="0" smtClean="0"/>
              <a:t>pour éviter le temps perdu en conversions,</a:t>
            </a:r>
          </a:p>
          <a:p>
            <a:pPr lvl="1"/>
            <a:r>
              <a:rPr lang="fr-FR" dirty="0" smtClean="0"/>
              <a:t>mises à jour : pour disposer de </a:t>
            </a:r>
            <a:r>
              <a:rPr lang="fr-FR" b="1" dirty="0" smtClean="0"/>
              <a:t>données actualisées </a:t>
            </a:r>
            <a:r>
              <a:rPr lang="fr-FR" dirty="0" smtClean="0"/>
              <a:t>(taux de TVA, nouveaux clients, nouveaux produits…)</a:t>
            </a:r>
          </a:p>
          <a:p>
            <a:pPr lvl="1"/>
            <a:endParaRPr lang="fr-FR" dirty="0"/>
          </a:p>
        </p:txBody>
      </p:sp>
      <p:pic>
        <p:nvPicPr>
          <p:cNvPr id="1026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100392" y="332656"/>
            <a:ext cx="792088" cy="111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 smtClean="0"/>
              <a:t>1.2.1 </a:t>
            </a:r>
            <a:r>
              <a:rPr lang="fr-FR" sz="3600" b="1" i="1" dirty="0" smtClean="0"/>
              <a:t>S1</a:t>
            </a:r>
            <a:r>
              <a:rPr lang="fr-FR" sz="3600" b="1" dirty="0" smtClean="0"/>
              <a:t> – Veille réglementaire et FEC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52736"/>
            <a:ext cx="8280920" cy="532859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9600" dirty="0" smtClean="0"/>
              <a:t>Une </a:t>
            </a:r>
            <a:r>
              <a:rPr lang="fr-FR" sz="9600" b="1" dirty="0" smtClean="0"/>
              <a:t>fiche scénario </a:t>
            </a:r>
            <a:r>
              <a:rPr lang="fr-FR" sz="9600" dirty="0" smtClean="0"/>
              <a:t>« </a:t>
            </a:r>
            <a:r>
              <a:rPr lang="fr-FR" sz="9600" b="1" dirty="0" smtClean="0"/>
              <a:t>Professeur</a:t>
            </a:r>
            <a:r>
              <a:rPr lang="fr-FR" sz="9600" dirty="0" smtClean="0"/>
              <a:t> »</a:t>
            </a:r>
          </a:p>
          <a:p>
            <a:endParaRPr lang="fr-FR" sz="9600" dirty="0" smtClean="0"/>
          </a:p>
          <a:p>
            <a:r>
              <a:rPr lang="fr-FR" sz="9600" dirty="0" smtClean="0"/>
              <a:t>Une </a:t>
            </a:r>
            <a:r>
              <a:rPr lang="fr-FR" sz="9600" b="1" dirty="0" smtClean="0"/>
              <a:t>fiche de travail </a:t>
            </a:r>
            <a:r>
              <a:rPr lang="fr-FR" sz="9600" dirty="0" smtClean="0"/>
              <a:t>« </a:t>
            </a:r>
            <a:r>
              <a:rPr lang="fr-FR" sz="9600" b="1" dirty="0" smtClean="0"/>
              <a:t>Étudiants</a:t>
            </a:r>
            <a:r>
              <a:rPr lang="fr-FR" sz="9600" dirty="0" smtClean="0"/>
              <a:t> »</a:t>
            </a:r>
          </a:p>
          <a:p>
            <a:pPr>
              <a:buNone/>
            </a:pPr>
            <a:endParaRPr lang="fr-FR" sz="9600" dirty="0" smtClean="0"/>
          </a:p>
          <a:p>
            <a:r>
              <a:rPr lang="fr-FR" sz="9600" dirty="0" smtClean="0"/>
              <a:t>Un </a:t>
            </a:r>
            <a:r>
              <a:rPr lang="fr-FR" sz="9600" b="1" dirty="0" smtClean="0"/>
              <a:t>dossier documentaire </a:t>
            </a:r>
            <a:r>
              <a:rPr lang="fr-FR" sz="9600" dirty="0" smtClean="0"/>
              <a:t>« </a:t>
            </a:r>
            <a:r>
              <a:rPr lang="fr-FR" sz="9600" b="1" dirty="0" smtClean="0"/>
              <a:t>Étudiants</a:t>
            </a:r>
            <a:r>
              <a:rPr lang="fr-FR" sz="9600" dirty="0" smtClean="0"/>
              <a:t> »</a:t>
            </a:r>
          </a:p>
          <a:p>
            <a:endParaRPr lang="fr-FR" sz="9600" b="1" i="1" dirty="0" smtClean="0"/>
          </a:p>
          <a:p>
            <a:r>
              <a:rPr lang="fr-FR" sz="9600" dirty="0" smtClean="0"/>
              <a:t>Des </a:t>
            </a:r>
            <a:r>
              <a:rPr lang="fr-FR" sz="9600" b="1" dirty="0" smtClean="0"/>
              <a:t>outils</a:t>
            </a:r>
            <a:r>
              <a:rPr lang="fr-FR" sz="9600" dirty="0" smtClean="0"/>
              <a:t> :</a:t>
            </a:r>
          </a:p>
          <a:p>
            <a:pPr lvl="1"/>
            <a:r>
              <a:rPr lang="fr-FR" sz="8000" dirty="0" smtClean="0"/>
              <a:t>PGI : </a:t>
            </a:r>
          </a:p>
          <a:p>
            <a:pPr lvl="2"/>
            <a:r>
              <a:rPr lang="fr-FR" sz="8000" dirty="0" smtClean="0"/>
              <a:t>Comptabilité</a:t>
            </a:r>
          </a:p>
          <a:p>
            <a:pPr lvl="1"/>
            <a:r>
              <a:rPr lang="fr-FR" sz="8000" dirty="0" smtClean="0"/>
              <a:t>Outil de test du fichier des écritures comptables (FEC)</a:t>
            </a:r>
          </a:p>
          <a:p>
            <a:pPr lvl="1"/>
            <a:r>
              <a:rPr lang="fr-FR" sz="8000" dirty="0" smtClean="0"/>
              <a:t>Texteur</a:t>
            </a:r>
          </a:p>
          <a:p>
            <a:pPr lvl="1"/>
            <a:r>
              <a:rPr lang="fr-FR" sz="8000" dirty="0" smtClean="0"/>
              <a:t>Navigateur pour recherches en ligne…</a:t>
            </a:r>
          </a:p>
          <a:p>
            <a:pPr lvl="1"/>
            <a:endParaRPr lang="fr-FR" sz="9600" b="1" i="1" dirty="0" smtClean="0"/>
          </a:p>
          <a:p>
            <a:r>
              <a:rPr lang="fr-FR" sz="9600" dirty="0" smtClean="0"/>
              <a:t>Un </a:t>
            </a:r>
            <a:r>
              <a:rPr lang="fr-FR" sz="9600" b="1" dirty="0" smtClean="0"/>
              <a:t>dossier documentaire </a:t>
            </a:r>
            <a:r>
              <a:rPr lang="fr-FR" sz="9600" dirty="0" smtClean="0"/>
              <a:t>« </a:t>
            </a:r>
            <a:r>
              <a:rPr lang="fr-FR" sz="9600" b="1" dirty="0" smtClean="0"/>
              <a:t>Professeur</a:t>
            </a:r>
            <a:r>
              <a:rPr lang="fr-FR" sz="9600" dirty="0" smtClean="0"/>
              <a:t> » pour</a:t>
            </a:r>
            <a:br>
              <a:rPr lang="fr-FR" sz="9600" dirty="0" smtClean="0"/>
            </a:br>
            <a:r>
              <a:rPr lang="fr-FR" sz="9600" dirty="0" smtClean="0"/>
              <a:t>apporter les compléments éventuels</a:t>
            </a:r>
            <a:br>
              <a:rPr lang="fr-FR" sz="9600" dirty="0" smtClean="0"/>
            </a:br>
            <a:endParaRPr lang="fr-FR" sz="9600" dirty="0" smtClean="0"/>
          </a:p>
        </p:txBody>
      </p:sp>
      <p:sp>
        <p:nvSpPr>
          <p:cNvPr id="5" name="Carré corné 4">
            <a:hlinkClick r:id="rId3" action="ppaction://hlinkfile"/>
          </p:cNvPr>
          <p:cNvSpPr/>
          <p:nvPr/>
        </p:nvSpPr>
        <p:spPr>
          <a:xfrm flipH="1">
            <a:off x="7452320" y="2060848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4" action="ppaction://hlinksldjump"/>
              </a:rPr>
              <a:t>Fiche de travail</a:t>
            </a:r>
            <a:endParaRPr lang="fr-FR" sz="1000" dirty="0"/>
          </a:p>
        </p:txBody>
      </p:sp>
      <p:sp>
        <p:nvSpPr>
          <p:cNvPr id="6" name="Carré corné 5">
            <a:hlinkClick r:id="rId5" action="ppaction://hlinkfile"/>
          </p:cNvPr>
          <p:cNvSpPr/>
          <p:nvPr/>
        </p:nvSpPr>
        <p:spPr>
          <a:xfrm flipH="1">
            <a:off x="7452320" y="2708920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6" action="ppaction://hlinksldjump"/>
              </a:rPr>
              <a:t>Dossier Documentaire</a:t>
            </a:r>
            <a:endParaRPr lang="fr-FR" sz="1000" dirty="0"/>
          </a:p>
        </p:txBody>
      </p:sp>
      <p:sp>
        <p:nvSpPr>
          <p:cNvPr id="7" name="Carré corné 6">
            <a:hlinkClick r:id="rId5" action="ppaction://hlinkfile"/>
          </p:cNvPr>
          <p:cNvSpPr/>
          <p:nvPr/>
        </p:nvSpPr>
        <p:spPr>
          <a:xfrm flipH="1">
            <a:off x="7524328" y="5733256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7" action="ppaction://hlinksldjump"/>
              </a:rPr>
              <a:t>Dossier Documentaire</a:t>
            </a:r>
            <a:endParaRPr lang="fr-FR" sz="1000" dirty="0"/>
          </a:p>
        </p:txBody>
      </p:sp>
      <p:pic>
        <p:nvPicPr>
          <p:cNvPr id="8" name="Picture 2" descr="logo francobois"/>
          <p:cNvPicPr>
            <a:picLocks noChangeAspect="1" noChangeArrowheads="1"/>
          </p:cNvPicPr>
          <p:nvPr/>
        </p:nvPicPr>
        <p:blipFill>
          <a:blip r:embed="rId8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rré corné 8">
            <a:hlinkClick r:id="rId3" action="ppaction://hlinkfile"/>
          </p:cNvPr>
          <p:cNvSpPr/>
          <p:nvPr/>
        </p:nvSpPr>
        <p:spPr>
          <a:xfrm flipH="1">
            <a:off x="7452320" y="1412776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>
                <a:hlinkClick r:id="rId9" action="ppaction://hlinksldjump"/>
              </a:rPr>
              <a:t>Fiche scénario</a:t>
            </a:r>
            <a:endParaRPr 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388424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95534" y="1196751"/>
          <a:ext cx="8424936" cy="4595329"/>
        </p:xfrm>
        <a:graphic>
          <a:graphicData uri="http://schemas.openxmlformats.org/drawingml/2006/table">
            <a:tbl>
              <a:tblPr/>
              <a:tblGrid>
                <a:gridCol w="475643"/>
                <a:gridCol w="476519"/>
                <a:gridCol w="475643"/>
                <a:gridCol w="475643"/>
                <a:gridCol w="476519"/>
                <a:gridCol w="6044969"/>
              </a:tblGrid>
              <a:tr h="1440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Calibri"/>
                          <a:ea typeface="Times New Roman"/>
                          <a:cs typeface="Times New Roman"/>
                        </a:rPr>
                        <a:t>A2.1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Calibri"/>
                          <a:ea typeface="Times New Roman"/>
                          <a:cs typeface="Times New Roman"/>
                        </a:rPr>
                        <a:t>A2.6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Calibri"/>
                          <a:ea typeface="Times New Roman"/>
                          <a:cs typeface="Times New Roman"/>
                        </a:rPr>
                        <a:t>A3.1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b="1" i="1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A7.2</a:t>
                      </a:r>
                      <a:endParaRPr lang="fr-FR" sz="1200" b="1" i="1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b="1" i="1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A7.3</a:t>
                      </a:r>
                    </a:p>
                  </a:txBody>
                  <a:tcPr marL="68473" marR="68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Times New Roman"/>
                          <a:cs typeface="Times New Roman"/>
                        </a:rPr>
                        <a:t>Résultats attendus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69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Calibri"/>
                          <a:ea typeface="Times New Roman"/>
                          <a:cs typeface="Times New Roman"/>
                        </a:rPr>
                        <a:t>2.1.1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Une veille règlementaire (sous forme d’une note de synthèse mentionnant les sources utilisées)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Calibri"/>
                          <a:ea typeface="Times New Roman"/>
                          <a:cs typeface="Times New Roman"/>
                        </a:rPr>
                        <a:t>2.6.1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Une présentation et l’archivage des documents conformes au Code de Commerce afin de répondre aux demandes de contrôle de l’administration fiscale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5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Calibri"/>
                          <a:ea typeface="Times New Roman"/>
                          <a:cs typeface="Times New Roman"/>
                        </a:rPr>
                        <a:t>3.1.1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Une veille règlementaire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Une mise à jour des procédures fiscales et comptables en adéquation avec les textes applicables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1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i="1" dirty="0" smtClean="0">
                          <a:latin typeface="Calibri"/>
                          <a:ea typeface="Times New Roman"/>
                          <a:cs typeface="Times New Roman"/>
                        </a:rPr>
                        <a:t>7.2.1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La traçabilité des opérations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1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i="1" dirty="0" smtClean="0">
                          <a:latin typeface="Calibri"/>
                          <a:ea typeface="Times New Roman"/>
                          <a:cs typeface="Times New Roman"/>
                        </a:rPr>
                        <a:t>7.2.3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L’interprétation et la structuration des données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i="1" dirty="0" smtClean="0">
                          <a:latin typeface="Calibri"/>
                          <a:ea typeface="Times New Roman"/>
                          <a:cs typeface="Times New Roman"/>
                        </a:rPr>
                        <a:t>7.3.2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La préparation des données aux formats pertinents pour intégration dans les systèmes informatiques tiers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i="1" dirty="0" smtClean="0">
                          <a:latin typeface="Calibri"/>
                          <a:ea typeface="Times New Roman"/>
                          <a:cs typeface="Times New Roman"/>
                        </a:rPr>
                        <a:t>7.3.3</a:t>
                      </a: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Repérage des failles de sécurité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Mise en œuvre des techniques de sécurité adaptées</a:t>
                      </a:r>
                      <a:endParaRPr lang="fr-F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473" marR="68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24936" cy="882352"/>
          </a:xfrm>
        </p:spPr>
        <p:txBody>
          <a:bodyPr>
            <a:noAutofit/>
          </a:bodyPr>
          <a:lstStyle/>
          <a:p>
            <a:pPr algn="l"/>
            <a:r>
              <a:rPr lang="fr-FR" sz="2800" dirty="0" smtClean="0"/>
              <a:t>1.2.1 S1 – Les éléments du référentiel mis en œuvre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 smtClean="0"/>
              <a:t>1.2.2 </a:t>
            </a:r>
            <a:r>
              <a:rPr lang="fr-FR" sz="3600" b="1" i="1" dirty="0" smtClean="0"/>
              <a:t>S2</a:t>
            </a:r>
            <a:r>
              <a:rPr lang="fr-FR" sz="3600" b="1" dirty="0" smtClean="0"/>
              <a:t> – Affectation du résultat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208912" cy="453650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9600" dirty="0" smtClean="0"/>
              <a:t>Une </a:t>
            </a:r>
            <a:r>
              <a:rPr lang="fr-FR" sz="9600" b="1" dirty="0" smtClean="0"/>
              <a:t>fiche scénario </a:t>
            </a:r>
            <a:r>
              <a:rPr lang="fr-FR" sz="9600" dirty="0" smtClean="0"/>
              <a:t>« </a:t>
            </a:r>
            <a:r>
              <a:rPr lang="fr-FR" sz="9600" b="1" dirty="0" smtClean="0"/>
              <a:t>Professeur</a:t>
            </a:r>
            <a:r>
              <a:rPr lang="fr-FR" sz="9600" dirty="0" smtClean="0"/>
              <a:t> »</a:t>
            </a:r>
          </a:p>
          <a:p>
            <a:endParaRPr lang="fr-FR" sz="9600" dirty="0" smtClean="0"/>
          </a:p>
          <a:p>
            <a:r>
              <a:rPr lang="fr-FR" sz="9600" dirty="0" smtClean="0"/>
              <a:t>Une </a:t>
            </a:r>
            <a:r>
              <a:rPr lang="fr-FR" sz="9600" b="1" dirty="0" smtClean="0"/>
              <a:t>fiche de travail </a:t>
            </a:r>
            <a:r>
              <a:rPr lang="fr-FR" sz="9600" dirty="0" smtClean="0"/>
              <a:t>« </a:t>
            </a:r>
            <a:r>
              <a:rPr lang="fr-FR" sz="9600" b="1" dirty="0" smtClean="0"/>
              <a:t>Étudiants</a:t>
            </a:r>
            <a:r>
              <a:rPr lang="fr-FR" sz="9600" dirty="0" smtClean="0"/>
              <a:t> »</a:t>
            </a:r>
          </a:p>
          <a:p>
            <a:endParaRPr lang="fr-FR" sz="9600" b="1" i="1" dirty="0" smtClean="0"/>
          </a:p>
          <a:p>
            <a:r>
              <a:rPr lang="fr-FR" sz="9600" dirty="0" smtClean="0"/>
              <a:t>Des </a:t>
            </a:r>
            <a:r>
              <a:rPr lang="fr-FR" sz="9600" b="1" dirty="0" smtClean="0"/>
              <a:t>outils</a:t>
            </a:r>
            <a:r>
              <a:rPr lang="fr-FR" sz="9600" dirty="0" smtClean="0"/>
              <a:t> :</a:t>
            </a:r>
          </a:p>
          <a:p>
            <a:pPr lvl="1"/>
            <a:r>
              <a:rPr lang="fr-FR" sz="9600" dirty="0" smtClean="0"/>
              <a:t>PGI : </a:t>
            </a:r>
          </a:p>
          <a:p>
            <a:pPr lvl="2"/>
            <a:r>
              <a:rPr lang="fr-FR" sz="9200" dirty="0" smtClean="0"/>
              <a:t>Comptabilité</a:t>
            </a:r>
          </a:p>
          <a:p>
            <a:pPr lvl="1"/>
            <a:r>
              <a:rPr lang="fr-FR" sz="9600" dirty="0" smtClean="0"/>
              <a:t>Tableur, texteur</a:t>
            </a:r>
          </a:p>
          <a:p>
            <a:pPr lvl="1">
              <a:buNone/>
            </a:pPr>
            <a:endParaRPr lang="fr-FR" sz="9600" b="1" i="1" dirty="0" smtClean="0"/>
          </a:p>
          <a:p>
            <a:r>
              <a:rPr lang="fr-FR" sz="9600" dirty="0" smtClean="0"/>
              <a:t>Un </a:t>
            </a:r>
            <a:r>
              <a:rPr lang="fr-FR" sz="9600" b="1" dirty="0" smtClean="0"/>
              <a:t>dossier documentaire </a:t>
            </a:r>
            <a:r>
              <a:rPr lang="fr-FR" sz="9600" dirty="0" smtClean="0"/>
              <a:t>« </a:t>
            </a:r>
            <a:r>
              <a:rPr lang="fr-FR" sz="9600" b="1" dirty="0" smtClean="0"/>
              <a:t>Professeur</a:t>
            </a:r>
            <a:r>
              <a:rPr lang="fr-FR" sz="9600" dirty="0" smtClean="0"/>
              <a:t> » pour</a:t>
            </a:r>
            <a:br>
              <a:rPr lang="fr-FR" sz="9600" dirty="0" smtClean="0"/>
            </a:br>
            <a:r>
              <a:rPr lang="fr-FR" sz="9600" dirty="0" smtClean="0"/>
              <a:t>apporter les compléments éventuels</a:t>
            </a:r>
            <a:br>
              <a:rPr lang="fr-FR" sz="9600" dirty="0" smtClean="0"/>
            </a:br>
            <a:endParaRPr lang="fr-FR" sz="9600" dirty="0" smtClean="0"/>
          </a:p>
        </p:txBody>
      </p:sp>
      <p:pic>
        <p:nvPicPr>
          <p:cNvPr id="8" name="Picture 2" descr="logo francobois"/>
          <p:cNvPicPr>
            <a:picLocks noChangeAspect="1" noChangeArrowheads="1"/>
          </p:cNvPicPr>
          <p:nvPr/>
        </p:nvPicPr>
        <p:blipFill>
          <a:blip r:embed="rId3" cstate="print"/>
          <a:srcRect r="63933"/>
          <a:stretch>
            <a:fillRect/>
          </a:stretch>
        </p:blipFill>
        <p:spPr bwMode="auto">
          <a:xfrm>
            <a:off x="8388424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logo francobois"/>
          <p:cNvPicPr>
            <a:picLocks noChangeAspect="1" noChangeArrowheads="1"/>
          </p:cNvPicPr>
          <p:nvPr/>
        </p:nvPicPr>
        <p:blipFill>
          <a:blip r:embed="rId2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67544" y="980728"/>
          <a:ext cx="8064896" cy="4982082"/>
        </p:xfrm>
        <a:graphic>
          <a:graphicData uri="http://schemas.openxmlformats.org/drawingml/2006/table">
            <a:tbl>
              <a:tblPr/>
              <a:tblGrid>
                <a:gridCol w="569824"/>
                <a:gridCol w="569824"/>
                <a:gridCol w="569824"/>
                <a:gridCol w="666792"/>
                <a:gridCol w="648072"/>
                <a:gridCol w="5040560"/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b="1" dirty="0">
                          <a:latin typeface="Calibri"/>
                          <a:ea typeface="Times New Roman"/>
                          <a:cs typeface="Times New Roman"/>
                        </a:rPr>
                        <a:t>Activité 2.5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b="1" dirty="0">
                          <a:latin typeface="Calibri"/>
                          <a:ea typeface="Times New Roman"/>
                          <a:cs typeface="Times New Roman"/>
                        </a:rPr>
                        <a:t>Activité 3.1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b="1" dirty="0">
                          <a:latin typeface="Calibri"/>
                          <a:ea typeface="Times New Roman"/>
                          <a:cs typeface="Times New Roman"/>
                        </a:rPr>
                        <a:t>Activité 3.3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b="1" i="1" dirty="0" smtClean="0">
                          <a:latin typeface="Calibri"/>
                          <a:ea typeface="Times New Roman"/>
                          <a:cs typeface="Times New Roman"/>
                        </a:rPr>
                        <a:t>Activités </a:t>
                      </a:r>
                      <a:r>
                        <a:rPr lang="fr-FR" sz="1050" b="1" i="1" dirty="0">
                          <a:latin typeface="Calibri"/>
                          <a:ea typeface="Times New Roman"/>
                          <a:cs typeface="Times New Roman"/>
                        </a:rPr>
                        <a:t>7.1,7.2</a:t>
                      </a:r>
                      <a:endParaRPr lang="fr-FR" sz="1400" i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b="1" i="1" dirty="0">
                          <a:latin typeface="Calibri"/>
                          <a:ea typeface="Times New Roman"/>
                          <a:cs typeface="Times New Roman"/>
                        </a:rPr>
                        <a:t>Activité 7.3</a:t>
                      </a:r>
                      <a:endParaRPr lang="fr-FR" sz="1400" i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Calibri"/>
                          <a:ea typeface="Times New Roman"/>
                          <a:cs typeface="Times New Roman"/>
                        </a:rPr>
                        <a:t>Résultats attendus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14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2.5.1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Un tableau d’affectation des résultats automatisé sur tableur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 smtClean="0">
                          <a:latin typeface="Calibri"/>
                          <a:ea typeface="Times New Roman"/>
                          <a:cs typeface="Times New Roman"/>
                        </a:rPr>
                        <a:t>7.1.3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Une extraction de données du PGI répondant aux </a:t>
                      </a:r>
                      <a:r>
                        <a:rPr lang="fr-FR" sz="1600" i="1" dirty="0" smtClean="0">
                          <a:latin typeface="Calibri"/>
                          <a:ea typeface="Times New Roman"/>
                          <a:cs typeface="Times New Roman"/>
                        </a:rPr>
                        <a:t>besoins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 smtClean="0">
                          <a:latin typeface="Calibri"/>
                          <a:ea typeface="Times New Roman"/>
                          <a:cs typeface="Times New Roman"/>
                        </a:rPr>
                        <a:t>7.2.1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L’exploitation des données de façon automatisée et </a:t>
                      </a:r>
                      <a:r>
                        <a:rPr lang="fr-FR" sz="1600" i="1" dirty="0" smtClean="0">
                          <a:latin typeface="Calibri"/>
                          <a:ea typeface="Times New Roman"/>
                          <a:cs typeface="Times New Roman"/>
                        </a:rPr>
                        <a:t>reproductible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 smtClean="0">
                          <a:latin typeface="Calibri"/>
                          <a:ea typeface="Times New Roman"/>
                          <a:cs typeface="Times New Roman"/>
                        </a:rPr>
                        <a:t>7.3.1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i="1" dirty="0">
                          <a:latin typeface="Calibri"/>
                          <a:ea typeface="Times New Roman"/>
                          <a:cs typeface="Times New Roman"/>
                        </a:rPr>
                        <a:t>- L’identification des besoins d’information des acteurs au sein du </a:t>
                      </a:r>
                      <a:r>
                        <a:rPr lang="fr-FR" sz="1600" i="1" dirty="0" smtClean="0">
                          <a:latin typeface="Calibri"/>
                          <a:ea typeface="Times New Roman"/>
                          <a:cs typeface="Times New Roman"/>
                        </a:rPr>
                        <a:t>processus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2.5.2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Des enregistrements comptables suite à l’approbation du projet de répartition par </a:t>
                      </a: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l’AGO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2.5.3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La mise à jour des documents de synthèse suite aux opérations </a:t>
                      </a: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d’affectation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Times New Roman"/>
                          <a:cs typeface="Times New Roman"/>
                        </a:rPr>
                        <a:t>3.1.1</a:t>
                      </a: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Une recherche sur les modalités d’imposition des </a:t>
                      </a: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dividendes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Times New Roman"/>
                          <a:cs typeface="Times New Roman"/>
                        </a:rPr>
                        <a:t>3.3.7</a:t>
                      </a: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Times New Roman"/>
                          <a:cs typeface="Times New Roman"/>
                        </a:rPr>
                        <a:t>- Une estimation de l’imposition personnelle des associés sur les dividendes </a:t>
                      </a:r>
                      <a:r>
                        <a:rPr lang="fr-FR" sz="1600" dirty="0" smtClean="0">
                          <a:latin typeface="Calibri"/>
                          <a:ea typeface="Times New Roman"/>
                          <a:cs typeface="Times New Roman"/>
                        </a:rPr>
                        <a:t>perçus</a:t>
                      </a:r>
                      <a:endParaRPr lang="fr-F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153" marR="631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fr-FR" sz="2800" dirty="0" smtClean="0"/>
              <a:t>1.2.1 S2 – Les éléments du référentiel mis en œuvre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1196753"/>
            <a:ext cx="7488832" cy="48013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sz="2800" dirty="0" smtClean="0">
                <a:hlinkClick r:id="rId2" action="ppaction://hlinksldjump"/>
              </a:rPr>
              <a:t>La fiche scénario</a:t>
            </a:r>
          </a:p>
          <a:p>
            <a:pPr>
              <a:buFont typeface="Arial" pitchFamily="34" charset="0"/>
              <a:buChar char="•"/>
            </a:pPr>
            <a:endParaRPr lang="fr-FR" sz="2800" b="1" dirty="0" smtClean="0">
              <a:hlinkClick r:id="rId2" action="ppaction://hlinksldjump"/>
            </a:endParaRPr>
          </a:p>
          <a:p>
            <a:pPr>
              <a:buFont typeface="Arial" pitchFamily="34" charset="0"/>
              <a:buChar char="•"/>
            </a:pP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sz="2800" b="1" dirty="0" smtClean="0">
                <a:hlinkClick r:id="rId2" action="ppaction://hlinksldjump"/>
              </a:rPr>
              <a:t> </a:t>
            </a:r>
            <a:r>
              <a:rPr lang="fr-FR" sz="2800" dirty="0" smtClean="0">
                <a:hlinkClick r:id="rId2" action="ppaction://hlinksldjump"/>
              </a:rPr>
              <a:t>La fiche de travail étudiant</a:t>
            </a:r>
            <a:endParaRPr lang="fr-FR" sz="2800" dirty="0" smtClean="0"/>
          </a:p>
          <a:p>
            <a:pPr>
              <a:buFont typeface="Arial" pitchFamily="34" charset="0"/>
              <a:buChar char="•"/>
            </a:pPr>
            <a:endParaRPr lang="fr-FR" sz="2800" b="1" dirty="0" smtClean="0"/>
          </a:p>
          <a:p>
            <a:pPr lvl="1"/>
            <a:endParaRPr lang="fr-FR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 </a:t>
            </a:r>
            <a:r>
              <a:rPr lang="fr-FR" sz="2800" dirty="0" smtClean="0">
                <a:hlinkClick r:id="rId3" action="ppaction://hlinksldjump"/>
              </a:rPr>
              <a:t>Le dossier documentaire « Étudiants »</a:t>
            </a:r>
            <a:endParaRPr lang="fr-FR" sz="2800" dirty="0" smtClean="0"/>
          </a:p>
          <a:p>
            <a:pPr>
              <a:buFont typeface="Arial" pitchFamily="34" charset="0"/>
              <a:buChar char="•"/>
            </a:pPr>
            <a:endParaRPr lang="fr-FR" sz="2800" dirty="0" smtClean="0"/>
          </a:p>
          <a:p>
            <a:endParaRPr lang="fr-FR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b="1" dirty="0" smtClean="0"/>
              <a:t> </a:t>
            </a:r>
            <a:r>
              <a:rPr lang="fr-FR" sz="2800" dirty="0" smtClean="0">
                <a:hlinkClick r:id="rId4" action="ppaction://hlinksldjump"/>
              </a:rPr>
              <a:t>Le dossier documentaire « Professeur »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Picture 2" descr="logo francobois"/>
          <p:cNvPicPr>
            <a:picLocks noChangeAspect="1" noChangeArrowheads="1"/>
          </p:cNvPicPr>
          <p:nvPr/>
        </p:nvPicPr>
        <p:blipFill>
          <a:blip r:embed="rId5" cstate="print"/>
          <a:srcRect r="63933"/>
          <a:stretch>
            <a:fillRect/>
          </a:stretch>
        </p:blipFill>
        <p:spPr bwMode="auto">
          <a:xfrm>
            <a:off x="8460432" y="5949280"/>
            <a:ext cx="536947" cy="7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95536" y="188640"/>
            <a:ext cx="7920880" cy="864096"/>
          </a:xfrm>
        </p:spPr>
        <p:txBody>
          <a:bodyPr/>
          <a:lstStyle/>
          <a:p>
            <a:pPr algn="l"/>
            <a:r>
              <a:rPr lang="fr-FR" dirty="0" smtClean="0"/>
              <a:t>2. Contenu et ressources (S1)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2429</TotalTime>
  <Words>760</Words>
  <Application>Microsoft Office PowerPoint</Application>
  <PresentationFormat>Affichage à l'écran (4:3)</PresentationFormat>
  <Paragraphs>189</Paragraphs>
  <Slides>16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   RÉNOVATION  BTS Comptabilité et Gestion 2015   </vt:lpstr>
      <vt:lpstr>P2 - Sommaire</vt:lpstr>
      <vt:lpstr>1. Présentation générale des situations professionnelles</vt:lpstr>
      <vt:lpstr>1.1 – Le contexte d’entreprise</vt:lpstr>
      <vt:lpstr>1.2.1 S1 – Veille réglementaire et FEC</vt:lpstr>
      <vt:lpstr>1.2.1 S1 – Les éléments du référentiel mis en œuvre</vt:lpstr>
      <vt:lpstr>1.2.2 S2 – Affectation du résultat</vt:lpstr>
      <vt:lpstr>1.2.1 S2 – Les éléments du référentiel mis en œuvre</vt:lpstr>
      <vt:lpstr>2. Contenu et ressources (S1)</vt:lpstr>
      <vt:lpstr>2.1 – S1 – Fiche scénario</vt:lpstr>
      <vt:lpstr>2.1 – S1 – Fiche de travail étudiant</vt:lpstr>
      <vt:lpstr>2.2 – S1 – Dossier étudiant</vt:lpstr>
      <vt:lpstr>2.2 – S1 – Dossier professeur</vt:lpstr>
      <vt:lpstr>3. Démarche pédagogique (S1)</vt:lpstr>
      <vt:lpstr>3. Démarche pédagogique (S1)    hypothèse 2 étudiants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BTS CG 2015</dc:title>
  <dc:subject>CONTEXTE FRANCOBOIS</dc:subject>
  <dc:creator>CRCF-P. PARISOT</dc:creator>
  <dc:description>2 Scénarios autour du cas Francobois (ou d'autres contextes)</dc:description>
  <cp:lastModifiedBy>Pascal Parisot</cp:lastModifiedBy>
  <cp:revision>284</cp:revision>
  <dcterms:created xsi:type="dcterms:W3CDTF">2014-09-25T13:22:28Z</dcterms:created>
  <dcterms:modified xsi:type="dcterms:W3CDTF">2015-05-30T07:44:33Z</dcterms:modified>
</cp:coreProperties>
</file>