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5288" r:id="rId3"/>
    <p:sldMasterId id="2147485303" r:id="rId4"/>
    <p:sldMasterId id="2147485315" r:id="rId5"/>
    <p:sldMasterId id="2147485327" r:id="rId6"/>
  </p:sldMasterIdLst>
  <p:notesMasterIdLst>
    <p:notesMasterId r:id="rId34"/>
  </p:notesMasterIdLst>
  <p:handoutMasterIdLst>
    <p:handoutMasterId r:id="rId35"/>
  </p:handoutMasterIdLst>
  <p:sldIdLst>
    <p:sldId id="1292" r:id="rId7"/>
    <p:sldId id="1293" r:id="rId8"/>
    <p:sldId id="1294" r:id="rId9"/>
    <p:sldId id="1295" r:id="rId10"/>
    <p:sldId id="1297" r:id="rId11"/>
    <p:sldId id="1298" r:id="rId12"/>
    <p:sldId id="1299" r:id="rId13"/>
    <p:sldId id="1291" r:id="rId14"/>
    <p:sldId id="1302" r:id="rId15"/>
    <p:sldId id="1290" r:id="rId16"/>
    <p:sldId id="1303" r:id="rId17"/>
    <p:sldId id="1315" r:id="rId18"/>
    <p:sldId id="1236" r:id="rId19"/>
    <p:sldId id="414" r:id="rId20"/>
    <p:sldId id="1304" r:id="rId21"/>
    <p:sldId id="1305" r:id="rId22"/>
    <p:sldId id="1306" r:id="rId23"/>
    <p:sldId id="1316" r:id="rId24"/>
    <p:sldId id="1307" r:id="rId25"/>
    <p:sldId id="1308" r:id="rId26"/>
    <p:sldId id="1310" r:id="rId27"/>
    <p:sldId id="1311" r:id="rId28"/>
    <p:sldId id="1312" r:id="rId29"/>
    <p:sldId id="1313" r:id="rId30"/>
    <p:sldId id="1314" r:id="rId31"/>
    <p:sldId id="1317" r:id="rId32"/>
    <p:sldId id="1309" r:id="rId33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FFFF"/>
    <a:srgbClr val="FED6BE"/>
    <a:srgbClr val="9966FF"/>
    <a:srgbClr val="FFFF99"/>
    <a:srgbClr val="FF0066"/>
    <a:srgbClr val="FFFFCC"/>
    <a:srgbClr val="DDFF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4" autoAdjust="0"/>
    <p:restoredTop sz="97246" autoAdjust="0"/>
  </p:normalViewPr>
  <p:slideViewPr>
    <p:cSldViewPr>
      <p:cViewPr>
        <p:scale>
          <a:sx n="90" d="100"/>
          <a:sy n="90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890" y="-84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7B35C-2008-4490-88FA-C899A4AA2554}" type="doc">
      <dgm:prSet loTypeId="urn:microsoft.com/office/officeart/2005/8/layout/hChevron3" loCatId="process" qsTypeId="urn:microsoft.com/office/officeart/2005/8/quickstyle/3d3" qsCatId="3D" csTypeId="urn:microsoft.com/office/officeart/2005/8/colors/accent1_2" csCatId="accent1" phldr="1"/>
      <dgm:spPr/>
    </dgm:pt>
    <dgm:pt modelId="{C279D0D3-C8BC-4BE8-AFC1-8E690E56DD8B}">
      <dgm:prSet phldrT="[Texte]" custT="1"/>
      <dgm:spPr/>
      <dgm:t>
        <a:bodyPr rIns="0"/>
        <a:lstStyle/>
        <a:p>
          <a:r>
            <a:rPr lang="fr-FR" sz="1800" b="1" dirty="0" smtClean="0"/>
            <a:t>Phase 1</a:t>
          </a:r>
          <a:endParaRPr lang="fr-FR" sz="1800" b="1" dirty="0"/>
        </a:p>
      </dgm:t>
    </dgm:pt>
    <dgm:pt modelId="{A20973BE-6B6D-42FE-9147-22B7CAA00EFE}" type="parTrans" cxnId="{A97092BA-6FCB-43C5-94FD-50B3B76A4EF2}">
      <dgm:prSet/>
      <dgm:spPr/>
      <dgm:t>
        <a:bodyPr/>
        <a:lstStyle/>
        <a:p>
          <a:endParaRPr lang="fr-FR" sz="1800"/>
        </a:p>
      </dgm:t>
    </dgm:pt>
    <dgm:pt modelId="{7959DD0F-97CF-442A-A891-78148CA883F9}" type="sibTrans" cxnId="{A97092BA-6FCB-43C5-94FD-50B3B76A4EF2}">
      <dgm:prSet/>
      <dgm:spPr/>
      <dgm:t>
        <a:bodyPr/>
        <a:lstStyle/>
        <a:p>
          <a:endParaRPr lang="fr-FR" sz="1800"/>
        </a:p>
      </dgm:t>
    </dgm:pt>
    <dgm:pt modelId="{2591C7F1-CBA2-4CEB-82B3-BC6EDA4B0F02}">
      <dgm:prSet phldrT="[Texte]" custT="1"/>
      <dgm:spPr/>
      <dgm:t>
        <a:bodyPr lIns="0" rIns="0"/>
        <a:lstStyle/>
        <a:p>
          <a:pPr algn="l"/>
          <a:r>
            <a:rPr lang="fr-FR" sz="1800" b="1" dirty="0" smtClean="0"/>
            <a:t>Phase 2</a:t>
          </a:r>
          <a:endParaRPr lang="fr-FR" sz="1800" b="1" dirty="0"/>
        </a:p>
      </dgm:t>
    </dgm:pt>
    <dgm:pt modelId="{5E0628BF-3875-4423-BE2E-DD45C8871CF8}" type="parTrans" cxnId="{C4E83A8B-3203-4824-9E6B-6F88AB529B9E}">
      <dgm:prSet/>
      <dgm:spPr/>
      <dgm:t>
        <a:bodyPr/>
        <a:lstStyle/>
        <a:p>
          <a:endParaRPr lang="fr-FR" sz="1800"/>
        </a:p>
      </dgm:t>
    </dgm:pt>
    <dgm:pt modelId="{B589BBA2-FD32-4D8D-BDE6-76146D481F0E}" type="sibTrans" cxnId="{C4E83A8B-3203-4824-9E6B-6F88AB529B9E}">
      <dgm:prSet/>
      <dgm:spPr/>
      <dgm:t>
        <a:bodyPr/>
        <a:lstStyle/>
        <a:p>
          <a:endParaRPr lang="fr-FR" sz="1800"/>
        </a:p>
      </dgm:t>
    </dgm:pt>
    <dgm:pt modelId="{FF0CCE16-7783-4DF8-BFF4-36A5596CB174}">
      <dgm:prSet phldrT="[Texte]" custT="1"/>
      <dgm:spPr/>
      <dgm:t>
        <a:bodyPr lIns="0" rIns="0"/>
        <a:lstStyle/>
        <a:p>
          <a:pPr algn="l"/>
          <a:r>
            <a:rPr lang="fr-FR" sz="1800" b="1" dirty="0" smtClean="0"/>
            <a:t>Phase 3</a:t>
          </a:r>
          <a:endParaRPr lang="fr-FR" sz="1800" b="1" dirty="0"/>
        </a:p>
      </dgm:t>
    </dgm:pt>
    <dgm:pt modelId="{893F8EED-C05B-476C-81D2-218DBCD1E13C}" type="parTrans" cxnId="{1104EBFC-9BED-4826-8494-09FD973F12A0}">
      <dgm:prSet/>
      <dgm:spPr/>
      <dgm:t>
        <a:bodyPr/>
        <a:lstStyle/>
        <a:p>
          <a:endParaRPr lang="fr-FR" sz="1800"/>
        </a:p>
      </dgm:t>
    </dgm:pt>
    <dgm:pt modelId="{68B90908-E04F-4C4F-B917-7667AB6BC190}" type="sibTrans" cxnId="{1104EBFC-9BED-4826-8494-09FD973F12A0}">
      <dgm:prSet/>
      <dgm:spPr/>
      <dgm:t>
        <a:bodyPr/>
        <a:lstStyle/>
        <a:p>
          <a:endParaRPr lang="fr-FR" sz="1800"/>
        </a:p>
      </dgm:t>
    </dgm:pt>
    <dgm:pt modelId="{2E54A29B-413D-4364-BAF1-E35DB247ED36}">
      <dgm:prSet phldrT="[Texte]" custT="1"/>
      <dgm:spPr/>
      <dgm:t>
        <a:bodyPr lIns="0" rIns="0"/>
        <a:lstStyle/>
        <a:p>
          <a:pPr algn="l"/>
          <a:r>
            <a:rPr lang="fr-FR" sz="1800" dirty="0" smtClean="0"/>
            <a:t>Analyser les coûts </a:t>
          </a:r>
          <a:br>
            <a:rPr lang="fr-FR" sz="1800" dirty="0" smtClean="0"/>
          </a:br>
          <a:r>
            <a:rPr lang="fr-FR" sz="1800" dirty="0" smtClean="0"/>
            <a:t>de revient </a:t>
          </a:r>
          <a:br>
            <a:rPr lang="fr-FR" sz="1800" dirty="0" smtClean="0"/>
          </a:br>
          <a:r>
            <a:rPr lang="fr-FR" sz="1800" dirty="0" smtClean="0"/>
            <a:t>d’un produit </a:t>
          </a:r>
          <a:br>
            <a:rPr lang="fr-FR" sz="1800" dirty="0" smtClean="0"/>
          </a:br>
          <a:r>
            <a:rPr lang="fr-FR" sz="1800" dirty="0" smtClean="0"/>
            <a:t>et étudier la politique </a:t>
          </a:r>
          <a:br>
            <a:rPr lang="fr-FR" sz="1800" dirty="0" smtClean="0"/>
          </a:br>
          <a:r>
            <a:rPr lang="fr-FR" sz="1800" dirty="0" smtClean="0"/>
            <a:t>de prix de l’entreprise</a:t>
          </a:r>
          <a:endParaRPr lang="fr-FR" sz="1800" b="1" dirty="0"/>
        </a:p>
      </dgm:t>
    </dgm:pt>
    <dgm:pt modelId="{C64217D7-B5AA-4128-B606-D8CEF5DB59AF}" type="parTrans" cxnId="{29A9F97F-6929-4DF9-BC2C-27F9346397B7}">
      <dgm:prSet/>
      <dgm:spPr/>
      <dgm:t>
        <a:bodyPr/>
        <a:lstStyle/>
        <a:p>
          <a:endParaRPr lang="fr-FR" sz="1800"/>
        </a:p>
      </dgm:t>
    </dgm:pt>
    <dgm:pt modelId="{77059C67-33F0-4DD1-B41C-1E88CABDB77F}" type="sibTrans" cxnId="{29A9F97F-6929-4DF9-BC2C-27F9346397B7}">
      <dgm:prSet/>
      <dgm:spPr/>
      <dgm:t>
        <a:bodyPr/>
        <a:lstStyle/>
        <a:p>
          <a:endParaRPr lang="fr-FR" sz="1800"/>
        </a:p>
      </dgm:t>
    </dgm:pt>
    <dgm:pt modelId="{0F12D9F6-D575-45EB-A5FE-3D094E346D65}">
      <dgm:prSet phldrT="[Texte]" custT="1"/>
      <dgm:spPr/>
      <dgm:t>
        <a:bodyPr/>
        <a:lstStyle/>
        <a:p>
          <a:pPr algn="l"/>
          <a:r>
            <a:rPr lang="fr-FR" sz="1800" dirty="0" smtClean="0"/>
            <a:t>Analyser le coût de revient d’une  autre commande (</a:t>
          </a:r>
          <a:r>
            <a:rPr lang="fr-FR" sz="1600" dirty="0" smtClean="0">
              <a:solidFill>
                <a:schemeClr val="bg1">
                  <a:lumMod val="95000"/>
                </a:schemeClr>
              </a:solidFill>
            </a:rPr>
            <a:t>modifiant la structure de l’entreprise</a:t>
          </a:r>
          <a:r>
            <a:rPr lang="fr-FR" sz="1800" dirty="0" smtClean="0"/>
            <a:t>)</a:t>
          </a:r>
          <a:endParaRPr lang="fr-FR" sz="1800" b="1" dirty="0"/>
        </a:p>
      </dgm:t>
    </dgm:pt>
    <dgm:pt modelId="{9B33C9C7-E0CF-4537-AB12-F258CC95282C}" type="parTrans" cxnId="{4A60BB39-4322-4C33-A05D-762D89331D07}">
      <dgm:prSet/>
      <dgm:spPr/>
      <dgm:t>
        <a:bodyPr/>
        <a:lstStyle/>
        <a:p>
          <a:endParaRPr lang="fr-FR" sz="1800"/>
        </a:p>
      </dgm:t>
    </dgm:pt>
    <dgm:pt modelId="{808963D1-ADBC-4779-B59F-86B27C171B5F}" type="sibTrans" cxnId="{4A60BB39-4322-4C33-A05D-762D89331D07}">
      <dgm:prSet/>
      <dgm:spPr/>
      <dgm:t>
        <a:bodyPr/>
        <a:lstStyle/>
        <a:p>
          <a:endParaRPr lang="fr-FR" sz="1800"/>
        </a:p>
      </dgm:t>
    </dgm:pt>
    <dgm:pt modelId="{8B95AC49-CB16-4FA8-AB58-8AE4E3C59F5E}">
      <dgm:prSet phldrT="[Texte]" custT="1"/>
      <dgm:spPr/>
      <dgm:t>
        <a:bodyPr rIns="0"/>
        <a:lstStyle/>
        <a:p>
          <a:r>
            <a:rPr lang="fr-FR" sz="1800" dirty="0" smtClean="0"/>
            <a:t>Identifier les </a:t>
          </a:r>
          <a:br>
            <a:rPr lang="fr-FR" sz="1800" dirty="0" smtClean="0"/>
          </a:br>
          <a:r>
            <a:rPr lang="fr-FR" sz="1800" dirty="0" smtClean="0"/>
            <a:t>problèmes liés </a:t>
          </a:r>
          <a:br>
            <a:rPr lang="fr-FR" sz="1800" dirty="0" smtClean="0"/>
          </a:br>
          <a:r>
            <a:rPr lang="fr-FR" sz="1800" dirty="0" smtClean="0"/>
            <a:t>à l’acceptation </a:t>
          </a:r>
          <a:br>
            <a:rPr lang="fr-FR" sz="1800" dirty="0" smtClean="0"/>
          </a:br>
          <a:r>
            <a:rPr lang="fr-FR" sz="1800" dirty="0" smtClean="0"/>
            <a:t>d’une commande </a:t>
          </a:r>
          <a:br>
            <a:rPr lang="fr-FR" sz="1800" dirty="0" smtClean="0"/>
          </a:br>
          <a:r>
            <a:rPr lang="fr-FR" sz="1800" dirty="0" smtClean="0"/>
            <a:t>supplémentaire</a:t>
          </a:r>
          <a:endParaRPr lang="fr-FR" sz="1800" dirty="0">
            <a:latin typeface="+mn-lt"/>
          </a:endParaRPr>
        </a:p>
      </dgm:t>
    </dgm:pt>
    <dgm:pt modelId="{42CB6083-742E-417F-9798-0B13684F4FBD}" type="sibTrans" cxnId="{5A0DEEFD-0C40-4912-888D-2F44940FA9F8}">
      <dgm:prSet/>
      <dgm:spPr/>
      <dgm:t>
        <a:bodyPr/>
        <a:lstStyle/>
        <a:p>
          <a:endParaRPr lang="fr-FR" sz="1800"/>
        </a:p>
      </dgm:t>
    </dgm:pt>
    <dgm:pt modelId="{61303D24-2ABC-45C4-A5DD-F5DE238F5EA2}" type="parTrans" cxnId="{5A0DEEFD-0C40-4912-888D-2F44940FA9F8}">
      <dgm:prSet/>
      <dgm:spPr/>
      <dgm:t>
        <a:bodyPr/>
        <a:lstStyle/>
        <a:p>
          <a:endParaRPr lang="fr-FR" sz="1800"/>
        </a:p>
      </dgm:t>
    </dgm:pt>
    <dgm:pt modelId="{E8AE0122-90AD-4A47-BB47-080C156F978D}" type="pres">
      <dgm:prSet presAssocID="{6E87B35C-2008-4490-88FA-C899A4AA2554}" presName="Name0" presStyleCnt="0">
        <dgm:presLayoutVars>
          <dgm:dir/>
          <dgm:resizeHandles val="exact"/>
        </dgm:presLayoutVars>
      </dgm:prSet>
      <dgm:spPr/>
    </dgm:pt>
    <dgm:pt modelId="{86EC9F45-0E77-49CD-84D4-9333F01070EA}" type="pres">
      <dgm:prSet presAssocID="{C279D0D3-C8BC-4BE8-AFC1-8E690E56DD8B}" presName="parAndChTx" presStyleLbl="node1" presStyleIdx="0" presStyleCnt="3" custScaleX="36231" custScaleY="191528" custLinFactNeighborX="-38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36A1B9-CE5D-4B4C-9813-2FE6BC1DBCC3}" type="pres">
      <dgm:prSet presAssocID="{7959DD0F-97CF-442A-A891-78148CA883F9}" presName="parAndChSpace" presStyleCnt="0"/>
      <dgm:spPr/>
    </dgm:pt>
    <dgm:pt modelId="{FCA39C77-8E6D-4A5F-A67F-A2507072CB78}" type="pres">
      <dgm:prSet presAssocID="{2591C7F1-CBA2-4CEB-82B3-BC6EDA4B0F02}" presName="parAndChTx" presStyleLbl="node1" presStyleIdx="1" presStyleCnt="3" custScaleX="55825" custScaleY="191528" custLinFactNeighborX="5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2E2332-5282-4EC4-9830-576271626A9F}" type="pres">
      <dgm:prSet presAssocID="{B589BBA2-FD32-4D8D-BDE6-76146D481F0E}" presName="parAndChSpace" presStyleCnt="0"/>
      <dgm:spPr/>
    </dgm:pt>
    <dgm:pt modelId="{69887437-6348-4F50-A1FC-EB90DC3CE98B}" type="pres">
      <dgm:prSet presAssocID="{FF0CCE16-7783-4DF8-BFF4-36A5596CB174}" presName="parAndChTx" presStyleLbl="node1" presStyleIdx="2" presStyleCnt="3" custScaleX="39261" custScaleY="1032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B4EDBE-1B16-49D5-8A3B-6232A90FA349}" type="presOf" srcId="{FF0CCE16-7783-4DF8-BFF4-36A5596CB174}" destId="{69887437-6348-4F50-A1FC-EB90DC3CE98B}" srcOrd="0" destOrd="0" presId="urn:microsoft.com/office/officeart/2005/8/layout/hChevron3"/>
    <dgm:cxn modelId="{1104EBFC-9BED-4826-8494-09FD973F12A0}" srcId="{6E87B35C-2008-4490-88FA-C899A4AA2554}" destId="{FF0CCE16-7783-4DF8-BFF4-36A5596CB174}" srcOrd="2" destOrd="0" parTransId="{893F8EED-C05B-476C-81D2-218DBCD1E13C}" sibTransId="{68B90908-E04F-4C4F-B917-7667AB6BC190}"/>
    <dgm:cxn modelId="{29A9F97F-6929-4DF9-BC2C-27F9346397B7}" srcId="{2591C7F1-CBA2-4CEB-82B3-BC6EDA4B0F02}" destId="{2E54A29B-413D-4364-BAF1-E35DB247ED36}" srcOrd="0" destOrd="0" parTransId="{C64217D7-B5AA-4128-B606-D8CEF5DB59AF}" sibTransId="{77059C67-33F0-4DD1-B41C-1E88CABDB77F}"/>
    <dgm:cxn modelId="{2EB806DA-FFDE-49B3-B907-CC53209060B8}" type="presOf" srcId="{2591C7F1-CBA2-4CEB-82B3-BC6EDA4B0F02}" destId="{FCA39C77-8E6D-4A5F-A67F-A2507072CB78}" srcOrd="0" destOrd="0" presId="urn:microsoft.com/office/officeart/2005/8/layout/hChevron3"/>
    <dgm:cxn modelId="{4A60BB39-4322-4C33-A05D-762D89331D07}" srcId="{FF0CCE16-7783-4DF8-BFF4-36A5596CB174}" destId="{0F12D9F6-D575-45EB-A5FE-3D094E346D65}" srcOrd="0" destOrd="0" parTransId="{9B33C9C7-E0CF-4537-AB12-F258CC95282C}" sibTransId="{808963D1-ADBC-4779-B59F-86B27C171B5F}"/>
    <dgm:cxn modelId="{A97092BA-6FCB-43C5-94FD-50B3B76A4EF2}" srcId="{6E87B35C-2008-4490-88FA-C899A4AA2554}" destId="{C279D0D3-C8BC-4BE8-AFC1-8E690E56DD8B}" srcOrd="0" destOrd="0" parTransId="{A20973BE-6B6D-42FE-9147-22B7CAA00EFE}" sibTransId="{7959DD0F-97CF-442A-A891-78148CA883F9}"/>
    <dgm:cxn modelId="{B0B0BCC1-17C1-49FE-B257-44BAB8A58F8C}" type="presOf" srcId="{0F12D9F6-D575-45EB-A5FE-3D094E346D65}" destId="{69887437-6348-4F50-A1FC-EB90DC3CE98B}" srcOrd="0" destOrd="1" presId="urn:microsoft.com/office/officeart/2005/8/layout/hChevron3"/>
    <dgm:cxn modelId="{C4E83A8B-3203-4824-9E6B-6F88AB529B9E}" srcId="{6E87B35C-2008-4490-88FA-C899A4AA2554}" destId="{2591C7F1-CBA2-4CEB-82B3-BC6EDA4B0F02}" srcOrd="1" destOrd="0" parTransId="{5E0628BF-3875-4423-BE2E-DD45C8871CF8}" sibTransId="{B589BBA2-FD32-4D8D-BDE6-76146D481F0E}"/>
    <dgm:cxn modelId="{9EFF1031-F00B-44CB-9CFA-E04F71AA7F1D}" type="presOf" srcId="{2E54A29B-413D-4364-BAF1-E35DB247ED36}" destId="{FCA39C77-8E6D-4A5F-A67F-A2507072CB78}" srcOrd="0" destOrd="1" presId="urn:microsoft.com/office/officeart/2005/8/layout/hChevron3"/>
    <dgm:cxn modelId="{8717F0C9-BAED-48B3-BE2B-54802AE9FB0B}" type="presOf" srcId="{C279D0D3-C8BC-4BE8-AFC1-8E690E56DD8B}" destId="{86EC9F45-0E77-49CD-84D4-9333F01070EA}" srcOrd="0" destOrd="0" presId="urn:microsoft.com/office/officeart/2005/8/layout/hChevron3"/>
    <dgm:cxn modelId="{1DBEEBC4-5895-4995-93CC-E2262BDB3777}" type="presOf" srcId="{8B95AC49-CB16-4FA8-AB58-8AE4E3C59F5E}" destId="{86EC9F45-0E77-49CD-84D4-9333F01070EA}" srcOrd="0" destOrd="1" presId="urn:microsoft.com/office/officeart/2005/8/layout/hChevron3"/>
    <dgm:cxn modelId="{D96821FB-71C8-4DC7-B6C5-0AB10F907578}" type="presOf" srcId="{6E87B35C-2008-4490-88FA-C899A4AA2554}" destId="{E8AE0122-90AD-4A47-BB47-080C156F978D}" srcOrd="0" destOrd="0" presId="urn:microsoft.com/office/officeart/2005/8/layout/hChevron3"/>
    <dgm:cxn modelId="{5A0DEEFD-0C40-4912-888D-2F44940FA9F8}" srcId="{C279D0D3-C8BC-4BE8-AFC1-8E690E56DD8B}" destId="{8B95AC49-CB16-4FA8-AB58-8AE4E3C59F5E}" srcOrd="0" destOrd="0" parTransId="{61303D24-2ABC-45C4-A5DD-F5DE238F5EA2}" sibTransId="{42CB6083-742E-417F-9798-0B13684F4FBD}"/>
    <dgm:cxn modelId="{4AFFB43A-C789-4E07-BE22-66BE4619B7B2}" type="presParOf" srcId="{E8AE0122-90AD-4A47-BB47-080C156F978D}" destId="{86EC9F45-0E77-49CD-84D4-9333F01070EA}" srcOrd="0" destOrd="0" presId="urn:microsoft.com/office/officeart/2005/8/layout/hChevron3"/>
    <dgm:cxn modelId="{5D52A5EB-F0A8-4E78-8650-3ADFD7EBCB48}" type="presParOf" srcId="{E8AE0122-90AD-4A47-BB47-080C156F978D}" destId="{ED36A1B9-CE5D-4B4C-9813-2FE6BC1DBCC3}" srcOrd="1" destOrd="0" presId="urn:microsoft.com/office/officeart/2005/8/layout/hChevron3"/>
    <dgm:cxn modelId="{452E3851-0114-4B64-99C6-E14ADBD15601}" type="presParOf" srcId="{E8AE0122-90AD-4A47-BB47-080C156F978D}" destId="{FCA39C77-8E6D-4A5F-A67F-A2507072CB78}" srcOrd="2" destOrd="0" presId="urn:microsoft.com/office/officeart/2005/8/layout/hChevron3"/>
    <dgm:cxn modelId="{1CED8702-80F3-4A02-97A9-3226303D751B}" type="presParOf" srcId="{E8AE0122-90AD-4A47-BB47-080C156F978D}" destId="{EC2E2332-5282-4EC4-9830-576271626A9F}" srcOrd="3" destOrd="0" presId="urn:microsoft.com/office/officeart/2005/8/layout/hChevron3"/>
    <dgm:cxn modelId="{110A5834-8D0B-4009-8361-F9F5886C0AAA}" type="presParOf" srcId="{E8AE0122-90AD-4A47-BB47-080C156F978D}" destId="{69887437-6348-4F50-A1FC-EB90DC3CE98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7B35C-2008-4490-88FA-C899A4AA2554}" type="doc">
      <dgm:prSet loTypeId="urn:microsoft.com/office/officeart/2005/8/layout/hChevron3" loCatId="process" qsTypeId="urn:microsoft.com/office/officeart/2005/8/quickstyle/3d3" qsCatId="3D" csTypeId="urn:microsoft.com/office/officeart/2005/8/colors/accent1_2" csCatId="accent1" phldr="1"/>
      <dgm:spPr/>
    </dgm:pt>
    <dgm:pt modelId="{C279D0D3-C8BC-4BE8-AFC1-8E690E56DD8B}">
      <dgm:prSet phldrT="[Texte]" custT="1"/>
      <dgm:spPr/>
      <dgm:t>
        <a:bodyPr rIns="0"/>
        <a:lstStyle/>
        <a:p>
          <a:r>
            <a:rPr lang="fr-FR" sz="1800" b="1" dirty="0" smtClean="0"/>
            <a:t>Phase 1</a:t>
          </a:r>
          <a:endParaRPr lang="fr-FR" sz="1800" b="1" dirty="0"/>
        </a:p>
      </dgm:t>
    </dgm:pt>
    <dgm:pt modelId="{A20973BE-6B6D-42FE-9147-22B7CAA00EFE}" type="parTrans" cxnId="{A97092BA-6FCB-43C5-94FD-50B3B76A4EF2}">
      <dgm:prSet/>
      <dgm:spPr/>
      <dgm:t>
        <a:bodyPr/>
        <a:lstStyle/>
        <a:p>
          <a:endParaRPr lang="fr-FR" sz="1800"/>
        </a:p>
      </dgm:t>
    </dgm:pt>
    <dgm:pt modelId="{7959DD0F-97CF-442A-A891-78148CA883F9}" type="sibTrans" cxnId="{A97092BA-6FCB-43C5-94FD-50B3B76A4EF2}">
      <dgm:prSet/>
      <dgm:spPr/>
      <dgm:t>
        <a:bodyPr/>
        <a:lstStyle/>
        <a:p>
          <a:endParaRPr lang="fr-FR" sz="1800"/>
        </a:p>
      </dgm:t>
    </dgm:pt>
    <dgm:pt modelId="{2591C7F1-CBA2-4CEB-82B3-BC6EDA4B0F02}">
      <dgm:prSet phldrT="[Texte]" custT="1"/>
      <dgm:spPr/>
      <dgm:t>
        <a:bodyPr lIns="0" rIns="0"/>
        <a:lstStyle/>
        <a:p>
          <a:pPr algn="l"/>
          <a:r>
            <a:rPr lang="fr-FR" sz="1800" b="1" dirty="0" smtClean="0"/>
            <a:t>Phase 2</a:t>
          </a:r>
          <a:endParaRPr lang="fr-FR" sz="1800" b="1" dirty="0"/>
        </a:p>
      </dgm:t>
    </dgm:pt>
    <dgm:pt modelId="{5E0628BF-3875-4423-BE2E-DD45C8871CF8}" type="parTrans" cxnId="{C4E83A8B-3203-4824-9E6B-6F88AB529B9E}">
      <dgm:prSet/>
      <dgm:spPr/>
      <dgm:t>
        <a:bodyPr/>
        <a:lstStyle/>
        <a:p>
          <a:endParaRPr lang="fr-FR" sz="1800"/>
        </a:p>
      </dgm:t>
    </dgm:pt>
    <dgm:pt modelId="{B589BBA2-FD32-4D8D-BDE6-76146D481F0E}" type="sibTrans" cxnId="{C4E83A8B-3203-4824-9E6B-6F88AB529B9E}">
      <dgm:prSet/>
      <dgm:spPr/>
      <dgm:t>
        <a:bodyPr/>
        <a:lstStyle/>
        <a:p>
          <a:endParaRPr lang="fr-FR" sz="1800"/>
        </a:p>
      </dgm:t>
    </dgm:pt>
    <dgm:pt modelId="{8B95AC49-CB16-4FA8-AB58-8AE4E3C59F5E}">
      <dgm:prSet phldrT="[Texte]" custT="1"/>
      <dgm:spPr/>
      <dgm:t>
        <a:bodyPr rIns="0"/>
        <a:lstStyle/>
        <a:p>
          <a:r>
            <a:rPr lang="fr-FR" sz="1800" dirty="0" smtClean="0"/>
            <a:t>Calcul du coût </a:t>
          </a:r>
          <a:br>
            <a:rPr lang="fr-FR" sz="1800" dirty="0" smtClean="0"/>
          </a:br>
          <a:r>
            <a:rPr lang="fr-FR" sz="1800" dirty="0" smtClean="0"/>
            <a:t>de la sous-traitance </a:t>
          </a:r>
          <a:br>
            <a:rPr lang="fr-FR" sz="1800" dirty="0" smtClean="0"/>
          </a:br>
          <a:r>
            <a:rPr lang="fr-FR" sz="1800" dirty="0" smtClean="0"/>
            <a:t>du montage </a:t>
          </a:r>
          <a:br>
            <a:rPr lang="fr-FR" sz="1800" dirty="0" smtClean="0"/>
          </a:br>
          <a:r>
            <a:rPr lang="fr-FR" sz="1800" dirty="0" smtClean="0"/>
            <a:t>des bureaux</a:t>
          </a:r>
          <a:endParaRPr lang="fr-FR" sz="1800" dirty="0">
            <a:latin typeface="+mn-lt"/>
          </a:endParaRPr>
        </a:p>
      </dgm:t>
    </dgm:pt>
    <dgm:pt modelId="{61303D24-2ABC-45C4-A5DD-F5DE238F5EA2}" type="parTrans" cxnId="{5A0DEEFD-0C40-4912-888D-2F44940FA9F8}">
      <dgm:prSet/>
      <dgm:spPr/>
      <dgm:t>
        <a:bodyPr/>
        <a:lstStyle/>
        <a:p>
          <a:endParaRPr lang="fr-FR" sz="1800"/>
        </a:p>
      </dgm:t>
    </dgm:pt>
    <dgm:pt modelId="{42CB6083-742E-417F-9798-0B13684F4FBD}" type="sibTrans" cxnId="{5A0DEEFD-0C40-4912-888D-2F44940FA9F8}">
      <dgm:prSet/>
      <dgm:spPr/>
      <dgm:t>
        <a:bodyPr/>
        <a:lstStyle/>
        <a:p>
          <a:endParaRPr lang="fr-FR" sz="1800"/>
        </a:p>
      </dgm:t>
    </dgm:pt>
    <dgm:pt modelId="{2E54A29B-413D-4364-BAF1-E35DB247ED36}">
      <dgm:prSet phldrT="[Texte]" custT="1"/>
      <dgm:spPr/>
      <dgm:t>
        <a:bodyPr lIns="0" rIns="0"/>
        <a:lstStyle/>
        <a:p>
          <a:pPr algn="l"/>
          <a:r>
            <a:rPr lang="fr-FR" sz="1800" dirty="0" smtClean="0"/>
            <a:t>Calcul du coût </a:t>
          </a:r>
          <a:br>
            <a:rPr lang="fr-FR" sz="1800" dirty="0" smtClean="0"/>
          </a:br>
          <a:r>
            <a:rPr lang="fr-FR" sz="1800" dirty="0" smtClean="0"/>
            <a:t>du montage en interne</a:t>
          </a:r>
          <a:endParaRPr lang="fr-FR" sz="1800" b="1" dirty="0"/>
        </a:p>
      </dgm:t>
    </dgm:pt>
    <dgm:pt modelId="{C64217D7-B5AA-4128-B606-D8CEF5DB59AF}" type="parTrans" cxnId="{29A9F97F-6929-4DF9-BC2C-27F9346397B7}">
      <dgm:prSet/>
      <dgm:spPr/>
      <dgm:t>
        <a:bodyPr/>
        <a:lstStyle/>
        <a:p>
          <a:endParaRPr lang="fr-FR" sz="1800"/>
        </a:p>
      </dgm:t>
    </dgm:pt>
    <dgm:pt modelId="{77059C67-33F0-4DD1-B41C-1E88CABDB77F}" type="sibTrans" cxnId="{29A9F97F-6929-4DF9-BC2C-27F9346397B7}">
      <dgm:prSet/>
      <dgm:spPr/>
      <dgm:t>
        <a:bodyPr/>
        <a:lstStyle/>
        <a:p>
          <a:endParaRPr lang="fr-FR" sz="1800"/>
        </a:p>
      </dgm:t>
    </dgm:pt>
    <dgm:pt modelId="{E8AE0122-90AD-4A47-BB47-080C156F978D}" type="pres">
      <dgm:prSet presAssocID="{6E87B35C-2008-4490-88FA-C899A4AA2554}" presName="Name0" presStyleCnt="0">
        <dgm:presLayoutVars>
          <dgm:dir/>
          <dgm:resizeHandles val="exact"/>
        </dgm:presLayoutVars>
      </dgm:prSet>
      <dgm:spPr/>
    </dgm:pt>
    <dgm:pt modelId="{86EC9F45-0E77-49CD-84D4-9333F01070EA}" type="pres">
      <dgm:prSet presAssocID="{C279D0D3-C8BC-4BE8-AFC1-8E690E56DD8B}" presName="parAndChTx" presStyleLbl="node1" presStyleIdx="0" presStyleCnt="2" custScaleX="36231" custScaleY="191528" custLinFactNeighborX="-38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36A1B9-CE5D-4B4C-9813-2FE6BC1DBCC3}" type="pres">
      <dgm:prSet presAssocID="{7959DD0F-97CF-442A-A891-78148CA883F9}" presName="parAndChSpace" presStyleCnt="0"/>
      <dgm:spPr/>
    </dgm:pt>
    <dgm:pt modelId="{FCA39C77-8E6D-4A5F-A67F-A2507072CB78}" type="pres">
      <dgm:prSet presAssocID="{2591C7F1-CBA2-4CEB-82B3-BC6EDA4B0F02}" presName="parAndChTx" presStyleLbl="node1" presStyleIdx="1" presStyleCnt="2" custScaleX="55825" custScaleY="191528" custLinFactNeighborX="5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6528DF-D6CC-40C9-BB22-351CBD1BFB2C}" type="presOf" srcId="{2E54A29B-413D-4364-BAF1-E35DB247ED36}" destId="{FCA39C77-8E6D-4A5F-A67F-A2507072CB78}" srcOrd="0" destOrd="1" presId="urn:microsoft.com/office/officeart/2005/8/layout/hChevron3"/>
    <dgm:cxn modelId="{F8E8F394-0FEE-42C4-8932-69F489F03FEC}" type="presOf" srcId="{C279D0D3-C8BC-4BE8-AFC1-8E690E56DD8B}" destId="{86EC9F45-0E77-49CD-84D4-9333F01070EA}" srcOrd="0" destOrd="0" presId="urn:microsoft.com/office/officeart/2005/8/layout/hChevron3"/>
    <dgm:cxn modelId="{29A9F97F-6929-4DF9-BC2C-27F9346397B7}" srcId="{2591C7F1-CBA2-4CEB-82B3-BC6EDA4B0F02}" destId="{2E54A29B-413D-4364-BAF1-E35DB247ED36}" srcOrd="0" destOrd="0" parTransId="{C64217D7-B5AA-4128-B606-D8CEF5DB59AF}" sibTransId="{77059C67-33F0-4DD1-B41C-1E88CABDB77F}"/>
    <dgm:cxn modelId="{091EAF32-9965-4A8A-8A67-1FA2D057C913}" type="presOf" srcId="{2591C7F1-CBA2-4CEB-82B3-BC6EDA4B0F02}" destId="{FCA39C77-8E6D-4A5F-A67F-A2507072CB78}" srcOrd="0" destOrd="0" presId="urn:microsoft.com/office/officeart/2005/8/layout/hChevron3"/>
    <dgm:cxn modelId="{A97092BA-6FCB-43C5-94FD-50B3B76A4EF2}" srcId="{6E87B35C-2008-4490-88FA-C899A4AA2554}" destId="{C279D0D3-C8BC-4BE8-AFC1-8E690E56DD8B}" srcOrd="0" destOrd="0" parTransId="{A20973BE-6B6D-42FE-9147-22B7CAA00EFE}" sibTransId="{7959DD0F-97CF-442A-A891-78148CA883F9}"/>
    <dgm:cxn modelId="{C4E83A8B-3203-4824-9E6B-6F88AB529B9E}" srcId="{6E87B35C-2008-4490-88FA-C899A4AA2554}" destId="{2591C7F1-CBA2-4CEB-82B3-BC6EDA4B0F02}" srcOrd="1" destOrd="0" parTransId="{5E0628BF-3875-4423-BE2E-DD45C8871CF8}" sibTransId="{B589BBA2-FD32-4D8D-BDE6-76146D481F0E}"/>
    <dgm:cxn modelId="{D9034133-D5C8-423B-930B-B2AF2974F8BD}" type="presOf" srcId="{8B95AC49-CB16-4FA8-AB58-8AE4E3C59F5E}" destId="{86EC9F45-0E77-49CD-84D4-9333F01070EA}" srcOrd="0" destOrd="1" presId="urn:microsoft.com/office/officeart/2005/8/layout/hChevron3"/>
    <dgm:cxn modelId="{5A0DEEFD-0C40-4912-888D-2F44940FA9F8}" srcId="{C279D0D3-C8BC-4BE8-AFC1-8E690E56DD8B}" destId="{8B95AC49-CB16-4FA8-AB58-8AE4E3C59F5E}" srcOrd="0" destOrd="0" parTransId="{61303D24-2ABC-45C4-A5DD-F5DE238F5EA2}" sibTransId="{42CB6083-742E-417F-9798-0B13684F4FBD}"/>
    <dgm:cxn modelId="{497587DF-077C-4007-AB7A-31CBEB0A6D99}" type="presOf" srcId="{6E87B35C-2008-4490-88FA-C899A4AA2554}" destId="{E8AE0122-90AD-4A47-BB47-080C156F978D}" srcOrd="0" destOrd="0" presId="urn:microsoft.com/office/officeart/2005/8/layout/hChevron3"/>
    <dgm:cxn modelId="{8F38CBCB-6C19-4E6A-AB14-3484021AF83E}" type="presParOf" srcId="{E8AE0122-90AD-4A47-BB47-080C156F978D}" destId="{86EC9F45-0E77-49CD-84D4-9333F01070EA}" srcOrd="0" destOrd="0" presId="urn:microsoft.com/office/officeart/2005/8/layout/hChevron3"/>
    <dgm:cxn modelId="{E3462BBD-1FCD-4A00-9C81-B3C5DED612C5}" type="presParOf" srcId="{E8AE0122-90AD-4A47-BB47-080C156F978D}" destId="{ED36A1B9-CE5D-4B4C-9813-2FE6BC1DBCC3}" srcOrd="1" destOrd="0" presId="urn:microsoft.com/office/officeart/2005/8/layout/hChevron3"/>
    <dgm:cxn modelId="{A04E6E9B-0161-4FDB-A86C-FC5219201CD6}" type="presParOf" srcId="{E8AE0122-90AD-4A47-BB47-080C156F978D}" destId="{FCA39C77-8E6D-4A5F-A67F-A2507072CB7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7B35C-2008-4490-88FA-C899A4AA2554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C279D0D3-C8BC-4BE8-AFC1-8E690E56DD8B}">
      <dgm:prSet phldrT="[Texte]" custT="1"/>
      <dgm:spPr/>
      <dgm:t>
        <a:bodyPr rIns="0"/>
        <a:lstStyle/>
        <a:p>
          <a:r>
            <a:rPr lang="fr-FR" sz="1800" b="1" dirty="0" smtClean="0"/>
            <a:t>Phase 1</a:t>
          </a:r>
          <a:endParaRPr lang="fr-FR" sz="1800" b="1" dirty="0"/>
        </a:p>
      </dgm:t>
    </dgm:pt>
    <dgm:pt modelId="{A20973BE-6B6D-42FE-9147-22B7CAA00EFE}" type="parTrans" cxnId="{A97092BA-6FCB-43C5-94FD-50B3B76A4EF2}">
      <dgm:prSet/>
      <dgm:spPr/>
      <dgm:t>
        <a:bodyPr/>
        <a:lstStyle/>
        <a:p>
          <a:endParaRPr lang="fr-FR" sz="1800"/>
        </a:p>
      </dgm:t>
    </dgm:pt>
    <dgm:pt modelId="{7959DD0F-97CF-442A-A891-78148CA883F9}" type="sibTrans" cxnId="{A97092BA-6FCB-43C5-94FD-50B3B76A4EF2}">
      <dgm:prSet/>
      <dgm:spPr/>
      <dgm:t>
        <a:bodyPr/>
        <a:lstStyle/>
        <a:p>
          <a:endParaRPr lang="fr-FR" sz="1800"/>
        </a:p>
      </dgm:t>
    </dgm:pt>
    <dgm:pt modelId="{2591C7F1-CBA2-4CEB-82B3-BC6EDA4B0F02}">
      <dgm:prSet phldrT="[Texte]" custT="1"/>
      <dgm:spPr/>
      <dgm:t>
        <a:bodyPr lIns="0" rIns="0"/>
        <a:lstStyle/>
        <a:p>
          <a:pPr algn="l"/>
          <a:r>
            <a:rPr lang="fr-FR" sz="1800" b="1" dirty="0" smtClean="0"/>
            <a:t>Phase 2</a:t>
          </a:r>
          <a:endParaRPr lang="fr-FR" sz="1800" b="1" dirty="0"/>
        </a:p>
      </dgm:t>
    </dgm:pt>
    <dgm:pt modelId="{5E0628BF-3875-4423-BE2E-DD45C8871CF8}" type="parTrans" cxnId="{C4E83A8B-3203-4824-9E6B-6F88AB529B9E}">
      <dgm:prSet/>
      <dgm:spPr/>
      <dgm:t>
        <a:bodyPr/>
        <a:lstStyle/>
        <a:p>
          <a:endParaRPr lang="fr-FR" sz="1800"/>
        </a:p>
      </dgm:t>
    </dgm:pt>
    <dgm:pt modelId="{B589BBA2-FD32-4D8D-BDE6-76146D481F0E}" type="sibTrans" cxnId="{C4E83A8B-3203-4824-9E6B-6F88AB529B9E}">
      <dgm:prSet/>
      <dgm:spPr/>
      <dgm:t>
        <a:bodyPr/>
        <a:lstStyle/>
        <a:p>
          <a:endParaRPr lang="fr-FR" sz="1800"/>
        </a:p>
      </dgm:t>
    </dgm:pt>
    <dgm:pt modelId="{8B95AC49-CB16-4FA8-AB58-8AE4E3C59F5E}">
      <dgm:prSet phldrT="[Texte]" custT="1"/>
      <dgm:spPr/>
      <dgm:t>
        <a:bodyPr rIns="0"/>
        <a:lstStyle/>
        <a:p>
          <a:r>
            <a:rPr lang="fr-FR" sz="1800" dirty="0" smtClean="0"/>
            <a:t>Stimuler la force commerciale</a:t>
          </a:r>
          <a:endParaRPr lang="fr-FR" sz="1800" dirty="0">
            <a:latin typeface="+mn-lt"/>
          </a:endParaRPr>
        </a:p>
      </dgm:t>
    </dgm:pt>
    <dgm:pt modelId="{61303D24-2ABC-45C4-A5DD-F5DE238F5EA2}" type="parTrans" cxnId="{5A0DEEFD-0C40-4912-888D-2F44940FA9F8}">
      <dgm:prSet/>
      <dgm:spPr/>
      <dgm:t>
        <a:bodyPr/>
        <a:lstStyle/>
        <a:p>
          <a:endParaRPr lang="fr-FR" sz="1800"/>
        </a:p>
      </dgm:t>
    </dgm:pt>
    <dgm:pt modelId="{42CB6083-742E-417F-9798-0B13684F4FBD}" type="sibTrans" cxnId="{5A0DEEFD-0C40-4912-888D-2F44940FA9F8}">
      <dgm:prSet/>
      <dgm:spPr/>
      <dgm:t>
        <a:bodyPr/>
        <a:lstStyle/>
        <a:p>
          <a:endParaRPr lang="fr-FR" sz="1800"/>
        </a:p>
      </dgm:t>
    </dgm:pt>
    <dgm:pt modelId="{2E54A29B-413D-4364-BAF1-E35DB247ED36}">
      <dgm:prSet phldrT="[Texte]" custT="1"/>
      <dgm:spPr/>
      <dgm:t>
        <a:bodyPr lIns="0" rIns="0"/>
        <a:lstStyle/>
        <a:p>
          <a:pPr algn="l"/>
          <a:r>
            <a:rPr lang="fr-FR" sz="1800" dirty="0" smtClean="0"/>
            <a:t>Manager la force commerciale</a:t>
          </a:r>
          <a:endParaRPr lang="fr-FR" sz="1800" b="1" dirty="0"/>
        </a:p>
      </dgm:t>
    </dgm:pt>
    <dgm:pt modelId="{C64217D7-B5AA-4128-B606-D8CEF5DB59AF}" type="parTrans" cxnId="{29A9F97F-6929-4DF9-BC2C-27F9346397B7}">
      <dgm:prSet/>
      <dgm:spPr/>
      <dgm:t>
        <a:bodyPr/>
        <a:lstStyle/>
        <a:p>
          <a:endParaRPr lang="fr-FR" sz="1800"/>
        </a:p>
      </dgm:t>
    </dgm:pt>
    <dgm:pt modelId="{77059C67-33F0-4DD1-B41C-1E88CABDB77F}" type="sibTrans" cxnId="{29A9F97F-6929-4DF9-BC2C-27F9346397B7}">
      <dgm:prSet/>
      <dgm:spPr/>
      <dgm:t>
        <a:bodyPr/>
        <a:lstStyle/>
        <a:p>
          <a:endParaRPr lang="fr-FR" sz="1800"/>
        </a:p>
      </dgm:t>
    </dgm:pt>
    <dgm:pt modelId="{E8AE0122-90AD-4A47-BB47-080C156F978D}" type="pres">
      <dgm:prSet presAssocID="{6E87B35C-2008-4490-88FA-C899A4AA2554}" presName="Name0" presStyleCnt="0">
        <dgm:presLayoutVars>
          <dgm:dir/>
          <dgm:resizeHandles val="exact"/>
        </dgm:presLayoutVars>
      </dgm:prSet>
      <dgm:spPr/>
    </dgm:pt>
    <dgm:pt modelId="{86EC9F45-0E77-49CD-84D4-9333F01070EA}" type="pres">
      <dgm:prSet presAssocID="{C279D0D3-C8BC-4BE8-AFC1-8E690E56DD8B}" presName="parAndChTx" presStyleLbl="node1" presStyleIdx="0" presStyleCnt="2" custScaleX="54041" custScaleY="191528" custLinFactNeighborX="-38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36A1B9-CE5D-4B4C-9813-2FE6BC1DBCC3}" type="pres">
      <dgm:prSet presAssocID="{7959DD0F-97CF-442A-A891-78148CA883F9}" presName="parAndChSpace" presStyleCnt="0"/>
      <dgm:spPr/>
    </dgm:pt>
    <dgm:pt modelId="{FCA39C77-8E6D-4A5F-A67F-A2507072CB78}" type="pres">
      <dgm:prSet presAssocID="{2591C7F1-CBA2-4CEB-82B3-BC6EDA4B0F02}" presName="parAndChTx" presStyleLbl="node1" presStyleIdx="1" presStyleCnt="2" custScaleX="46419" custScaleY="191528" custLinFactNeighborX="5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20A4E3-B726-40F6-AEE5-FFC06304D0E1}" type="presOf" srcId="{2591C7F1-CBA2-4CEB-82B3-BC6EDA4B0F02}" destId="{FCA39C77-8E6D-4A5F-A67F-A2507072CB78}" srcOrd="0" destOrd="0" presId="urn:microsoft.com/office/officeart/2005/8/layout/hChevron3"/>
    <dgm:cxn modelId="{A51C5017-934F-4227-B477-5D68F63CE1EF}" type="presOf" srcId="{2E54A29B-413D-4364-BAF1-E35DB247ED36}" destId="{FCA39C77-8E6D-4A5F-A67F-A2507072CB78}" srcOrd="0" destOrd="1" presId="urn:microsoft.com/office/officeart/2005/8/layout/hChevron3"/>
    <dgm:cxn modelId="{29A9F97F-6929-4DF9-BC2C-27F9346397B7}" srcId="{2591C7F1-CBA2-4CEB-82B3-BC6EDA4B0F02}" destId="{2E54A29B-413D-4364-BAF1-E35DB247ED36}" srcOrd="0" destOrd="0" parTransId="{C64217D7-B5AA-4128-B606-D8CEF5DB59AF}" sibTransId="{77059C67-33F0-4DD1-B41C-1E88CABDB77F}"/>
    <dgm:cxn modelId="{A97092BA-6FCB-43C5-94FD-50B3B76A4EF2}" srcId="{6E87B35C-2008-4490-88FA-C899A4AA2554}" destId="{C279D0D3-C8BC-4BE8-AFC1-8E690E56DD8B}" srcOrd="0" destOrd="0" parTransId="{A20973BE-6B6D-42FE-9147-22B7CAA00EFE}" sibTransId="{7959DD0F-97CF-442A-A891-78148CA883F9}"/>
    <dgm:cxn modelId="{B3393F86-3C88-41B7-9674-2E3165FA3E3A}" type="presOf" srcId="{8B95AC49-CB16-4FA8-AB58-8AE4E3C59F5E}" destId="{86EC9F45-0E77-49CD-84D4-9333F01070EA}" srcOrd="0" destOrd="1" presId="urn:microsoft.com/office/officeart/2005/8/layout/hChevron3"/>
    <dgm:cxn modelId="{C4E83A8B-3203-4824-9E6B-6F88AB529B9E}" srcId="{6E87B35C-2008-4490-88FA-C899A4AA2554}" destId="{2591C7F1-CBA2-4CEB-82B3-BC6EDA4B0F02}" srcOrd="1" destOrd="0" parTransId="{5E0628BF-3875-4423-BE2E-DD45C8871CF8}" sibTransId="{B589BBA2-FD32-4D8D-BDE6-76146D481F0E}"/>
    <dgm:cxn modelId="{A0601A9E-3470-4927-B714-2C9899B6FAB0}" type="presOf" srcId="{6E87B35C-2008-4490-88FA-C899A4AA2554}" destId="{E8AE0122-90AD-4A47-BB47-080C156F978D}" srcOrd="0" destOrd="0" presId="urn:microsoft.com/office/officeart/2005/8/layout/hChevron3"/>
    <dgm:cxn modelId="{5A0DEEFD-0C40-4912-888D-2F44940FA9F8}" srcId="{C279D0D3-C8BC-4BE8-AFC1-8E690E56DD8B}" destId="{8B95AC49-CB16-4FA8-AB58-8AE4E3C59F5E}" srcOrd="0" destOrd="0" parTransId="{61303D24-2ABC-45C4-A5DD-F5DE238F5EA2}" sibTransId="{42CB6083-742E-417F-9798-0B13684F4FBD}"/>
    <dgm:cxn modelId="{666FDEB2-6CF8-49F1-A26D-5804331B9FBA}" type="presOf" srcId="{C279D0D3-C8BC-4BE8-AFC1-8E690E56DD8B}" destId="{86EC9F45-0E77-49CD-84D4-9333F01070EA}" srcOrd="0" destOrd="0" presId="urn:microsoft.com/office/officeart/2005/8/layout/hChevron3"/>
    <dgm:cxn modelId="{18E0FD76-8554-486A-BE3C-7CE9B1F776A3}" type="presParOf" srcId="{E8AE0122-90AD-4A47-BB47-080C156F978D}" destId="{86EC9F45-0E77-49CD-84D4-9333F01070EA}" srcOrd="0" destOrd="0" presId="urn:microsoft.com/office/officeart/2005/8/layout/hChevron3"/>
    <dgm:cxn modelId="{ED60C6D5-BDDA-4DA6-AEF3-B81DD0623BD6}" type="presParOf" srcId="{E8AE0122-90AD-4A47-BB47-080C156F978D}" destId="{ED36A1B9-CE5D-4B4C-9813-2FE6BC1DBCC3}" srcOrd="1" destOrd="0" presId="urn:microsoft.com/office/officeart/2005/8/layout/hChevron3"/>
    <dgm:cxn modelId="{79BC56FF-ABBF-438C-BFFC-359C728BA2D4}" type="presParOf" srcId="{E8AE0122-90AD-4A47-BB47-080C156F978D}" destId="{FCA39C77-8E6D-4A5F-A67F-A2507072CB7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C9F45-0E77-49CD-84D4-9333F01070EA}">
      <dsp:nvSpPr>
        <dsp:cNvPr id="0" name=""/>
        <dsp:cNvSpPr/>
      </dsp:nvSpPr>
      <dsp:spPr>
        <a:xfrm>
          <a:off x="0" y="0"/>
          <a:ext cx="2971266" cy="3960440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09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1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Identifier les </a:t>
          </a:r>
          <a:br>
            <a:rPr lang="fr-FR" sz="1800" kern="1200" dirty="0" smtClean="0"/>
          </a:br>
          <a:r>
            <a:rPr lang="fr-FR" sz="1800" kern="1200" dirty="0" smtClean="0"/>
            <a:t>problèmes liés </a:t>
          </a:r>
          <a:br>
            <a:rPr lang="fr-FR" sz="1800" kern="1200" dirty="0" smtClean="0"/>
          </a:br>
          <a:r>
            <a:rPr lang="fr-FR" sz="1800" kern="1200" dirty="0" smtClean="0"/>
            <a:t>à l’acceptation </a:t>
          </a:r>
          <a:br>
            <a:rPr lang="fr-FR" sz="1800" kern="1200" dirty="0" smtClean="0"/>
          </a:br>
          <a:r>
            <a:rPr lang="fr-FR" sz="1800" kern="1200" dirty="0" smtClean="0"/>
            <a:t>d’une commande </a:t>
          </a:r>
          <a:br>
            <a:rPr lang="fr-FR" sz="1800" kern="1200" dirty="0" smtClean="0"/>
          </a:br>
          <a:r>
            <a:rPr lang="fr-FR" sz="1800" kern="1200" dirty="0" smtClean="0"/>
            <a:t>supplémentaire</a:t>
          </a:r>
          <a:endParaRPr lang="fr-FR" sz="1800" kern="1200" dirty="0">
            <a:latin typeface="+mn-lt"/>
          </a:endParaRPr>
        </a:p>
      </dsp:txBody>
      <dsp:txXfrm>
        <a:off x="0" y="0"/>
        <a:ext cx="2971266" cy="3960440"/>
      </dsp:txXfrm>
    </dsp:sp>
    <dsp:sp modelId="{FCA39C77-8E6D-4A5F-A67F-A2507072CB78}">
      <dsp:nvSpPr>
        <dsp:cNvPr id="0" name=""/>
        <dsp:cNvSpPr/>
      </dsp:nvSpPr>
      <dsp:spPr>
        <a:xfrm>
          <a:off x="1776311" y="0"/>
          <a:ext cx="4578149" cy="3960440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2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Analyser les coûts </a:t>
          </a:r>
          <a:br>
            <a:rPr lang="fr-FR" sz="1800" kern="1200" dirty="0" smtClean="0"/>
          </a:br>
          <a:r>
            <a:rPr lang="fr-FR" sz="1800" kern="1200" dirty="0" smtClean="0"/>
            <a:t>de revient </a:t>
          </a:r>
          <a:br>
            <a:rPr lang="fr-FR" sz="1800" kern="1200" dirty="0" smtClean="0"/>
          </a:br>
          <a:r>
            <a:rPr lang="fr-FR" sz="1800" kern="1200" dirty="0" smtClean="0"/>
            <a:t>d’un produit </a:t>
          </a:r>
          <a:br>
            <a:rPr lang="fr-FR" sz="1800" kern="1200" dirty="0" smtClean="0"/>
          </a:br>
          <a:r>
            <a:rPr lang="fr-FR" sz="1800" kern="1200" dirty="0" smtClean="0"/>
            <a:t>et étudier la politique </a:t>
          </a:r>
          <a:br>
            <a:rPr lang="fr-FR" sz="1800" kern="1200" dirty="0" smtClean="0"/>
          </a:br>
          <a:r>
            <a:rPr lang="fr-FR" sz="1800" kern="1200" dirty="0" smtClean="0"/>
            <a:t>de prix de l’entreprise</a:t>
          </a:r>
          <a:endParaRPr lang="fr-FR" sz="1800" b="1" kern="1200" dirty="0"/>
        </a:p>
      </dsp:txBody>
      <dsp:txXfrm>
        <a:off x="1776311" y="0"/>
        <a:ext cx="4578149" cy="3960440"/>
      </dsp:txXfrm>
    </dsp:sp>
    <dsp:sp modelId="{69887437-6348-4F50-A1FC-EB90DC3CE98B}">
      <dsp:nvSpPr>
        <dsp:cNvPr id="0" name=""/>
        <dsp:cNvSpPr/>
      </dsp:nvSpPr>
      <dsp:spPr>
        <a:xfrm>
          <a:off x="4629108" y="0"/>
          <a:ext cx="3219753" cy="3960440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3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Analyser le coût de revient d’une  autre commande (</a:t>
          </a:r>
          <a:r>
            <a:rPr lang="fr-FR" sz="1600" kern="1200" dirty="0" smtClean="0">
              <a:solidFill>
                <a:schemeClr val="bg1">
                  <a:lumMod val="95000"/>
                </a:schemeClr>
              </a:solidFill>
            </a:rPr>
            <a:t>modifiant la structure de l’entreprise</a:t>
          </a:r>
          <a:r>
            <a:rPr lang="fr-FR" sz="1800" kern="1200" dirty="0" smtClean="0"/>
            <a:t>)</a:t>
          </a:r>
          <a:endParaRPr lang="fr-FR" sz="1800" b="1" kern="1200" dirty="0"/>
        </a:p>
      </dsp:txBody>
      <dsp:txXfrm>
        <a:off x="4629108" y="0"/>
        <a:ext cx="3219753" cy="3960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C9F45-0E77-49CD-84D4-9333F01070EA}">
      <dsp:nvSpPr>
        <dsp:cNvPr id="0" name=""/>
        <dsp:cNvSpPr/>
      </dsp:nvSpPr>
      <dsp:spPr>
        <a:xfrm>
          <a:off x="520713" y="0"/>
          <a:ext cx="2971266" cy="3960440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09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1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Calcul du coût </a:t>
          </a:r>
          <a:br>
            <a:rPr lang="fr-FR" sz="1800" kern="1200" dirty="0" smtClean="0"/>
          </a:br>
          <a:r>
            <a:rPr lang="fr-FR" sz="1800" kern="1200" dirty="0" smtClean="0"/>
            <a:t>de la sous-traitance </a:t>
          </a:r>
          <a:br>
            <a:rPr lang="fr-FR" sz="1800" kern="1200" dirty="0" smtClean="0"/>
          </a:br>
          <a:r>
            <a:rPr lang="fr-FR" sz="1800" kern="1200" dirty="0" smtClean="0"/>
            <a:t>du montage </a:t>
          </a:r>
          <a:br>
            <a:rPr lang="fr-FR" sz="1800" kern="1200" dirty="0" smtClean="0"/>
          </a:br>
          <a:r>
            <a:rPr lang="fr-FR" sz="1800" kern="1200" dirty="0" smtClean="0"/>
            <a:t>des bureaux</a:t>
          </a:r>
          <a:endParaRPr lang="fr-FR" sz="1800" kern="1200" dirty="0">
            <a:latin typeface="+mn-lt"/>
          </a:endParaRPr>
        </a:p>
      </dsp:txBody>
      <dsp:txXfrm>
        <a:off x="520713" y="0"/>
        <a:ext cx="2971266" cy="3960440"/>
      </dsp:txXfrm>
    </dsp:sp>
    <dsp:sp modelId="{FCA39C77-8E6D-4A5F-A67F-A2507072CB78}">
      <dsp:nvSpPr>
        <dsp:cNvPr id="0" name=""/>
        <dsp:cNvSpPr/>
      </dsp:nvSpPr>
      <dsp:spPr>
        <a:xfrm>
          <a:off x="2566099" y="0"/>
          <a:ext cx="4578149" cy="3960440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2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Calcul du coût </a:t>
          </a:r>
          <a:br>
            <a:rPr lang="fr-FR" sz="1800" kern="1200" dirty="0" smtClean="0"/>
          </a:br>
          <a:r>
            <a:rPr lang="fr-FR" sz="1800" kern="1200" dirty="0" smtClean="0"/>
            <a:t>du montage en interne</a:t>
          </a:r>
          <a:endParaRPr lang="fr-FR" sz="1800" b="1" kern="1200" dirty="0"/>
        </a:p>
      </dsp:txBody>
      <dsp:txXfrm>
        <a:off x="2566099" y="0"/>
        <a:ext cx="4578149" cy="3960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EC9F45-0E77-49CD-84D4-9333F01070EA}">
      <dsp:nvSpPr>
        <dsp:cNvPr id="0" name=""/>
        <dsp:cNvSpPr/>
      </dsp:nvSpPr>
      <dsp:spPr>
        <a:xfrm>
          <a:off x="176112" y="0"/>
          <a:ext cx="4431845" cy="3960440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9309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1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Stimuler la force commerciale</a:t>
          </a:r>
          <a:endParaRPr lang="fr-FR" sz="1800" kern="1200" dirty="0">
            <a:latin typeface="+mn-lt"/>
          </a:endParaRPr>
        </a:p>
      </dsp:txBody>
      <dsp:txXfrm>
        <a:off x="176112" y="0"/>
        <a:ext cx="4431845" cy="3960440"/>
      </dsp:txXfrm>
    </dsp:sp>
    <dsp:sp modelId="{FCA39C77-8E6D-4A5F-A67F-A2507072CB78}">
      <dsp:nvSpPr>
        <dsp:cNvPr id="0" name=""/>
        <dsp:cNvSpPr/>
      </dsp:nvSpPr>
      <dsp:spPr>
        <a:xfrm>
          <a:off x="3682077" y="0"/>
          <a:ext cx="3806773" cy="3960440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2</a:t>
          </a:r>
          <a:endParaRPr lang="fr-F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Manager la force commerciale</a:t>
          </a:r>
          <a:endParaRPr lang="fr-FR" sz="1800" b="1" kern="1200" dirty="0"/>
        </a:p>
      </dsp:txBody>
      <dsp:txXfrm>
        <a:off x="3682077" y="0"/>
        <a:ext cx="3806773" cy="396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1F6843-02D3-452A-B088-7C083EC854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265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FE6957-99FD-4D07-B436-0781E1A54E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470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98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11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677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12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677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13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7026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ADAA7-D1F1-4636-9812-C727CF169ABF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418466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15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9884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16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8912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17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69725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18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19884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19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421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>
                <a:solidFill>
                  <a:srgbClr val="000000"/>
                </a:solidFill>
              </a:rPr>
              <a:pPr/>
              <a:t>20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223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Sur le contexte mettre en évidence les éléments : </a:t>
            </a:r>
          </a:p>
          <a:p>
            <a:r>
              <a:rPr lang="fr-FR" dirty="0" smtClean="0"/>
              <a:t>Contexte « stable »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professionnelle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d'activité et particularités,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de structure,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 économique et managérial.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 et descriptif activité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évènements déclencheurs,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et travaux,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liaisons fonctionnelles.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 des tâches et fonctions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rôles dans l'entreprise et dans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Responsable commercial, commercial, livreur (expédition), responsable livraison, comptable (selon les cas : responsable compta, comptable clients, comptable fournisseur).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et informations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Fiches de procédure détaillées pour chacun des acteurs le long du processus "Ventes".</a:t>
            </a:r>
          </a:p>
          <a:p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</a:t>
            </a:r>
            <a:r>
              <a:rPr lang="fr-F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Bons de commande, bon de livraison, facture (on peut ajouter des bons de préparation si on veut étoffer le circuit…),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Enregistrements comptables, extraits de comptes, balances et échéanciers,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Modalités et conditions de règlement par tiers….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4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ADAA7-D1F1-4636-9812-C727CF169ABF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="" xmlns:p14="http://schemas.microsoft.com/office/powerpoint/2010/main" val="4184660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Sur le contexte mettre en évidence les éléments : </a:t>
            </a:r>
          </a:p>
          <a:p>
            <a:r>
              <a:rPr lang="fr-FR" dirty="0" smtClean="0"/>
              <a:t>Contexte « stable »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professionnelle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d'activité et particularités,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de structure,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 économique et managérial.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 et descriptif activité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évènements déclencheurs,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et travaux,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liaisons fonctionnelles.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 des tâches et fonctions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rôles dans l'entreprise et dans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Responsable commercial, commercial, livreur (expédition), responsable livraison, comptable (selon les cas : responsable compta, comptable clients, comptable fournisseur).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et informations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Fiches de procédure détaillées pour chacun des acteurs le long du processus "Ventes".</a:t>
            </a:r>
          </a:p>
          <a:p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</a:t>
            </a:r>
            <a:r>
              <a:rPr lang="fr-F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Bons de commande, bon de livraison, facture (on peut ajouter des bons de préparation si on veut étoffer le circuit…),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Enregistrements comptables, extraits de comptes, balances et échéanciers,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Modalités et conditions de règlement par tiers….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44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23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4212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24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4212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25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4212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26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421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Sur le contexte mettre en évidence les éléments : </a:t>
            </a:r>
          </a:p>
          <a:p>
            <a:r>
              <a:rPr lang="fr-FR" dirty="0" smtClean="0"/>
              <a:t>Contexte « stable »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professionnelle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d'activité et particularités,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de structure,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 économique et managérial.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 et descriptif activité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évènements déclencheurs,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et travaux,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liaisons fonctionnelles.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 des tâches et fonctions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rôles dans l'entreprise et dans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Responsable commercial, commercial, livreur (expédition), responsable livraison, comptable (selon les cas : responsable compta, comptable clients, comptable fournisseur).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et informations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Fiches de procédure détaillées pour chacun des acteurs le long du processus "Ventes".</a:t>
            </a:r>
          </a:p>
          <a:p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</a:t>
            </a:r>
            <a:r>
              <a:rPr lang="fr-F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Bons de commande, bon de livraison, facture (on peut ajouter des bons de préparation si on veut étoffer le circuit…),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Enregistrements comptables, extraits de comptes, balances et échéanciers,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Modalités et conditions de règlement par tiers….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6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Sur le contexte mettre en évidence les éléments : </a:t>
            </a:r>
          </a:p>
          <a:p>
            <a:r>
              <a:rPr lang="fr-FR" dirty="0" smtClean="0"/>
              <a:t>Contexte « stable »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professionnelle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d'activité et particularités,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de structure,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 économique et managérial.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 et descriptif activité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évènements déclencheurs,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et travaux,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liaisons fonctionnelles.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 des tâches et fonctions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rôles dans l'entreprise et dans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Responsable commercial, commercial, livreur (expédition), responsable livraison, comptable (selon les cas : responsable compta, comptable clients, comptable fournisseur).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et informations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Fiches de procédure détaillées pour chacun des acteurs le long du processus "Ventes".</a:t>
            </a:r>
          </a:p>
          <a:p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</a:t>
            </a:r>
            <a:r>
              <a:rPr lang="fr-F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Bons de commande, bon de livraison, facture (on peut ajouter des bons de préparation si on veut étoffer le circuit…),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Enregistrements comptables, extraits de comptes, balances et échéanciers,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Modalités et conditions de règlement par tiers….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34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Sur le contexte mettre en évidence les éléments : </a:t>
            </a:r>
          </a:p>
          <a:p>
            <a:r>
              <a:rPr lang="fr-FR" dirty="0" smtClean="0"/>
              <a:t>Contexte « stable »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professionnelle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d'activité et particularités,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de structure,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 économique et managérial.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 et descriptif activité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évènements déclencheurs,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et travaux,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liaisons fonctionnelles.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 des tâches et fonctions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rôles dans l'entreprise et dans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Responsable commercial, commercial, livreur (expédition), responsable livraison, comptable (selon les cas : responsable compta, comptable clients, comptable fournisseur).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et informations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Fiches de procédure détaillées pour chacun des acteurs le long du processus "Ventes".</a:t>
            </a:r>
          </a:p>
          <a:p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</a:t>
            </a:r>
            <a:r>
              <a:rPr lang="fr-F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Bons de commande, bon de livraison, facture (on peut ajouter des bons de préparation si on veut étoffer le circuit…),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Enregistrements comptables, extraits de comptes, balances et échéanciers,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Modalités et conditions de règlement par tiers….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41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Sur le contexte mettre en évidence les éléments : </a:t>
            </a:r>
          </a:p>
          <a:p>
            <a:r>
              <a:rPr lang="fr-FR" dirty="0" smtClean="0"/>
              <a:t>Contexte « stable »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Situation professionnelle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Domaine d'activité et particularités,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de structure,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Contexte économique et managérial.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Processus et descriptif activité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évènements déclencheurs,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tâches et travaux,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liaisons fonctionnelles.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Répartition des tâches et fonctions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rôles dans l'entreprise et dans le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Responsable commercial, commercial, livreur (expédition), responsable livraison, comptable (selon les cas : responsable compta, comptable clients, comptable fournisseur).</a:t>
            </a:r>
          </a:p>
          <a:p>
            <a:pPr lvl="1"/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et informations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Fiches de procédure détaillées pour chacun des acteurs le long du processus "Ventes".</a:t>
            </a:r>
          </a:p>
          <a:p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</a:t>
            </a:r>
            <a:r>
              <a:rPr lang="fr-FR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PGI</a:t>
            </a:r>
            <a:r>
              <a:rPr lang="fr-F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Bons de commande, bon de livraison, facture (on peut ajouter des bons de préparation si on veut étoffer le circuit…),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Enregistrements comptables, extraits de comptes, balances et échéanciers,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Modalités et conditions de règlement par tiers….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B6AD-FD3F-4D2F-BE56-6F126D9DC66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23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8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2235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9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105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492E9-8F68-41F0-85CE-06A24A8F44A8}" type="slidenum">
              <a:rPr lang="fr-FR"/>
              <a:pPr/>
              <a:t>10</a:t>
            </a:fld>
            <a:endParaRPr lang="fr-FR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17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8FE5-9E5E-42EA-88A0-31821D1C71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1A8A-5FA9-49BF-A68E-9EAB986685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FE64-2178-43C1-B155-370740EB76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90BF-BC4A-4173-A996-33054DBB7F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4608-7C61-44A6-B331-38A4AD625C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1DAD31-1BC8-4C89-A981-1C6D09A0B3B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2483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0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4ED-65B3-4C2C-9FD1-3A3A7D206D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7520" y="504055"/>
            <a:ext cx="1951200" cy="572172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2483" y="504055"/>
            <a:ext cx="5716800" cy="572172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6240" cy="114348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11566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1301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Séminaire 28-29/05/2015 -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ENC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Bessière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, Paris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16632"/>
            <a:ext cx="1368152" cy="108012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256"/>
            <a:ext cx="1944216" cy="11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7477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32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7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64FE-C35A-40F4-A935-E6FD019C2A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942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29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678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43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533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280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302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918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90BF-BC4A-4173-A996-33054DBB7F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513363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11566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1301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Séminaire 28-29/05/2015 -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ENC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Bessière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, Paris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16632"/>
            <a:ext cx="1368152" cy="108012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256"/>
            <a:ext cx="1944216" cy="11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37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62CD-0B9B-4472-A71B-0B68041B6C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490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63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01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333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510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828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094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751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152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2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49-008B-4266-BCBF-4AD0E30A4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11566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1301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Séminaire 28-29/05/2015 -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ENC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Bessière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, Paris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16632"/>
            <a:ext cx="1368152" cy="108012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256"/>
            <a:ext cx="1944216" cy="11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8349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693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41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609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251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709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792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187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004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88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AE63-3623-413B-B63D-716CB10BDA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628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11566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1301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Séminaire 28-29/05/2015 -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ENC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Bessière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, Paris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16632"/>
            <a:ext cx="1368152" cy="108012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256"/>
            <a:ext cx="1944216" cy="11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4446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338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30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540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485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223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247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295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89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EA3E5-B9C2-40B1-964C-93004BEF28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9151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33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68329-27E2-4BEA-B874-E63A89CFEA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57D5-F20D-4486-B660-7BD615BBF9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6BD3E494-E4B1-40E1-B79D-110C20C550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50" r:id="rId12"/>
    <p:sldLayoutId id="2147485262" r:id="rId13"/>
    <p:sldLayoutId id="2147485263" r:id="rId14"/>
  </p:sldLayoutIdLst>
  <p:transition spd="med">
    <p:pull/>
  </p:transition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Lucida Sans Unicode" charset="0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Lucida Sans Unicode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Lucida Sans Unicode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Lucida Sans Unicode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>
              <a:defRPr/>
            </a:pPr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04825"/>
            <a:ext cx="78057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5738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0"/>
            <a:ext cx="163513" cy="831850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160588"/>
            <a:ext cx="163513" cy="831850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60450"/>
            <a:ext cx="163513" cy="831850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19" r:id="rId2"/>
    <p:sldLayoutId id="2147485220" r:id="rId3"/>
    <p:sldLayoutId id="2147485221" r:id="rId4"/>
    <p:sldLayoutId id="2147485222" r:id="rId5"/>
    <p:sldLayoutId id="2147485223" r:id="rId6"/>
    <p:sldLayoutId id="2147485224" r:id="rId7"/>
    <p:sldLayoutId id="2147485225" r:id="rId8"/>
    <p:sldLayoutId id="2147485226" r:id="rId9"/>
    <p:sldLayoutId id="2147485227" r:id="rId10"/>
    <p:sldLayoutId id="2147485228" r:id="rId11"/>
    <p:sldLayoutId id="2147485229" r:id="rId12"/>
  </p:sldLayoutIdLst>
  <p:transition spd="med">
    <p:pull/>
  </p:transition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+mj-lt"/>
          <a:ea typeface="Lucida Sans Unicode" charset="0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280758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cs typeface="Lucida Sans Unicode" charset="0"/>
        </a:defRPr>
      </a:lvl6pPr>
      <a:lvl7pPr marL="2695440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cs typeface="Lucida Sans Unicode" charset="0"/>
        </a:defRPr>
      </a:lvl7pPr>
      <a:lvl8pPr marL="3110124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cs typeface="Lucida Sans Unicode" charset="0"/>
        </a:defRPr>
      </a:lvl8pPr>
      <a:lvl9pPr marL="3524806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280758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440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124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4806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30/05/2015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68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  <p:sldLayoutId id="21474853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30/05/2015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5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  <p:sldLayoutId id="2147485306" r:id="rId3"/>
    <p:sldLayoutId id="2147485307" r:id="rId4"/>
    <p:sldLayoutId id="2147485308" r:id="rId5"/>
    <p:sldLayoutId id="2147485309" r:id="rId6"/>
    <p:sldLayoutId id="2147485310" r:id="rId7"/>
    <p:sldLayoutId id="2147485311" r:id="rId8"/>
    <p:sldLayoutId id="2147485312" r:id="rId9"/>
    <p:sldLayoutId id="2147485313" r:id="rId10"/>
    <p:sldLayoutId id="21474853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30/05/2015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164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FDC4A-C059-4CD4-A42A-B9CEFDC08CC7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30/05/2015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3E2918-FF33-4093-BDB8-BAAE982E8A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9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2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stes.ac-grenoble.fr/wws/info/cgo/" TargetMode="External"/><Relationship Id="rId2" Type="http://schemas.openxmlformats.org/officeDocument/2006/relationships/hyperlink" Target="http://crcf@ac-grenoble.fr/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Etudiant/FicheTravail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hyperlink" Target="Presentation/ArborescenceDocuments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00200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/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/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/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RÉNOVATION </a:t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BTS Comptabilité et Gestion 2015</a:t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/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800" b="1" dirty="0" smtClean="0">
                <a:solidFill>
                  <a:srgbClr val="002060"/>
                </a:solidFill>
              </a:rPr>
              <a:t>Atelier situations professionnelles &amp; PGI Cas </a:t>
            </a:r>
            <a:r>
              <a:rPr lang="fr-FR" sz="2800" b="1" dirty="0" err="1" smtClean="0">
                <a:solidFill>
                  <a:srgbClr val="002060"/>
                </a:solidFill>
              </a:rPr>
              <a:t>ConnecTooMe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fr-FR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Muriel </a:t>
            </a:r>
            <a:r>
              <a:rPr lang="fr-FR" sz="1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Avezou</a:t>
            </a:r>
            <a:r>
              <a:rPr lang="fr-FR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fr-FR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Joan </a:t>
            </a:r>
            <a:r>
              <a:rPr lang="fr-FR" sz="1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Grard</a:t>
            </a:r>
            <a:endParaRPr lang="fr-F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100392" y="602128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0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429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La société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6" y="692696"/>
            <a:ext cx="8137151" cy="935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+mn-lt"/>
              </a:rPr>
              <a:t>SAS </a:t>
            </a:r>
            <a:r>
              <a:rPr lang="fr-FR" sz="2400" dirty="0" err="1">
                <a:latin typeface="+mn-lt"/>
              </a:rPr>
              <a:t>ConnecTooMe</a:t>
            </a:r>
            <a:r>
              <a:rPr lang="fr-FR" sz="2400" dirty="0">
                <a:latin typeface="+mn-lt"/>
              </a:rPr>
              <a:t> France en 2014 (créée par 4 amis).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+mn-lt"/>
              </a:rPr>
              <a:t>Elle est spécialisée dans le négoce de mobilier </a:t>
            </a:r>
            <a:r>
              <a:rPr lang="fr-FR" sz="2400" dirty="0" smtClean="0">
                <a:latin typeface="+mn-lt"/>
              </a:rPr>
              <a:t>de </a:t>
            </a:r>
            <a:r>
              <a:rPr lang="fr-FR" sz="2400" dirty="0">
                <a:latin typeface="+mn-lt"/>
              </a:rPr>
              <a:t>bureau.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+mn-lt"/>
              </a:rPr>
              <a:t>Clientèle de particuliers, de professionnels </a:t>
            </a:r>
            <a:r>
              <a:rPr lang="fr-FR" sz="2400" dirty="0" smtClean="0">
                <a:latin typeface="+mn-lt"/>
              </a:rPr>
              <a:t>et </a:t>
            </a:r>
            <a:r>
              <a:rPr lang="fr-FR" sz="2400" dirty="0">
                <a:latin typeface="+mn-lt"/>
              </a:rPr>
              <a:t>de collectivités publiques.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6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Zones géographiques </a:t>
            </a:r>
            <a:r>
              <a:rPr lang="fr-FR" sz="2400" dirty="0">
                <a:latin typeface="+mn-lt"/>
              </a:rPr>
              <a:t>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+mn-lt"/>
              </a:rPr>
              <a:t>Languedoc et Côte d’opale. </a:t>
            </a:r>
          </a:p>
        </p:txBody>
      </p:sp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10" descr="r_financier_avant_i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4418324"/>
            <a:ext cx="4464496" cy="222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94" name="Picture 22" descr="ag_airliquide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6343" y="2420888"/>
            <a:ext cx="4909849" cy="1997436"/>
          </a:xfrm>
          <a:prstGeom prst="rect">
            <a:avLst/>
          </a:prstGeom>
          <a:noFill/>
        </p:spPr>
      </p:pic>
      <p:sp>
        <p:nvSpPr>
          <p:cNvPr id="9" name="Flèche droite rayée 8">
            <a:hlinkClick r:id="rId5" action="ppaction://hlinksldjump"/>
          </p:cNvPr>
          <p:cNvSpPr/>
          <p:nvPr/>
        </p:nvSpPr>
        <p:spPr>
          <a:xfrm flipH="1">
            <a:off x="7452320" y="6021288"/>
            <a:ext cx="864096" cy="50405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6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6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429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Le contexte</a:t>
            </a:r>
            <a:endParaRPr lang="fr-FR" sz="4000" b="1" dirty="0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034" y="1052736"/>
            <a:ext cx="3928706" cy="5328591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64892"/>
            <a:ext cx="4086050" cy="3760252"/>
          </a:xfrm>
          <a:prstGeom prst="rect">
            <a:avLst/>
          </a:prstGeom>
          <a:noFill/>
        </p:spPr>
      </p:pic>
      <p:pic>
        <p:nvPicPr>
          <p:cNvPr id="7" name="Picture 10" descr="r_financier_avant_i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35696" y="4871517"/>
            <a:ext cx="2794602" cy="15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rayée 8">
            <a:hlinkClick r:id="rId6" action="ppaction://hlinksldjump"/>
          </p:cNvPr>
          <p:cNvSpPr/>
          <p:nvPr/>
        </p:nvSpPr>
        <p:spPr>
          <a:xfrm flipH="1">
            <a:off x="7452320" y="6309320"/>
            <a:ext cx="864096" cy="50405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41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429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Le scénario</a:t>
            </a:r>
            <a:endParaRPr lang="fr-FR" sz="4000" b="1" dirty="0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4326" y="1124744"/>
            <a:ext cx="420041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764704"/>
            <a:ext cx="2592288" cy="2509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0" descr="r_financier_avant_i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48538" y="3433832"/>
            <a:ext cx="3323462" cy="3307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lèche droite rayée 8">
            <a:hlinkClick r:id="rId6" action="ppaction://hlinksldjump"/>
          </p:cNvPr>
          <p:cNvSpPr/>
          <p:nvPr/>
        </p:nvSpPr>
        <p:spPr>
          <a:xfrm flipH="1">
            <a:off x="7452320" y="6309320"/>
            <a:ext cx="864096" cy="50405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7541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42925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Les composantes (P5 et P7)</a:t>
            </a:r>
            <a:endParaRPr lang="fr-FR" sz="4000" b="1" dirty="0"/>
          </a:p>
        </p:txBody>
      </p:sp>
      <p:pic>
        <p:nvPicPr>
          <p:cNvPr id="694294" name="Picture 22" descr="ag_airliquid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5559" y="836612"/>
            <a:ext cx="8308889" cy="5328692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lèche droite rayée 4">
            <a:hlinkClick r:id="rId4" action="ppaction://hlinksldjump"/>
          </p:cNvPr>
          <p:cNvSpPr/>
          <p:nvPr/>
        </p:nvSpPr>
        <p:spPr>
          <a:xfrm flipH="1">
            <a:off x="7452320" y="6309320"/>
            <a:ext cx="864096" cy="50405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948" y="2204864"/>
            <a:ext cx="8064500" cy="15841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dirty="0" smtClean="0"/>
              <a:t> Comment organiser </a:t>
            </a:r>
            <a:br>
              <a:rPr lang="fr-FR" sz="4000" dirty="0" smtClean="0"/>
            </a:br>
            <a:r>
              <a:rPr lang="fr-FR" sz="4000" dirty="0" smtClean="0"/>
              <a:t>le jeu de rôles ?</a:t>
            </a:r>
            <a:endParaRPr lang="fr-FR" sz="4000" b="1" dirty="0" smtClean="0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1547813" y="908050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Réforme </a:t>
            </a:r>
            <a:br>
              <a:rPr lang="fr-F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 BTS CG</a:t>
            </a:r>
            <a:endParaRPr lang="fr-FR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1556048" y="43014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</a:rPr>
              <a:t>Atelier situations professionnelles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 &amp; PGI Cas </a:t>
            </a:r>
            <a:r>
              <a:rPr lang="fr-FR" sz="2800" b="1" dirty="0" err="1" smtClean="0">
                <a:solidFill>
                  <a:srgbClr val="002060"/>
                </a:solidFill>
              </a:rPr>
              <a:t>ConnecTooMe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(avec le PGI EBP)</a:t>
            </a:r>
          </a:p>
        </p:txBody>
      </p:sp>
      <p:sp>
        <p:nvSpPr>
          <p:cNvPr id="5" name="Ellipse 4"/>
          <p:cNvSpPr/>
          <p:nvPr/>
        </p:nvSpPr>
        <p:spPr>
          <a:xfrm>
            <a:off x="8100392" y="602128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77" y="868115"/>
            <a:ext cx="8425183" cy="56572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403" y="116632"/>
            <a:ext cx="8425183" cy="542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4000" b="1" dirty="0"/>
              <a:t>Organiser le </a:t>
            </a:r>
            <a:r>
              <a:rPr lang="fr-FR" sz="4000" b="1" dirty="0" smtClean="0"/>
              <a:t>jeu </a:t>
            </a:r>
            <a:r>
              <a:rPr lang="fr-FR" sz="4000" b="1" dirty="0"/>
              <a:t>de </a:t>
            </a:r>
            <a:r>
              <a:rPr lang="fr-FR" sz="4000" b="1" dirty="0" smtClean="0"/>
              <a:t>rôles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fr-FR" sz="3100" b="1" dirty="0"/>
              <a:t>(2 stagiaires pour une même société)</a:t>
            </a:r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467544" y="2204864"/>
            <a:ext cx="3960440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Compte utilisateur commun pour tous les étudiants (réseau établissement)</a:t>
            </a:r>
            <a:endParaRPr lang="fr-FR" sz="2400" dirty="0"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10519" y="28005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75857" y="908720"/>
            <a:ext cx="2592287" cy="546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 possibilités</a:t>
            </a:r>
            <a:endParaRPr lang="fr-FR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4665323"/>
            <a:ext cx="345638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Enseignant : </a:t>
            </a:r>
            <a:r>
              <a:rPr lang="fr-FR" sz="2400" dirty="0" smtClean="0">
                <a:latin typeface="+mn-lt"/>
              </a:rPr>
              <a:t>Restaurer 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la base en fonction du nombre de binômes (</a:t>
            </a:r>
            <a:r>
              <a:rPr lang="fr-FR" dirty="0" smtClean="0">
                <a:latin typeface="+mn-lt"/>
              </a:rPr>
              <a:t>Stagiaire 1 et Stagiaire 2</a:t>
            </a:r>
            <a:r>
              <a:rPr lang="fr-FR" sz="2400" dirty="0" smtClean="0">
                <a:latin typeface="+mn-lt"/>
              </a:rPr>
              <a:t>)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Flèche en arc 5"/>
          <p:cNvSpPr/>
          <p:nvPr/>
        </p:nvSpPr>
        <p:spPr>
          <a:xfrm rot="10032846">
            <a:off x="1044905" y="1561661"/>
            <a:ext cx="2884680" cy="485473"/>
          </a:xfrm>
          <a:prstGeom prst="circularArrow">
            <a:avLst>
              <a:gd name="adj1" fmla="val 50000"/>
              <a:gd name="adj2" fmla="val 459681"/>
              <a:gd name="adj3" fmla="val 20102417"/>
              <a:gd name="adj4" fmla="val 10254655"/>
              <a:gd name="adj5" fmla="val 141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6032642" flipV="1">
            <a:off x="1065790" y="3278975"/>
            <a:ext cx="635223" cy="426535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60196" y="2204865"/>
            <a:ext cx="3256220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Compte étudiant personnel (réseau établissement)</a:t>
            </a:r>
            <a:endParaRPr lang="fr-FR" sz="2400" dirty="0">
              <a:latin typeface="+mn-lt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29990" y="4653136"/>
            <a:ext cx="345638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Enseignant : </a:t>
            </a:r>
            <a:r>
              <a:rPr lang="fr-FR" sz="2400" dirty="0">
                <a:latin typeface="+mn-lt"/>
              </a:rPr>
              <a:t>Restaurer </a:t>
            </a:r>
            <a:r>
              <a:rPr lang="fr-FR" sz="2400" dirty="0" smtClean="0">
                <a:latin typeface="+mn-lt"/>
              </a:rPr>
              <a:t/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la base en fonction 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du nombre de binômes (</a:t>
            </a:r>
            <a:r>
              <a:rPr lang="fr-FR" dirty="0" smtClean="0">
                <a:latin typeface="+mn-lt"/>
              </a:rPr>
              <a:t>Stagiaire 1 et Stagiaire 2</a:t>
            </a:r>
            <a:r>
              <a:rPr lang="fr-FR" sz="2400" dirty="0" smtClean="0">
                <a:latin typeface="+mn-lt"/>
              </a:rPr>
              <a:t>)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Flèche en arc 15"/>
          <p:cNvSpPr/>
          <p:nvPr/>
        </p:nvSpPr>
        <p:spPr>
          <a:xfrm rot="1525600">
            <a:off x="4872232" y="1890764"/>
            <a:ext cx="2884680" cy="485473"/>
          </a:xfrm>
          <a:prstGeom prst="circularArrow">
            <a:avLst>
              <a:gd name="adj1" fmla="val 50000"/>
              <a:gd name="adj2" fmla="val 459681"/>
              <a:gd name="adj3" fmla="val 20102417"/>
              <a:gd name="adj4" fmla="val 10254655"/>
              <a:gd name="adj5" fmla="val 141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e bas 18"/>
          <p:cNvSpPr/>
          <p:nvPr/>
        </p:nvSpPr>
        <p:spPr>
          <a:xfrm rot="4834365">
            <a:off x="5996106" y="3270995"/>
            <a:ext cx="580078" cy="452734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78932" y="6021288"/>
            <a:ext cx="345638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Étudiant : </a:t>
            </a:r>
            <a:r>
              <a:rPr lang="fr-FR" sz="2400" dirty="0">
                <a:latin typeface="+mn-lt"/>
              </a:rPr>
              <a:t>Créer un </a:t>
            </a:r>
            <a:r>
              <a:rPr lang="fr-FR" sz="2400" dirty="0" smtClean="0">
                <a:latin typeface="+mn-lt"/>
              </a:rPr>
              <a:t>raccourci (par le biais 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du PGI EBP) </a:t>
            </a:r>
            <a:r>
              <a:rPr lang="fr-FR" sz="2000" dirty="0" smtClean="0">
                <a:latin typeface="+mn-lt"/>
              </a:rPr>
              <a:t>en fonction du compte utilisateur de l’étudiant</a:t>
            </a:r>
            <a:endParaRPr lang="fr-F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83822" y="5745443"/>
            <a:ext cx="345638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Étudiant :</a:t>
            </a:r>
            <a:r>
              <a:rPr lang="fr-FR" sz="2400" dirty="0" smtClean="0">
                <a:latin typeface="+mn-lt"/>
              </a:rPr>
              <a:t> Sélectionner 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la société attribuée 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(par le biais du PGI EBP)</a:t>
            </a:r>
            <a:endParaRPr lang="fr-FR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013461" y="804914"/>
            <a:ext cx="2736774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800" dirty="0" smtClean="0">
                <a:solidFill>
                  <a:srgbClr val="C00000"/>
                </a:solidFill>
                <a:latin typeface="+mn-lt"/>
              </a:rPr>
              <a:t>NB : ne pas confondre avec les comptes utilisateurs </a:t>
            </a:r>
            <a:br>
              <a:rPr lang="fr-FR" sz="1800" dirty="0" smtClean="0">
                <a:solidFill>
                  <a:srgbClr val="C00000"/>
                </a:solidFill>
                <a:latin typeface="+mn-lt"/>
              </a:rPr>
            </a:br>
            <a:r>
              <a:rPr lang="fr-FR" sz="1800" dirty="0" smtClean="0">
                <a:solidFill>
                  <a:srgbClr val="C00000"/>
                </a:solidFill>
                <a:latin typeface="+mn-lt"/>
              </a:rPr>
              <a:t>de la société sur le PGI</a:t>
            </a:r>
            <a:endParaRPr lang="fr-F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Carré corné 16">
            <a:hlinkClick r:id="rId3" action="ppaction://hlinksldjump"/>
          </p:cNvPr>
          <p:cNvSpPr/>
          <p:nvPr/>
        </p:nvSpPr>
        <p:spPr>
          <a:xfrm flipH="1">
            <a:off x="6516216" y="332656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Jeu de rôles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14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7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70"/>
                            </p:stCondLst>
                            <p:childTnLst>
                              <p:par>
                                <p:cTn id="7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9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7" grpId="0" build="p"/>
      <p:bldP spid="11" grpId="0" build="p"/>
      <p:bldP spid="6" grpId="0" animBg="1"/>
      <p:bldP spid="18" grpId="0" animBg="1"/>
      <p:bldP spid="14" grpId="0" build="p"/>
      <p:bldP spid="15" grpId="0" build="p"/>
      <p:bldP spid="16" grpId="0" animBg="1"/>
      <p:bldP spid="19" grpId="0" animBg="1"/>
      <p:bldP spid="20" grpId="0" build="p"/>
      <p:bldP spid="21" grpId="0" build="p"/>
      <p:bldP spid="22" grpId="0" build="p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763"/>
            <a:ext cx="687070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Organiser les séances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7" y="692697"/>
            <a:ext cx="2304256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latin typeface="+mn-lt"/>
              </a:rPr>
              <a:t>Fiche de travail </a:t>
            </a:r>
            <a:endParaRPr lang="fr-FR" sz="2400" b="1" dirty="0"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4543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910" y="797760"/>
            <a:ext cx="2375583" cy="222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5" y="1239212"/>
            <a:ext cx="4762982" cy="4998099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353" y="2276872"/>
            <a:ext cx="2375583" cy="20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3962916"/>
            <a:ext cx="1872208" cy="26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12910" y="332656"/>
            <a:ext cx="4131090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latin typeface="+mn-lt"/>
              </a:rPr>
              <a:t>Dossier documentaire</a:t>
            </a:r>
            <a:endParaRPr lang="fr-FR" sz="2400" b="1" dirty="0">
              <a:latin typeface="+mn-lt"/>
            </a:endParaRPr>
          </a:p>
        </p:txBody>
      </p:sp>
      <p:sp>
        <p:nvSpPr>
          <p:cNvPr id="12" name="Carré corné 11">
            <a:hlinkClick r:id="rId7" action="ppaction://hlinksldjump"/>
          </p:cNvPr>
          <p:cNvSpPr/>
          <p:nvPr/>
        </p:nvSpPr>
        <p:spPr>
          <a:xfrm flipH="1">
            <a:off x="543609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Jeu de rôles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52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763"/>
            <a:ext cx="687070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Bases disponibles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6" y="692697"/>
            <a:ext cx="4617374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0000FF"/>
                </a:solidFill>
                <a:latin typeface="+mn-lt"/>
              </a:rPr>
              <a:t>Base étudiant </a:t>
            </a:r>
            <a:br>
              <a:rPr lang="fr-FR" sz="2400" b="1" dirty="0" smtClean="0">
                <a:solidFill>
                  <a:srgbClr val="0000FF"/>
                </a:solidFill>
                <a:latin typeface="+mn-lt"/>
              </a:rPr>
            </a:br>
            <a:r>
              <a:rPr lang="fr-FR" sz="2400" b="1" dirty="0" smtClean="0">
                <a:solidFill>
                  <a:srgbClr val="0000FF"/>
                </a:solidFill>
                <a:latin typeface="+mn-lt"/>
              </a:rPr>
              <a:t>(vues par défaut ….)</a:t>
            </a:r>
            <a:endParaRPr lang="fr-FR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4543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/>
          <a:srcRect b="52610"/>
          <a:stretch>
            <a:fillRect/>
          </a:stretch>
        </p:blipFill>
        <p:spPr bwMode="auto">
          <a:xfrm>
            <a:off x="179512" y="1412776"/>
            <a:ext cx="4392488" cy="1692881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b="43268"/>
          <a:stretch>
            <a:fillRect/>
          </a:stretch>
        </p:blipFill>
        <p:spPr bwMode="auto">
          <a:xfrm>
            <a:off x="4788024" y="1635122"/>
            <a:ext cx="4067944" cy="17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92080" y="3284984"/>
            <a:ext cx="34296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12910" y="764704"/>
            <a:ext cx="4131090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+mn-lt"/>
              </a:rPr>
              <a:t>Base prof (quelques vues adaptées à la situation)</a:t>
            </a:r>
            <a:endParaRPr lang="fr-FR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9552" y="3356992"/>
            <a:ext cx="3744416" cy="284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rré corné 11">
            <a:hlinkClick r:id="rId7" action="ppaction://hlinksldjump"/>
          </p:cNvPr>
          <p:cNvSpPr/>
          <p:nvPr/>
        </p:nvSpPr>
        <p:spPr>
          <a:xfrm flipH="1">
            <a:off x="6516216" y="332656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Jeu de rôles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64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6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9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9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9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36712"/>
            <a:ext cx="8425183" cy="56572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403" y="116632"/>
            <a:ext cx="8425183" cy="542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fr-FR" sz="4000" b="1" dirty="0" smtClean="0"/>
              <a:t>Données de la base </a:t>
            </a:r>
            <a:r>
              <a:rPr lang="fr-FR" sz="4000" b="1" dirty="0" err="1" smtClean="0"/>
              <a:t>ConnecTooMe</a:t>
            </a:r>
            <a:r>
              <a:rPr lang="fr-FR" sz="4000" b="1" dirty="0" smtClean="0"/>
              <a:t> </a:t>
            </a:r>
            <a:endParaRPr lang="fr-FR" sz="31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5292080" y="1700808"/>
            <a:ext cx="3456384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Documents de vente 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443 Bons de commande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427 Bons de livraison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425 Factures</a:t>
            </a:r>
            <a:endParaRPr lang="fr-FR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10519" y="28005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15816" y="3356992"/>
            <a:ext cx="2592287" cy="546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Base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83768" y="1124744"/>
            <a:ext cx="345638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Immobilisations : 12 (Mode linéaire)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9336621" flipV="1">
            <a:off x="2426529" y="3724883"/>
            <a:ext cx="1153643" cy="320847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7544" y="1700808"/>
            <a:ext cx="2680156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00FF"/>
                </a:solidFill>
                <a:latin typeface="+mn-lt"/>
              </a:rPr>
              <a:t>Clients : 384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00FF"/>
                </a:solidFill>
                <a:latin typeface="+mn-lt"/>
              </a:rPr>
              <a:t>Commerciaux : 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00FF"/>
                </a:solidFill>
                <a:latin typeface="+mn-lt"/>
              </a:rPr>
              <a:t>Fournisseurs  : 15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00FF"/>
                </a:solidFill>
                <a:latin typeface="+mn-lt"/>
              </a:rPr>
              <a:t>Salariés : 9</a:t>
            </a:r>
            <a:endParaRPr lang="fr-FR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44008" y="5157192"/>
            <a:ext cx="3842366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009900"/>
                </a:solidFill>
                <a:latin typeface="+mn-lt"/>
              </a:rPr>
              <a:t>Bulletins de salaires validés de janvier 2014 à novembre 2014, le mois de décembre est en mode brouillon</a:t>
            </a:r>
            <a:endParaRPr lang="fr-FR" sz="24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9" name="Flèche courbée vers le bas 18"/>
          <p:cNvSpPr/>
          <p:nvPr/>
        </p:nvSpPr>
        <p:spPr>
          <a:xfrm rot="1977006">
            <a:off x="4960520" y="3605180"/>
            <a:ext cx="1034025" cy="410531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004048" y="6021288"/>
            <a:ext cx="3672408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800" dirty="0" smtClean="0">
                <a:solidFill>
                  <a:srgbClr val="0070C0"/>
                </a:solidFill>
                <a:latin typeface="+mn-lt"/>
              </a:rPr>
              <a:t>Ouverture possible : Gestion d’un fort excédent de trésorerie</a:t>
            </a:r>
            <a:endParaRPr lang="fr-F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1520" y="6021288"/>
            <a:ext cx="4464496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800" dirty="0" smtClean="0">
                <a:solidFill>
                  <a:srgbClr val="0070C0"/>
                </a:solidFill>
                <a:latin typeface="+mn-lt"/>
              </a:rPr>
              <a:t>Éléments négligés : factures d’avoir, frais financiers, états de rapprochement, lettrage</a:t>
            </a:r>
            <a:endParaRPr lang="fr-FR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Carré corné 16">
            <a:hlinkClick r:id="rId3" action="ppaction://hlinksldjump"/>
          </p:cNvPr>
          <p:cNvSpPr/>
          <p:nvPr/>
        </p:nvSpPr>
        <p:spPr>
          <a:xfrm flipH="1">
            <a:off x="7092280" y="188640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Jeu de rôles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39552" y="5301208"/>
            <a:ext cx="3842366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388 règlements clients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160 règlements fournisseurs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39552" y="4509120"/>
            <a:ext cx="3842366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C00000"/>
                </a:solidFill>
                <a:latin typeface="+mn-lt"/>
              </a:rPr>
              <a:t>Opérations comptables de janvier à décembre 2014</a:t>
            </a:r>
            <a:endParaRPr lang="fr-FR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Flèche courbée vers le bas 24"/>
          <p:cNvSpPr/>
          <p:nvPr/>
        </p:nvSpPr>
        <p:spPr>
          <a:xfrm rot="1951697" flipH="1" flipV="1">
            <a:off x="2263517" y="3137936"/>
            <a:ext cx="1153643" cy="320847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courbée vers le bas 25"/>
          <p:cNvSpPr/>
          <p:nvPr/>
        </p:nvSpPr>
        <p:spPr>
          <a:xfrm rot="4788552" flipH="1" flipV="1">
            <a:off x="2741902" y="2468081"/>
            <a:ext cx="1681132" cy="320847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e bas 26"/>
          <p:cNvSpPr/>
          <p:nvPr/>
        </p:nvSpPr>
        <p:spPr>
          <a:xfrm rot="7931438" flipH="1" flipV="1">
            <a:off x="4324006" y="2852515"/>
            <a:ext cx="918580" cy="320847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14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8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16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6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20"/>
                            </p:stCondLst>
                            <p:childTnLst>
                              <p:par>
                                <p:cTn id="6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8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32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20"/>
                            </p:stCondLst>
                            <p:childTnLst>
                              <p:par>
                                <p:cTn id="9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160"/>
                            </p:stCondLst>
                            <p:childTnLst>
                              <p:par>
                                <p:cTn id="10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8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60"/>
                            </p:stCondLst>
                            <p:childTnLst>
                              <p:par>
                                <p:cTn id="1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90"/>
                            </p:stCondLst>
                            <p:childTnLst>
                              <p:par>
                                <p:cTn id="1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7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uiExpand="1" build="p"/>
      <p:bldP spid="7" grpId="0" build="p"/>
      <p:bldP spid="11" grpId="0" build="p"/>
      <p:bldP spid="18" grpId="0" animBg="1"/>
      <p:bldP spid="14" grpId="0" uiExpand="1" build="p"/>
      <p:bldP spid="15" grpId="0" build="p"/>
      <p:bldP spid="19" grpId="0" animBg="1"/>
      <p:bldP spid="20" grpId="0" build="p"/>
      <p:bldP spid="21" grpId="0" build="p"/>
      <p:bldP spid="17" grpId="0" animBg="1"/>
      <p:bldP spid="23" grpId="0" uiExpand="1" build="p"/>
      <p:bldP spid="24" grpId="0" build="p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763"/>
            <a:ext cx="687070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Modes Opératoires à disposition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6" y="692697"/>
            <a:ext cx="4617374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latin typeface="+mn-lt"/>
              </a:rPr>
              <a:t>MO Étudiant</a:t>
            </a:r>
            <a:endParaRPr lang="fr-FR" sz="2400" b="1" dirty="0"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4543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5220072" y="1628800"/>
            <a:ext cx="35618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5" y="1235621"/>
            <a:ext cx="4762982" cy="4763549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12910" y="1196752"/>
            <a:ext cx="4131090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latin typeface="+mn-lt"/>
              </a:rPr>
              <a:t>Complément pour l’enseignant</a:t>
            </a:r>
            <a:endParaRPr lang="fr-FR" sz="2400" b="1" dirty="0">
              <a:latin typeface="+mn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4509120"/>
            <a:ext cx="3498142" cy="2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rré corné 8">
            <a:hlinkClick r:id="rId6" action="ppaction://hlinksldjump"/>
          </p:cNvPr>
          <p:cNvSpPr/>
          <p:nvPr/>
        </p:nvSpPr>
        <p:spPr>
          <a:xfrm flipH="1">
            <a:off x="4139952" y="6309320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Jeu de rôles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7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ConnecTooMe</a:t>
            </a:r>
            <a:r>
              <a:rPr lang="fr-FR" b="1" dirty="0" smtClean="0"/>
              <a:t> - Sommaire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84785"/>
            <a:ext cx="7920880" cy="46805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Présentation générale de la situation professionnelle </a:t>
            </a:r>
          </a:p>
          <a:p>
            <a:pPr>
              <a:buNone/>
            </a:pPr>
            <a:r>
              <a:rPr lang="fr-FR" sz="2400" i="1" dirty="0" smtClean="0"/>
              <a:t>	(Contexte, Scénario, Référentiel)</a:t>
            </a:r>
          </a:p>
          <a:p>
            <a:r>
              <a:rPr lang="fr-FR" dirty="0" smtClean="0"/>
              <a:t>Contenu et ressources</a:t>
            </a:r>
            <a:br>
              <a:rPr lang="fr-FR" dirty="0" smtClean="0"/>
            </a:br>
            <a:r>
              <a:rPr lang="fr-FR" sz="2400" i="1" dirty="0" smtClean="0"/>
              <a:t>(Fiche de travail, Dossier documentaire)</a:t>
            </a:r>
          </a:p>
          <a:p>
            <a:r>
              <a:rPr lang="fr-FR" dirty="0" smtClean="0"/>
              <a:t>Démarche pédagogique </a:t>
            </a:r>
          </a:p>
          <a:p>
            <a:pPr>
              <a:buNone/>
            </a:pPr>
            <a:r>
              <a:rPr lang="fr-FR" sz="2400" i="1" dirty="0" smtClean="0"/>
              <a:t>	(Organisation, apport des savoirs)</a:t>
            </a:r>
          </a:p>
          <a:p>
            <a:r>
              <a:rPr lang="fr-FR" dirty="0" smtClean="0"/>
              <a:t>Comment organiser le jeu de rôles ?</a:t>
            </a:r>
          </a:p>
          <a:p>
            <a:r>
              <a:rPr lang="fr-FR" dirty="0" smtClean="0"/>
              <a:t>Comment extraire des informations ?</a:t>
            </a:r>
          </a:p>
          <a:p>
            <a:endParaRPr lang="fr-FR" sz="2400" i="1" dirty="0" smtClean="0"/>
          </a:p>
          <a:p>
            <a:endParaRPr lang="fr-FR" sz="2400" i="1" dirty="0" smtClean="0"/>
          </a:p>
        </p:txBody>
      </p:sp>
      <p:sp>
        <p:nvSpPr>
          <p:cNvPr id="4" name="Ellipse 3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082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700" y="1181327"/>
            <a:ext cx="8425183" cy="5200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prstClr val="black"/>
              </a:solidFill>
            </a:endParaRPr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687070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Extensions possibles de la base </a:t>
            </a:r>
            <a:r>
              <a:rPr lang="fr-FR" sz="4000" b="1" dirty="0" err="1" smtClean="0"/>
              <a:t>ConnecTooMe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670261" y="2716434"/>
            <a:ext cx="1368151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Coûts</a:t>
            </a:r>
            <a:endParaRPr lang="fr-FR" sz="3200" b="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6516216" y="2538945"/>
            <a:ext cx="2179067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Janvier 2015</a:t>
            </a:r>
            <a:endParaRPr lang="fr-FR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809" y="1729112"/>
            <a:ext cx="2592287" cy="653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3200" dirty="0" err="1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ConnecTooMe</a:t>
            </a:r>
            <a:endParaRPr lang="fr-FR" sz="32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25258" y="3757914"/>
            <a:ext cx="309634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Inventaire</a:t>
            </a:r>
            <a:br>
              <a:rPr lang="fr-FR" sz="2400" dirty="0" smtClean="0">
                <a:solidFill>
                  <a:prstClr val="black"/>
                </a:solidFill>
                <a:latin typeface="Calibri"/>
              </a:rPr>
            </a:b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Clients douteux</a:t>
            </a:r>
            <a:br>
              <a:rPr lang="fr-FR" sz="2400" dirty="0" smtClean="0">
                <a:solidFill>
                  <a:prstClr val="black"/>
                </a:solidFill>
                <a:latin typeface="Calibri"/>
              </a:rPr>
            </a:b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Stocks</a:t>
            </a:r>
            <a:br>
              <a:rPr lang="fr-FR" sz="2400" dirty="0" smtClean="0">
                <a:solidFill>
                  <a:prstClr val="black"/>
                </a:solidFill>
                <a:latin typeface="Calibri"/>
              </a:rPr>
            </a:b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Régularisation C/P</a:t>
            </a:r>
            <a:endParaRPr lang="fr-FR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Flèche courbée vers le bas 5"/>
          <p:cNvSpPr/>
          <p:nvPr/>
        </p:nvSpPr>
        <p:spPr>
          <a:xfrm rot="20623676">
            <a:off x="1005219" y="1824098"/>
            <a:ext cx="1717309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Flèche courbée vers le bas 16"/>
          <p:cNvSpPr/>
          <p:nvPr/>
        </p:nvSpPr>
        <p:spPr>
          <a:xfrm rot="12392694" flipH="1">
            <a:off x="5168046" y="2939900"/>
            <a:ext cx="1717309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17413612" flipH="1" flipV="1">
            <a:off x="3322117" y="2608180"/>
            <a:ext cx="1023214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037084" y="3369474"/>
            <a:ext cx="1658200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Opérations courantes</a:t>
            </a:r>
            <a:endParaRPr lang="fr-FR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0" name="Flèche courbée vers le bas 19"/>
          <p:cNvSpPr/>
          <p:nvPr/>
        </p:nvSpPr>
        <p:spPr>
          <a:xfrm rot="4663451">
            <a:off x="3744124" y="3212978"/>
            <a:ext cx="2568717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04742" y="5158865"/>
            <a:ext cx="2047480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Répartition </a:t>
            </a:r>
            <a:br>
              <a:rPr lang="fr-FR" sz="2400" dirty="0" smtClean="0">
                <a:solidFill>
                  <a:prstClr val="black"/>
                </a:solidFill>
                <a:latin typeface="Calibri"/>
              </a:rPr>
            </a:b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des bénéfices</a:t>
            </a:r>
            <a:endParaRPr lang="fr-FR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377321" y="5714915"/>
            <a:ext cx="309634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….</a:t>
            </a:r>
            <a:endParaRPr lang="fr-FR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2" name="Carré corné 21">
            <a:hlinkClick r:id="rId3" action="ppaction://hlinksldjump"/>
          </p:cNvPr>
          <p:cNvSpPr/>
          <p:nvPr/>
        </p:nvSpPr>
        <p:spPr>
          <a:xfrm flipH="1">
            <a:off x="6516216" y="692696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Jeu de rôles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9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2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4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4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694276" grpId="0" build="p"/>
      <p:bldP spid="7" grpId="0" build="p"/>
      <p:bldP spid="11" grpId="0" build="p"/>
      <p:bldP spid="6" grpId="0" animBg="1"/>
      <p:bldP spid="17" grpId="0" animBg="1"/>
      <p:bldP spid="18" grpId="0" animBg="1"/>
      <p:bldP spid="19" grpId="0" build="p"/>
      <p:bldP spid="20" grpId="0" animBg="1"/>
      <p:bldP spid="16" grpId="0" build="p"/>
      <p:bldP spid="21" grpId="0" build="p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948" y="2204864"/>
            <a:ext cx="8064500" cy="15841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dirty="0" smtClean="0"/>
              <a:t> Comment extraire </a:t>
            </a:r>
            <a:br>
              <a:rPr lang="fr-FR" sz="4000" dirty="0" smtClean="0"/>
            </a:br>
            <a:r>
              <a:rPr lang="fr-FR" sz="4000" dirty="0" smtClean="0"/>
              <a:t>des informations ?</a:t>
            </a:r>
            <a:endParaRPr lang="fr-FR" sz="4000" b="1" dirty="0" smtClean="0"/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1547813" y="908050"/>
            <a:ext cx="640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Réforme </a:t>
            </a:r>
            <a:br>
              <a:rPr lang="fr-F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 BTS CG</a:t>
            </a:r>
            <a:endParaRPr lang="fr-FR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1556048" y="43014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002060"/>
                </a:solidFill>
              </a:rPr>
              <a:t>Atelier situations professionnelles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 &amp; PGI Cas </a:t>
            </a:r>
            <a:r>
              <a:rPr lang="fr-FR" sz="2800" b="1" dirty="0" err="1" smtClean="0">
                <a:solidFill>
                  <a:srgbClr val="002060"/>
                </a:solidFill>
              </a:rPr>
              <a:t>ConnecTooMe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(avec le PGI EBP)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b="1" dirty="0" smtClean="0"/>
              <a:t>Extraire/Exporter des données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Par le biais des vues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Par le biais des filtres </a:t>
            </a:r>
            <a:r>
              <a:rPr lang="fr-FR" sz="2400" b="1" i="1" dirty="0" smtClean="0"/>
              <a:t/>
            </a:r>
            <a:br>
              <a:rPr lang="fr-FR" sz="2400" b="1" i="1" dirty="0" smtClean="0"/>
            </a:br>
            <a:endParaRPr lang="fr-FR" sz="2400" b="1" i="1" dirty="0" smtClean="0"/>
          </a:p>
          <a:p>
            <a:r>
              <a:rPr lang="fr-FR" sz="2400" dirty="0" smtClean="0"/>
              <a:t>Par le biais de l’aperçu avant impression</a:t>
            </a:r>
          </a:p>
          <a:p>
            <a:endParaRPr lang="fr-FR" sz="2400" u="sng" dirty="0" smtClean="0"/>
          </a:p>
          <a:p>
            <a:r>
              <a:rPr lang="fr-FR" sz="2400" dirty="0" smtClean="0"/>
              <a:t>Outil de </a:t>
            </a:r>
            <a:r>
              <a:rPr lang="fr-FR" sz="2400" dirty="0" err="1" smtClean="0"/>
              <a:t>requêtage</a:t>
            </a:r>
            <a:r>
              <a:rPr lang="fr-FR" sz="2400" dirty="0" smtClean="0"/>
              <a:t> (SQL)</a:t>
            </a:r>
            <a:r>
              <a:rPr lang="fr-FR" sz="2400" u="sng" dirty="0" smtClean="0"/>
              <a:t/>
            </a:r>
            <a:br>
              <a:rPr lang="fr-FR" sz="2400" u="sng" dirty="0" smtClean="0"/>
            </a:br>
            <a:endParaRPr lang="fr-FR" sz="21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dirty="0" smtClean="0"/>
          </a:p>
        </p:txBody>
      </p:sp>
      <p:sp>
        <p:nvSpPr>
          <p:cNvPr id="5" name="Carré corné 4">
            <a:hlinkClick r:id="rId3" action="ppaction://hlinksldjump"/>
          </p:cNvPr>
          <p:cNvSpPr/>
          <p:nvPr/>
        </p:nvSpPr>
        <p:spPr>
          <a:xfrm flipH="1">
            <a:off x="5940152" y="2924944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Filtres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6" name="Carré corné 5">
            <a:hlinkClick r:id="rId4" action="ppaction://hlinksldjump"/>
          </p:cNvPr>
          <p:cNvSpPr/>
          <p:nvPr/>
        </p:nvSpPr>
        <p:spPr>
          <a:xfrm flipH="1">
            <a:off x="6516216" y="3789040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Aperçu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Carré corné 7">
            <a:hlinkClick r:id="rId5" action="ppaction://hlinksldjump"/>
          </p:cNvPr>
          <p:cNvSpPr/>
          <p:nvPr/>
        </p:nvSpPr>
        <p:spPr>
          <a:xfrm flipH="1">
            <a:off x="5436096" y="2060848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Vues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9" name="Carré corné 8">
            <a:hlinkClick r:id="rId6" action="ppaction://hlinksldjump"/>
          </p:cNvPr>
          <p:cNvSpPr/>
          <p:nvPr/>
        </p:nvSpPr>
        <p:spPr>
          <a:xfrm flipH="1">
            <a:off x="7020272" y="4653136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err="1" smtClean="0">
                <a:solidFill>
                  <a:prstClr val="white"/>
                </a:solidFill>
              </a:rPr>
              <a:t>Requêtage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4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animBg="1"/>
      <p:bldP spid="6" grpId="0" uiExpand="1" animBg="1"/>
      <p:bldP spid="8" grpId="0" uiExpan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7763"/>
            <a:ext cx="8208912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Extraire/Exporter par le biais des vues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6" y="620689"/>
            <a:ext cx="5328592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1. Vue par défaut « Défaut (système) »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4543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19" y="1052736"/>
            <a:ext cx="5473553" cy="1728192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60" y="2348880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Éditeur de vues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2708920"/>
            <a:ext cx="3816424" cy="19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3068960"/>
            <a:ext cx="374635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48064" y="2708920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3. Éditeur de requête</a:t>
            </a:r>
            <a:endParaRPr lang="fr-FR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27584" y="4149080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+mn-lt"/>
              </a:rPr>
              <a:t>4. Résultat</a:t>
            </a:r>
            <a:endParaRPr lang="fr-F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val 401"/>
          <p:cNvSpPr>
            <a:spLocks noChangeArrowheads="1"/>
          </p:cNvSpPr>
          <p:nvPr/>
        </p:nvSpPr>
        <p:spPr bwMode="auto">
          <a:xfrm>
            <a:off x="4067944" y="1052736"/>
            <a:ext cx="1656184" cy="79208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3912" y="4509120"/>
            <a:ext cx="4894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7624" y="5733256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5. Exporter le résultat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Oval 401"/>
          <p:cNvSpPr>
            <a:spLocks noChangeArrowheads="1"/>
          </p:cNvSpPr>
          <p:nvPr/>
        </p:nvSpPr>
        <p:spPr bwMode="auto">
          <a:xfrm>
            <a:off x="2195736" y="4437112"/>
            <a:ext cx="648072" cy="576064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Carré corné 16">
            <a:hlinkClick r:id="rId7" action="ppaction://hlinksldjump"/>
          </p:cNvPr>
          <p:cNvSpPr/>
          <p:nvPr/>
        </p:nvSpPr>
        <p:spPr>
          <a:xfrm flipH="1">
            <a:off x="7164288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Extraire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7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80"/>
                            </p:stCondLst>
                            <p:childTnLst>
                              <p:par>
                                <p:cTn id="37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8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8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4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4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10" grpId="0" build="p"/>
      <p:bldP spid="13" grpId="0" build="p"/>
      <p:bldP spid="14" grpId="0" animBg="1"/>
      <p:bldP spid="14" grpId="1" animBg="1"/>
      <p:bldP spid="14" grpId="2" animBg="1"/>
      <p:bldP spid="15" grpId="0" build="p"/>
      <p:bldP spid="16" grpId="0" animBg="1"/>
      <p:bldP spid="16" grpId="1" animBg="1"/>
      <p:bldP spid="16" grpId="2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7763"/>
            <a:ext cx="828092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Extraire/Exporter par le biais des filtres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620689"/>
            <a:ext cx="8964488" cy="57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1. Liste de filtres paramétrés au niveau de l’option « Statistiques »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45436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052736"/>
            <a:ext cx="3890616" cy="2376264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4008" y="1052736"/>
            <a:ext cx="4499992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Personnaliser le filtre et/ou ajouter une vue supplémentaire (une liste statistique)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3425" y="2132856"/>
            <a:ext cx="40750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401"/>
          <p:cNvSpPr>
            <a:spLocks noChangeArrowheads="1"/>
          </p:cNvSpPr>
          <p:nvPr/>
        </p:nvSpPr>
        <p:spPr bwMode="auto">
          <a:xfrm>
            <a:off x="6732240" y="2348880"/>
            <a:ext cx="1656184" cy="43204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568" y="3709286"/>
            <a:ext cx="5065984" cy="310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7624" y="5733256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4. Exporter le résultat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3568" y="3356992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+mn-lt"/>
              </a:rPr>
              <a:t>3. Résultat</a:t>
            </a:r>
            <a:endParaRPr lang="fr-F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Oval 401"/>
          <p:cNvSpPr>
            <a:spLocks noChangeArrowheads="1"/>
          </p:cNvSpPr>
          <p:nvPr/>
        </p:nvSpPr>
        <p:spPr bwMode="auto">
          <a:xfrm>
            <a:off x="2843808" y="4005064"/>
            <a:ext cx="1152128" cy="288032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Carré corné 16">
            <a:hlinkClick r:id="rId6" action="ppaction://hlinksldjump"/>
          </p:cNvPr>
          <p:cNvSpPr/>
          <p:nvPr/>
        </p:nvSpPr>
        <p:spPr>
          <a:xfrm flipH="1">
            <a:off x="7164288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Extraire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7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4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2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4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40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14" grpId="0" animBg="1"/>
      <p:bldP spid="14" grpId="1" animBg="1"/>
      <p:bldP spid="14" grpId="2" animBg="1"/>
      <p:bldP spid="15" grpId="0" build="p"/>
      <p:bldP spid="13" grpId="0" build="p"/>
      <p:bldP spid="16" grpId="0" animBg="1"/>
      <p:bldP spid="16" grpId="1" animBg="1"/>
      <p:bldP spid="16" grpId="2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7763"/>
            <a:ext cx="889248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Extraire/Exporter par le biais de l’aperçu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6" y="620689"/>
            <a:ext cx="5328592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1. Visualiser les données à imprimer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62068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052736"/>
            <a:ext cx="2681421" cy="1728192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91880" y="1124744"/>
            <a:ext cx="4427984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Personnaliser l’aperçu (filtres)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6379" y="1484784"/>
            <a:ext cx="50380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96020" y="3429000"/>
            <a:ext cx="47704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39952" y="3068960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3. Exporter l’aperçu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1560" y="2924944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+mn-lt"/>
              </a:rPr>
              <a:t>4. Résultat</a:t>
            </a:r>
            <a:endParaRPr lang="fr-F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val 401"/>
          <p:cNvSpPr>
            <a:spLocks noChangeArrowheads="1"/>
          </p:cNvSpPr>
          <p:nvPr/>
        </p:nvSpPr>
        <p:spPr bwMode="auto">
          <a:xfrm>
            <a:off x="4716016" y="1988840"/>
            <a:ext cx="1656184" cy="504056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1560" y="3284984"/>
            <a:ext cx="32929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401"/>
          <p:cNvSpPr>
            <a:spLocks noChangeArrowheads="1"/>
          </p:cNvSpPr>
          <p:nvPr/>
        </p:nvSpPr>
        <p:spPr bwMode="auto">
          <a:xfrm>
            <a:off x="4932040" y="3501008"/>
            <a:ext cx="1296144" cy="223224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Carré corné 14">
            <a:hlinkClick r:id="rId7" action="ppaction://hlinksldjump"/>
          </p:cNvPr>
          <p:cNvSpPr/>
          <p:nvPr/>
        </p:nvSpPr>
        <p:spPr>
          <a:xfrm flipH="1">
            <a:off x="7164288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Extraire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67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6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2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3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2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10" grpId="0" build="p"/>
      <p:bldP spid="13" grpId="0" build="p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7763"/>
            <a:ext cx="889248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Outil de </a:t>
            </a:r>
            <a:r>
              <a:rPr lang="fr-FR" sz="4000" b="1" dirty="0" err="1" smtClean="0"/>
              <a:t>requêtage</a:t>
            </a:r>
            <a:r>
              <a:rPr lang="fr-FR" sz="4000" b="1" dirty="0" smtClean="0"/>
              <a:t> (SQL)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536" y="476672"/>
            <a:ext cx="5328592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0070C0"/>
                </a:solidFill>
                <a:latin typeface="+mn-lt"/>
              </a:rPr>
              <a:t>1. Menu « Outils »</a:t>
            </a:r>
            <a:endParaRPr lang="fr-F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62068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94294" name="Picture 2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1" y="865980"/>
            <a:ext cx="2388678" cy="184294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91880" y="620688"/>
            <a:ext cx="4427984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Avec ou sans éditeur</a:t>
            </a:r>
            <a:endParaRPr lang="fr-FR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94037" y="980728"/>
            <a:ext cx="47827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47664" y="3068960"/>
            <a:ext cx="241701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2008" y="2708920"/>
            <a:ext cx="5004048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3. Sélectionner la table principale (liste des tables)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355976" y="4725144"/>
            <a:ext cx="338437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+mn-lt"/>
              </a:rPr>
              <a:t>6. Résultat</a:t>
            </a:r>
            <a:endParaRPr lang="fr-FR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Carré corné 14">
            <a:hlinkClick r:id="rId6" action="ppaction://hlinksldjump"/>
          </p:cNvPr>
          <p:cNvSpPr/>
          <p:nvPr/>
        </p:nvSpPr>
        <p:spPr>
          <a:xfrm flipH="1">
            <a:off x="7812360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Extraire</a:t>
            </a:r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403455" y="2852936"/>
            <a:ext cx="26238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80520" y="2420888"/>
            <a:ext cx="5004048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4. Sélectionner la (ou les) </a:t>
            </a:r>
            <a:b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colonne(s)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52354" y="5661248"/>
            <a:ext cx="343878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2008" y="5229200"/>
            <a:ext cx="5004048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5. Appliquer des filtres (critères)</a:t>
            </a:r>
            <a:endParaRPr lang="fr-FR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406613" y="5093568"/>
            <a:ext cx="2757675" cy="164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092280" y="5157192"/>
            <a:ext cx="2051720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+mn-lt"/>
              </a:rPr>
              <a:t>Attention, le bouton « Exporter » exporte la requête .</a:t>
            </a:r>
            <a:r>
              <a:rPr lang="fr-FR" sz="1600" b="1" dirty="0" err="1" smtClean="0">
                <a:solidFill>
                  <a:srgbClr val="C00000"/>
                </a:solidFill>
                <a:latin typeface="+mn-lt"/>
              </a:rPr>
              <a:t>qyt</a:t>
            </a:r>
            <a:r>
              <a:rPr lang="fr-FR" sz="1600" b="1" dirty="0" smtClean="0">
                <a:solidFill>
                  <a:srgbClr val="C00000"/>
                </a:solidFill>
                <a:latin typeface="+mn-lt"/>
              </a:rPr>
              <a:t> et non </a:t>
            </a:r>
            <a:r>
              <a:rPr lang="fr-FR" sz="1600" b="1" smtClean="0">
                <a:solidFill>
                  <a:srgbClr val="C00000"/>
                </a:solidFill>
                <a:latin typeface="+mn-lt"/>
              </a:rPr>
              <a:t>le résultat.</a:t>
            </a:r>
            <a:endParaRPr lang="fr-FR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val 401"/>
          <p:cNvSpPr>
            <a:spLocks noChangeArrowheads="1"/>
          </p:cNvSpPr>
          <p:nvPr/>
        </p:nvSpPr>
        <p:spPr bwMode="auto">
          <a:xfrm>
            <a:off x="5292080" y="5157192"/>
            <a:ext cx="1224136" cy="288032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44674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8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4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4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8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18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1  0.075 -0.08257  0.125 -0.08257  C 0.175 -0.08257  0.22 -0.05061  0.25 0  C 0.22 0.05061  0.175 0.08257  0.125 0.08257  C 0.075 0.08257  0.03 0.05061  0 0  Z" pathEditMode="relative" ptsTypes="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11" grpId="0" build="p"/>
      <p:bldP spid="10" grpId="0" build="p"/>
      <p:bldP spid="13" grpId="0" build="p"/>
      <p:bldP spid="18" grpId="0" build="p"/>
      <p:bldP spid="22" grpId="0" build="p"/>
      <p:bldP spid="24" grpId="0" build="p"/>
      <p:bldP spid="14" grpId="0" animBg="1"/>
      <p:bldP spid="14" grpId="1" animBg="1"/>
      <p:bldP spid="14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Merci aux auteurs </a:t>
            </a:r>
            <a:br>
              <a:rPr lang="fr-FR" i="1" dirty="0" smtClean="0"/>
            </a:br>
            <a:r>
              <a:rPr lang="fr-FR" i="1" dirty="0" smtClean="0"/>
              <a:t>et aux relecteurs</a:t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3848" y="273050"/>
            <a:ext cx="5482952" cy="5853113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dirty="0" smtClean="0"/>
              <a:t>Toutes les ressources du CRCF sur</a:t>
            </a:r>
          </a:p>
          <a:p>
            <a:pPr algn="ctr">
              <a:buNone/>
            </a:pPr>
            <a:r>
              <a:rPr lang="fr-FR" sz="2400" dirty="0" smtClean="0"/>
              <a:t> </a:t>
            </a:r>
            <a:r>
              <a:rPr lang="fr-FR" sz="2400" dirty="0" smtClean="0">
                <a:hlinkClick r:id="rId2"/>
              </a:rPr>
              <a:t>http://crcf@ac-grenoble.fr</a:t>
            </a: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dirty="0" smtClean="0"/>
              <a:t>La liste de diffusion du BTS CG (</a:t>
            </a:r>
            <a:r>
              <a:rPr lang="fr-FR" sz="2400" i="1" dirty="0" smtClean="0"/>
              <a:t>et DCG</a:t>
            </a:r>
            <a:r>
              <a:rPr lang="fr-FR" sz="2400" dirty="0" smtClean="0"/>
              <a:t>) : </a:t>
            </a:r>
          </a:p>
          <a:p>
            <a:pPr algn="ctr">
              <a:buNone/>
            </a:pPr>
            <a:r>
              <a:rPr lang="fr-FR" sz="2400" dirty="0" smtClean="0">
                <a:hlinkClick r:id="rId3"/>
              </a:rPr>
              <a:t>http://listes.ac-grenoble.fr/wws/info/cgo/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84784"/>
            <a:ext cx="1368152" cy="10801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84168" y="5373216"/>
            <a:ext cx="252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smtClean="0">
                <a:solidFill>
                  <a:prstClr val="black"/>
                </a:solidFill>
                <a:latin typeface="Calibri"/>
              </a:rPr>
              <a:t>Merci de votre attention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12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b="1" dirty="0" smtClean="0"/>
              <a:t>1. Présentation générale de la situation professionnelle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Un contexte d’entreprise, support des activités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Un scénario : « </a:t>
            </a:r>
            <a:r>
              <a:rPr lang="fr-FR" sz="2400" b="1" dirty="0" smtClean="0">
                <a:solidFill>
                  <a:srgbClr val="0000FF"/>
                </a:solidFill>
              </a:rPr>
              <a:t>Le développement de l’activité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(nouvelles commandes aux conditions particulières, développement de parts de marché) conduit-elle systématiquement à une analyse de coûts ?</a:t>
            </a:r>
            <a:r>
              <a:rPr lang="fr-FR" sz="2400" dirty="0" smtClean="0"/>
              <a:t> » </a:t>
            </a:r>
            <a:r>
              <a:rPr lang="fr-FR" sz="2400" b="1" i="1" dirty="0" smtClean="0"/>
              <a:t/>
            </a:r>
            <a:br>
              <a:rPr lang="fr-FR" sz="2400" b="1" i="1" dirty="0" smtClean="0"/>
            </a:br>
            <a:endParaRPr lang="fr-FR" sz="2400" b="1" i="1" dirty="0" smtClean="0"/>
          </a:p>
          <a:p>
            <a:r>
              <a:rPr lang="fr-FR" sz="2400" dirty="0" smtClean="0"/>
              <a:t>Un extrait du référentiel</a:t>
            </a:r>
          </a:p>
          <a:p>
            <a:pPr indent="0">
              <a:buNone/>
            </a:pPr>
            <a:r>
              <a:rPr lang="fr-FR" sz="2100" dirty="0" smtClean="0">
                <a:solidFill>
                  <a:schemeClr val="tx2">
                    <a:lumMod val="75000"/>
                  </a:schemeClr>
                </a:solidFill>
              </a:rPr>
              <a:t>Le groupe ou l’enseignant peut être amené à faire appel au processus support pour résoudre des problèmes (composantes du processus 5 </a:t>
            </a:r>
            <a:br>
              <a:rPr lang="fr-FR" sz="2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100" dirty="0" smtClean="0">
                <a:solidFill>
                  <a:schemeClr val="tx2">
                    <a:lumMod val="75000"/>
                  </a:schemeClr>
                </a:solidFill>
              </a:rPr>
              <a:t>et lien avec le processus 7).</a:t>
            </a:r>
          </a:p>
          <a:p>
            <a:endParaRPr lang="fr-FR" sz="2400" dirty="0" smtClean="0"/>
          </a:p>
        </p:txBody>
      </p:sp>
      <p:sp>
        <p:nvSpPr>
          <p:cNvPr id="5" name="Carré corné 4">
            <a:hlinkClick r:id="rId3" action="ppaction://hlinksldjump"/>
          </p:cNvPr>
          <p:cNvSpPr/>
          <p:nvPr/>
        </p:nvSpPr>
        <p:spPr>
          <a:xfrm flipH="1">
            <a:off x="7596336" y="2132856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Contexte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6" name="Carré corné 5">
            <a:hlinkClick r:id="rId4" action="ppaction://hlinksldjump"/>
          </p:cNvPr>
          <p:cNvSpPr/>
          <p:nvPr/>
        </p:nvSpPr>
        <p:spPr>
          <a:xfrm flipH="1">
            <a:off x="7596336" y="3068960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Scénario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9" name="Carré corné 8">
            <a:hlinkClick r:id="rId5" action="ppaction://hlinksldjump"/>
          </p:cNvPr>
          <p:cNvSpPr/>
          <p:nvPr/>
        </p:nvSpPr>
        <p:spPr>
          <a:xfrm flipH="1">
            <a:off x="7596336" y="5517232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Composantes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Carré corné 7">
            <a:hlinkClick r:id="rId6" action="ppaction://hlinksldjump"/>
          </p:cNvPr>
          <p:cNvSpPr/>
          <p:nvPr/>
        </p:nvSpPr>
        <p:spPr>
          <a:xfrm flipH="1">
            <a:off x="7596336" y="1628800"/>
            <a:ext cx="1008112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Société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10" name="Carré corné 9">
            <a:hlinkClick r:id="rId7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4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animBg="1"/>
      <p:bldP spid="6" grpId="0" uiExpand="1" animBg="1"/>
      <p:bldP spid="9" grpId="0" animBg="1"/>
      <p:bldP spid="8" grpId="0" uiExpan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b="1" dirty="0" smtClean="0"/>
              <a:t>2. Contenu et ressources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896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9600" dirty="0" smtClean="0"/>
              <a:t>La fiche de travail « Étudiant »</a:t>
            </a:r>
          </a:p>
          <a:p>
            <a:pPr>
              <a:buNone/>
            </a:pPr>
            <a:endParaRPr lang="fr-FR" sz="9600" dirty="0" smtClean="0"/>
          </a:p>
          <a:p>
            <a:r>
              <a:rPr lang="fr-FR" sz="9600" dirty="0" smtClean="0"/>
              <a:t>Le dossier documentaire</a:t>
            </a:r>
          </a:p>
          <a:p>
            <a:endParaRPr lang="fr-FR" sz="9600" b="1" i="1" dirty="0" smtClean="0"/>
          </a:p>
          <a:p>
            <a:r>
              <a:rPr lang="fr-FR" sz="9600" dirty="0" smtClean="0"/>
              <a:t>Les outils :</a:t>
            </a:r>
          </a:p>
          <a:p>
            <a:pPr lvl="1"/>
            <a:r>
              <a:rPr lang="fr-FR" sz="9600" dirty="0" smtClean="0"/>
              <a:t>PGI  </a:t>
            </a:r>
          </a:p>
          <a:p>
            <a:pPr lvl="2"/>
            <a:r>
              <a:rPr lang="fr-FR" sz="9200" dirty="0" smtClean="0"/>
              <a:t>Gestion commerciale,</a:t>
            </a:r>
          </a:p>
          <a:p>
            <a:pPr lvl="2"/>
            <a:r>
              <a:rPr lang="fr-FR" sz="9200" dirty="0" smtClean="0"/>
              <a:t>Comptabilité, </a:t>
            </a:r>
          </a:p>
          <a:p>
            <a:pPr lvl="2"/>
            <a:r>
              <a:rPr lang="fr-FR" sz="9200" dirty="0" smtClean="0"/>
              <a:t>Immobilisation</a:t>
            </a:r>
          </a:p>
          <a:p>
            <a:pPr lvl="2"/>
            <a:r>
              <a:rPr lang="fr-FR" sz="9200" dirty="0" smtClean="0"/>
              <a:t>Paye</a:t>
            </a:r>
          </a:p>
          <a:p>
            <a:pPr lvl="1"/>
            <a:r>
              <a:rPr lang="fr-FR" sz="9600" dirty="0" smtClean="0"/>
              <a:t>Tableur</a:t>
            </a:r>
          </a:p>
          <a:p>
            <a:pPr lvl="1"/>
            <a:r>
              <a:rPr lang="fr-FR" sz="9600" dirty="0" smtClean="0"/>
              <a:t>Texteur</a:t>
            </a:r>
          </a:p>
          <a:p>
            <a:pPr lvl="1"/>
            <a:r>
              <a:rPr lang="fr-FR" sz="9600" dirty="0" smtClean="0"/>
              <a:t>…</a:t>
            </a:r>
            <a:r>
              <a:rPr lang="fr-FR" sz="7400" b="1" i="1" dirty="0" smtClean="0"/>
              <a:t/>
            </a:r>
            <a:br>
              <a:rPr lang="fr-FR" sz="7400" b="1" i="1" dirty="0" smtClean="0"/>
            </a:br>
            <a:endParaRPr lang="fr-FR" sz="7400" dirty="0" smtClean="0"/>
          </a:p>
        </p:txBody>
      </p:sp>
      <p:sp>
        <p:nvSpPr>
          <p:cNvPr id="5" name="Carré corné 4">
            <a:hlinkClick r:id="rId3" action="ppaction://hlinkfile"/>
          </p:cNvPr>
          <p:cNvSpPr/>
          <p:nvPr/>
        </p:nvSpPr>
        <p:spPr>
          <a:xfrm flipH="1">
            <a:off x="7452320" y="1844824"/>
            <a:ext cx="1080120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Fiche de travail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6" name="Carré corné 5">
            <a:hlinkClick r:id="rId4" action="ppaction://hlinkfile"/>
          </p:cNvPr>
          <p:cNvSpPr/>
          <p:nvPr/>
        </p:nvSpPr>
        <p:spPr>
          <a:xfrm flipH="1">
            <a:off x="7452320" y="2708920"/>
            <a:ext cx="1080120" cy="360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Dossier Documentaire</a:t>
            </a:r>
            <a:endParaRPr lang="fr-FR" sz="1000" dirty="0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Carré corné 7">
            <a:hlinkClick r:id="rId5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59632" y="3933056"/>
            <a:ext cx="3293962" cy="1448798"/>
          </a:xfrm>
          <a:prstGeom prst="rect">
            <a:avLst/>
          </a:prstGeom>
          <a:noFill/>
        </p:spPr>
      </p:pic>
      <p:sp>
        <p:nvSpPr>
          <p:cNvPr id="10" name="Organigramme : Jonction de sommaire 9"/>
          <p:cNvSpPr/>
          <p:nvPr/>
        </p:nvSpPr>
        <p:spPr>
          <a:xfrm>
            <a:off x="2195736" y="4005064"/>
            <a:ext cx="648072" cy="1296144"/>
          </a:xfrm>
          <a:prstGeom prst="flowChartSummingJunction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94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b="1" dirty="0" smtClean="0"/>
              <a:t>3. Démarche pédagogique</a:t>
            </a:r>
            <a:br>
              <a:rPr lang="fr-FR" sz="3600" b="1" dirty="0" smtClean="0"/>
            </a:br>
            <a:r>
              <a:rPr lang="fr-FR" sz="3600" b="1" dirty="0" smtClean="0"/>
              <a:t>relative à l’étude de la rentabilité économique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L’organisation : 7 phases développées au travers de 3 missions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i="1" dirty="0" smtClean="0">
              <a:solidFill>
                <a:srgbClr val="990033"/>
              </a:solidFill>
            </a:endParaRPr>
          </a:p>
          <a:p>
            <a:endParaRPr lang="fr-FR" sz="2400" dirty="0" smtClean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="" xmlns:p14="http://schemas.microsoft.com/office/powerpoint/2010/main" val="2739232359"/>
              </p:ext>
            </p:extLst>
          </p:nvPr>
        </p:nvGraphicFramePr>
        <p:xfrm>
          <a:off x="467544" y="206084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11560" y="4365104"/>
            <a:ext cx="7776864" cy="360040"/>
          </a:xfrm>
          <a:prstGeom prst="roundRect">
            <a:avLst>
              <a:gd name="adj" fmla="val 17560"/>
            </a:avLst>
          </a:prstGeom>
          <a:gradFill rotWithShape="0">
            <a:gsLst>
              <a:gs pos="0">
                <a:srgbClr val="FFFFFF">
                  <a:alpha val="33000"/>
                </a:srgbClr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Mission 1  </a:t>
            </a:r>
            <a:r>
              <a:rPr lang="fr-FR" sz="2000" b="1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: Identification de la structure des coûts</a:t>
            </a:r>
          </a:p>
        </p:txBody>
      </p:sp>
      <p:sp>
        <p:nvSpPr>
          <p:cNvPr id="12" name="Ellipse 11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Carré corné 9">
            <a:hlinkClick r:id="rId8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EC9F45-0E77-49CD-84D4-9333F010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86EC9F45-0E77-49CD-84D4-9333F0107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39C77-8E6D-4A5F-A67F-A2507072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FCA39C77-8E6D-4A5F-A67F-A2507072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887437-6348-4F50-A1FC-EB90DC3CE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69887437-6348-4F50-A1FC-EB90DC3CE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Dgm bld="one"/>
        </p:bldSub>
      </p:bldGraphic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b="1" dirty="0" smtClean="0"/>
              <a:t>3. Démarche pédagogique</a:t>
            </a:r>
            <a:br>
              <a:rPr lang="fr-FR" sz="3600" b="1" dirty="0" smtClean="0"/>
            </a:br>
            <a:r>
              <a:rPr lang="fr-FR" sz="3600" b="1" dirty="0" smtClean="0"/>
              <a:t>relative à l’étude de la rentabilité économique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L’organisation : 7 phases développées au travers de 3 missions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i="1" dirty="0" smtClean="0">
              <a:solidFill>
                <a:srgbClr val="990033"/>
              </a:solidFill>
            </a:endParaRPr>
          </a:p>
          <a:p>
            <a:endParaRPr lang="fr-FR" sz="2400" dirty="0" smtClean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="" xmlns:p14="http://schemas.microsoft.com/office/powerpoint/2010/main" val="3461344349"/>
              </p:ext>
            </p:extLst>
          </p:nvPr>
        </p:nvGraphicFramePr>
        <p:xfrm>
          <a:off x="467544" y="206084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115616" y="4293096"/>
            <a:ext cx="6552728" cy="360040"/>
          </a:xfrm>
          <a:prstGeom prst="roundRect">
            <a:avLst>
              <a:gd name="adj" fmla="val 17560"/>
            </a:avLst>
          </a:prstGeom>
          <a:gradFill rotWithShape="0">
            <a:gsLst>
              <a:gs pos="0">
                <a:srgbClr val="FFFFFF">
                  <a:alpha val="33000"/>
                </a:srgbClr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fr-FR" sz="2000" b="1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Mission 2  : Analyse du coût de revient des activités</a:t>
            </a:r>
          </a:p>
        </p:txBody>
      </p:sp>
      <p:sp>
        <p:nvSpPr>
          <p:cNvPr id="12" name="Ellipse 11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Carré corné 9">
            <a:hlinkClick r:id="rId8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2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EC9F45-0E77-49CD-84D4-9333F010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86EC9F45-0E77-49CD-84D4-9333F0107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39C77-8E6D-4A5F-A67F-A2507072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FCA39C77-8E6D-4A5F-A67F-A2507072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Dgm bld="one"/>
        </p:bldSub>
      </p:bldGraphic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b="1" dirty="0" smtClean="0"/>
              <a:t>3. Démarche pédagogique</a:t>
            </a:r>
            <a:br>
              <a:rPr lang="fr-FR" sz="3600" b="1" dirty="0" smtClean="0"/>
            </a:br>
            <a:r>
              <a:rPr lang="fr-FR" sz="3600" b="1" dirty="0" smtClean="0"/>
              <a:t>relative à l’étude de la rentabilité économique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400" dirty="0" smtClean="0"/>
              <a:t>L’organisation : 7 phases développées au travers de 3 missions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i="1" dirty="0" smtClean="0">
              <a:solidFill>
                <a:srgbClr val="990033"/>
              </a:solidFill>
            </a:endParaRPr>
          </a:p>
          <a:p>
            <a:endParaRPr lang="fr-FR" sz="2400" dirty="0" smtClean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="" xmlns:p14="http://schemas.microsoft.com/office/powerpoint/2010/main" val="1343360794"/>
              </p:ext>
            </p:extLst>
          </p:nvPr>
        </p:nvGraphicFramePr>
        <p:xfrm>
          <a:off x="467544" y="206084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55576" y="4293096"/>
            <a:ext cx="7272808" cy="360040"/>
          </a:xfrm>
          <a:prstGeom prst="roundRect">
            <a:avLst>
              <a:gd name="adj" fmla="val 17560"/>
            </a:avLst>
          </a:prstGeom>
          <a:gradFill rotWithShape="0">
            <a:gsLst>
              <a:gs pos="0">
                <a:srgbClr val="FFFFFF">
                  <a:alpha val="33000"/>
                </a:srgbClr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r>
              <a:rPr lang="fr-FR" sz="2000" b="1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Mission 3  : Mesure de la performance</a:t>
            </a:r>
          </a:p>
        </p:txBody>
      </p:sp>
      <p:sp>
        <p:nvSpPr>
          <p:cNvPr id="12" name="Ellipse 11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Carré corné 9">
            <a:hlinkClick r:id="rId8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9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EC9F45-0E77-49CD-84D4-9333F0107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>
                                            <p:graphicEl>
                                              <a:dgm id="{86EC9F45-0E77-49CD-84D4-9333F0107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39C77-8E6D-4A5F-A67F-A2507072C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FCA39C77-8E6D-4A5F-A67F-A2507072C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Dgm bld="one"/>
        </p:bldSub>
      </p:bldGraphic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11" y="2980557"/>
            <a:ext cx="8425183" cy="3400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42925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/>
              <a:t>4. Organisation </a:t>
            </a:r>
            <a:r>
              <a:rPr lang="fr-FR" sz="3200" b="1" dirty="0"/>
              <a:t>du travail</a:t>
            </a:r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95289" y="3356992"/>
            <a:ext cx="8425183" cy="108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latin typeface="+mn-lt"/>
              </a:rPr>
              <a:t>2 étudiants</a:t>
            </a:r>
          </a:p>
        </p:txBody>
      </p:sp>
      <p:pic>
        <p:nvPicPr>
          <p:cNvPr id="694294" name="Picture 22" descr="ag_airliquid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452" y="894521"/>
            <a:ext cx="3661524" cy="1826747"/>
          </a:xfrm>
          <a:prstGeom prst="rect">
            <a:avLst/>
          </a:prstGeom>
          <a:noFill/>
        </p:spPr>
      </p:pic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323528" y="4149080"/>
            <a:ext cx="8424936" cy="2232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1er stagiaire</a:t>
            </a:r>
            <a:r>
              <a:rPr lang="fr-FR" sz="2400" dirty="0">
                <a:latin typeface="+mn-lt"/>
              </a:rPr>
              <a:t> : analyser et extraire des informations à partir </a:t>
            </a:r>
            <a:r>
              <a:rPr lang="fr-FR" sz="2400" dirty="0" smtClean="0">
                <a:latin typeface="+mn-lt"/>
              </a:rPr>
              <a:t/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des </a:t>
            </a:r>
            <a:r>
              <a:rPr lang="fr-FR" sz="2400" dirty="0">
                <a:latin typeface="+mn-lt"/>
              </a:rPr>
              <a:t>modules « </a:t>
            </a:r>
            <a:r>
              <a:rPr lang="fr-FR" sz="2400" dirty="0">
                <a:solidFill>
                  <a:srgbClr val="0070C0"/>
                </a:solidFill>
                <a:latin typeface="+mn-lt"/>
              </a:rPr>
              <a:t>Gestion </a:t>
            </a:r>
            <a:r>
              <a:rPr lang="fr-FR" sz="2400" dirty="0" smtClean="0">
                <a:solidFill>
                  <a:srgbClr val="0070C0"/>
                </a:solidFill>
                <a:latin typeface="+mn-lt"/>
              </a:rPr>
              <a:t>commerciale</a:t>
            </a:r>
            <a:r>
              <a:rPr lang="fr-FR" sz="2400" dirty="0">
                <a:latin typeface="+mn-lt"/>
              </a:rPr>
              <a:t> » et « </a:t>
            </a:r>
            <a:r>
              <a:rPr lang="fr-FR" sz="2400" dirty="0">
                <a:solidFill>
                  <a:srgbClr val="009900"/>
                </a:solidFill>
                <a:latin typeface="+mn-lt"/>
              </a:rPr>
              <a:t>Paye</a:t>
            </a:r>
            <a:r>
              <a:rPr lang="fr-FR" sz="2400" dirty="0">
                <a:latin typeface="+mn-lt"/>
              </a:rPr>
              <a:t> ».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2ème stagiaire</a:t>
            </a:r>
            <a:r>
              <a:rPr lang="fr-FR" sz="2400" dirty="0">
                <a:latin typeface="+mn-lt"/>
              </a:rPr>
              <a:t> : analyser et extraire des informations à partir </a:t>
            </a:r>
            <a:r>
              <a:rPr lang="fr-FR" sz="2400" dirty="0" smtClean="0">
                <a:latin typeface="+mn-lt"/>
              </a:rPr>
              <a:t/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des </a:t>
            </a:r>
            <a:r>
              <a:rPr lang="fr-FR" sz="2400" dirty="0">
                <a:latin typeface="+mn-lt"/>
              </a:rPr>
              <a:t>modules « 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Compta</a:t>
            </a:r>
            <a:r>
              <a:rPr lang="fr-FR" sz="2400" dirty="0">
                <a:latin typeface="+mn-lt"/>
              </a:rPr>
              <a:t> » et « 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Immobilisations</a:t>
            </a:r>
            <a:r>
              <a:rPr lang="fr-FR" sz="2400" dirty="0">
                <a:latin typeface="+mn-lt"/>
              </a:rPr>
              <a:t> ».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>
                <a:solidFill>
                  <a:srgbClr val="002060"/>
                </a:solidFill>
                <a:latin typeface="+mn-lt"/>
              </a:rPr>
              <a:t>L’enseignant</a:t>
            </a:r>
            <a:r>
              <a:rPr lang="fr-FR" sz="2400" dirty="0">
                <a:solidFill>
                  <a:srgbClr val="002060"/>
                </a:solidFill>
                <a:latin typeface="+mn-lt"/>
              </a:rPr>
              <a:t> organise le travail et pilote les étudiants (indicateurs, ratios, tableaux de bord…).</a:t>
            </a:r>
          </a:p>
        </p:txBody>
      </p:sp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536" y="2996952"/>
            <a:ext cx="8137151" cy="935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Travail de groupe :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3789040"/>
            <a:ext cx="8137151" cy="935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Jeu de 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rôles 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(possible) :</a:t>
            </a:r>
          </a:p>
        </p:txBody>
      </p:sp>
      <p:pic>
        <p:nvPicPr>
          <p:cNvPr id="10" name="Picture 22" descr="ag_airliquide"/>
          <p:cNvPicPr>
            <a:picLocks noChangeAspect="1" noChangeArrowheads="1"/>
          </p:cNvPicPr>
          <p:nvPr/>
        </p:nvPicPr>
        <p:blipFill>
          <a:blip r:embed="rId4" cstate="print"/>
          <a:srcRect t="87039"/>
          <a:stretch>
            <a:fillRect/>
          </a:stretch>
        </p:blipFill>
        <p:spPr bwMode="auto">
          <a:xfrm>
            <a:off x="2062603" y="2420888"/>
            <a:ext cx="5101685" cy="329878"/>
          </a:xfrm>
          <a:prstGeom prst="rect">
            <a:avLst/>
          </a:prstGeom>
          <a:noFill/>
        </p:spPr>
      </p:pic>
      <p:sp>
        <p:nvSpPr>
          <p:cNvPr id="11" name="Carré corné 10">
            <a:hlinkClick r:id="rId5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80"/>
                            </p:stCondLst>
                            <p:childTnLst>
                              <p:par>
                                <p:cTn id="6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9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4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694276" grpId="0" uiExpand="1" build="p"/>
      <p:bldP spid="7" grpId="0" build="p"/>
      <p:bldP spid="9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77" y="868115"/>
            <a:ext cx="8425183" cy="56572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429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/>
              <a:t>5. Exemple d’apport des savoirs</a:t>
            </a:r>
            <a:endParaRPr lang="fr-FR" sz="4000" b="1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694452" y="1898249"/>
            <a:ext cx="1368151" cy="705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Cours</a:t>
            </a:r>
            <a:endParaRPr lang="fr-FR" sz="2400" dirty="0">
              <a:latin typeface="+mn-lt"/>
            </a:endParaRP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6047656" y="2636912"/>
            <a:ext cx="309634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Fiches ressources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43809" y="1548855"/>
            <a:ext cx="4104456" cy="935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Notions de charges</a:t>
            </a:r>
            <a:b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(fixes, variables, SR, …)</a:t>
            </a:r>
            <a:endParaRPr lang="fr-FR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742996" y="2766491"/>
            <a:ext cx="1333060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Ratios</a:t>
            </a:r>
            <a:endParaRPr lang="fr-FR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47664" y="5339234"/>
            <a:ext cx="3096344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Acquisition 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personnelle</a:t>
            </a:r>
            <a:br>
              <a:rPr lang="fr-FR" sz="2400" dirty="0" smtClean="0">
                <a:latin typeface="+mn-lt"/>
              </a:rPr>
            </a:br>
            <a:r>
              <a:rPr lang="fr-FR" sz="2400" dirty="0" smtClean="0">
                <a:latin typeface="+mn-lt"/>
              </a:rPr>
              <a:t>de connaissances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742996" y="3596240"/>
            <a:ext cx="1861325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Tableaux </a:t>
            </a:r>
            <a:b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  bord</a:t>
            </a:r>
            <a:endParaRPr lang="fr-FR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Flèche courbée vers le bas 5"/>
          <p:cNvSpPr/>
          <p:nvPr/>
        </p:nvSpPr>
        <p:spPr>
          <a:xfrm rot="20623676">
            <a:off x="1412146" y="1205880"/>
            <a:ext cx="1717309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bas 16"/>
          <p:cNvSpPr/>
          <p:nvPr/>
        </p:nvSpPr>
        <p:spPr>
          <a:xfrm rot="10800000">
            <a:off x="4673659" y="3179388"/>
            <a:ext cx="1717309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bas 17"/>
          <p:cNvSpPr/>
          <p:nvPr/>
        </p:nvSpPr>
        <p:spPr>
          <a:xfrm rot="9518410" flipH="1" flipV="1">
            <a:off x="1835287" y="3737317"/>
            <a:ext cx="1717309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130062" y="5901665"/>
            <a:ext cx="3330370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400" dirty="0" smtClean="0">
                <a:latin typeface="+mn-lt"/>
              </a:rPr>
              <a:t>Bilan : mise en commun des recherches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Flèche courbée vers le bas 19"/>
          <p:cNvSpPr/>
          <p:nvPr/>
        </p:nvSpPr>
        <p:spPr>
          <a:xfrm rot="3299163">
            <a:off x="5417685" y="4647994"/>
            <a:ext cx="1717309" cy="485473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arré corné 15">
            <a:hlinkClick r:id="rId3" action="ppaction://hlinksldjump"/>
          </p:cNvPr>
          <p:cNvSpPr/>
          <p:nvPr/>
        </p:nvSpPr>
        <p:spPr>
          <a:xfrm flipH="1">
            <a:off x="7596336" y="6237312"/>
            <a:ext cx="1080120" cy="36004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prstClr val="white"/>
                </a:solidFill>
              </a:rPr>
              <a:t>Sommaire</a:t>
            </a:r>
            <a:endParaRPr lang="fr-FR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563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1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3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30"/>
                            </p:stCondLst>
                            <p:childTnLst>
                              <p:par>
                                <p:cTn id="5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6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694275" grpId="0" build="p"/>
      <p:bldP spid="694276" grpId="0" build="p"/>
      <p:bldP spid="7" grpId="0" build="p"/>
      <p:bldP spid="9" grpId="0" build="p"/>
      <p:bldP spid="11" grpId="0" build="p"/>
      <p:bldP spid="12" grpId="0" build="p"/>
      <p:bldP spid="6" grpId="0" animBg="1"/>
      <p:bldP spid="17" grpId="0" animBg="1"/>
      <p:bldP spid="18" grpId="0" animBg="1"/>
      <p:bldP spid="19" grpId="0" build="p"/>
      <p:bldP spid="20" grpId="0" animBg="1"/>
      <p:bldP spid="16" grpId="0" animBg="1"/>
    </p:bldLst>
  </p:timing>
</p:sld>
</file>

<file path=ppt/theme/theme1.xml><?xml version="1.0" encoding="utf-8"?>
<a:theme xmlns:a="http://schemas.openxmlformats.org/drawingml/2006/main" name="Thème1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79109</TotalTime>
  <Words>799</Words>
  <Application>Microsoft Office PowerPoint</Application>
  <PresentationFormat>Affichage à l'écran (4:3)</PresentationFormat>
  <Paragraphs>365</Paragraphs>
  <Slides>27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Thème1</vt:lpstr>
      <vt:lpstr>1_Thème Office</vt:lpstr>
      <vt:lpstr>3_Thème Office</vt:lpstr>
      <vt:lpstr>Thème Office</vt:lpstr>
      <vt:lpstr>2_Thème Office</vt:lpstr>
      <vt:lpstr>4_Thème Office</vt:lpstr>
      <vt:lpstr>   RÉNOVATION  BTS Comptabilité et Gestion 2015   </vt:lpstr>
      <vt:lpstr>ConnecTooMe - Sommaire</vt:lpstr>
      <vt:lpstr>1. Présentation générale de la situation professionnelle</vt:lpstr>
      <vt:lpstr>2. Contenu et ressources</vt:lpstr>
      <vt:lpstr>3. Démarche pédagogique relative à l’étude de la rentabilité économique</vt:lpstr>
      <vt:lpstr>3. Démarche pédagogique relative à l’étude de la rentabilité économique</vt:lpstr>
      <vt:lpstr>3. Démarche pédagogique relative à l’étude de la rentabilité économique</vt:lpstr>
      <vt:lpstr>4. Organisation du travail</vt:lpstr>
      <vt:lpstr>5. Exemple d’apport des savoirs</vt:lpstr>
      <vt:lpstr>La société</vt:lpstr>
      <vt:lpstr>Le contexte</vt:lpstr>
      <vt:lpstr>Le scénario</vt:lpstr>
      <vt:lpstr>Les composantes (P5 et P7)</vt:lpstr>
      <vt:lpstr> Comment organiser  le jeu de rôles ?</vt:lpstr>
      <vt:lpstr>Organiser le jeu de rôles (2 stagiaires pour une même société)</vt:lpstr>
      <vt:lpstr>Organiser les séances</vt:lpstr>
      <vt:lpstr>Bases disponibles</vt:lpstr>
      <vt:lpstr>Données de la base ConnecTooMe </vt:lpstr>
      <vt:lpstr>Modes Opératoires à disposition</vt:lpstr>
      <vt:lpstr>Extensions possibles de la base ConnecTooMe</vt:lpstr>
      <vt:lpstr> Comment extraire  des informations ?</vt:lpstr>
      <vt:lpstr>Extraire/Exporter des données</vt:lpstr>
      <vt:lpstr>Extraire/Exporter par le biais des vues</vt:lpstr>
      <vt:lpstr>Extraire/Exporter par le biais des filtres</vt:lpstr>
      <vt:lpstr>Extraire/Exporter par le biais de l’aperçu</vt:lpstr>
      <vt:lpstr>Outil de requêtage (SQL)</vt:lpstr>
      <vt:lpstr>Merci aux auteurs  et aux relecteurs  </vt:lpstr>
    </vt:vector>
  </TitlesOfParts>
  <Company>Académie de Montpellier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cas Connectoome</dc:title>
  <dc:subject>Présentation</dc:subject>
  <dc:creator>J. Grard</dc:creator>
  <cp:keywords>BTS; CG</cp:keywords>
  <cp:lastModifiedBy>joan</cp:lastModifiedBy>
  <cp:revision>428</cp:revision>
  <cp:lastPrinted>1601-01-01T00:00:00Z</cp:lastPrinted>
  <dcterms:created xsi:type="dcterms:W3CDTF">2005-01-26T08:40:53Z</dcterms:created>
  <dcterms:modified xsi:type="dcterms:W3CDTF">2015-05-30T07:09:56Z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