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282" r:id="rId4"/>
    <p:sldId id="265" r:id="rId5"/>
    <p:sldId id="283" r:id="rId6"/>
    <p:sldId id="284" r:id="rId7"/>
    <p:sldId id="288" r:id="rId8"/>
    <p:sldId id="289" r:id="rId9"/>
    <p:sldId id="290" r:id="rId10"/>
    <p:sldId id="276" r:id="rId11"/>
    <p:sldId id="281" r:id="rId12"/>
    <p:sldId id="279" r:id="rId13"/>
    <p:sldId id="277" r:id="rId14"/>
    <p:sldId id="278" r:id="rId15"/>
    <p:sldId id="285" r:id="rId16"/>
    <p:sldId id="286" r:id="rId17"/>
  </p:sldIdLst>
  <p:sldSz cx="9144000" cy="6858000" type="screen4x3"/>
  <p:notesSz cx="6858000" cy="99456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FF"/>
    <a:srgbClr val="990033"/>
    <a:srgbClr val="000000"/>
    <a:srgbClr val="660033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3114" autoAdjust="0"/>
    <p:restoredTop sz="93900" autoAdjust="0"/>
  </p:normalViewPr>
  <p:slideViewPr>
    <p:cSldViewPr>
      <p:cViewPr>
        <p:scale>
          <a:sx n="60" d="100"/>
          <a:sy n="60" d="100"/>
        </p:scale>
        <p:origin x="-176" y="-2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7B35C-2008-4490-88FA-C899A4AA2554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C279D0D3-C8BC-4BE8-AFC1-8E690E56DD8B}">
      <dgm:prSet phldrT="[Texte]"/>
      <dgm:spPr/>
      <dgm:t>
        <a:bodyPr rIns="0"/>
        <a:lstStyle/>
        <a:p>
          <a:r>
            <a:rPr lang="fr-FR" sz="2300" b="1" dirty="0" smtClean="0"/>
            <a:t>Phase </a:t>
          </a:r>
          <a:r>
            <a:rPr lang="fr-FR" sz="2300" b="1" dirty="0"/>
            <a:t>1</a:t>
          </a:r>
        </a:p>
      </dgm:t>
    </dgm:pt>
    <dgm:pt modelId="{A20973BE-6B6D-42FE-9147-22B7CAA00EFE}" type="parTrans" cxnId="{A97092BA-6FCB-43C5-94FD-50B3B76A4EF2}">
      <dgm:prSet/>
      <dgm:spPr/>
      <dgm:t>
        <a:bodyPr/>
        <a:lstStyle/>
        <a:p>
          <a:endParaRPr lang="fr-FR"/>
        </a:p>
      </dgm:t>
    </dgm:pt>
    <dgm:pt modelId="{7959DD0F-97CF-442A-A891-78148CA883F9}" type="sibTrans" cxnId="{A97092BA-6FCB-43C5-94FD-50B3B76A4EF2}">
      <dgm:prSet/>
      <dgm:spPr/>
      <dgm:t>
        <a:bodyPr/>
        <a:lstStyle/>
        <a:p>
          <a:endParaRPr lang="fr-FR"/>
        </a:p>
      </dgm:t>
    </dgm:pt>
    <dgm:pt modelId="{2591C7F1-CBA2-4CEB-82B3-BC6EDA4B0F02}">
      <dgm:prSet phldrT="[Texte]"/>
      <dgm:spPr/>
      <dgm:t>
        <a:bodyPr lIns="0" rIns="0"/>
        <a:lstStyle/>
        <a:p>
          <a:pPr algn="l"/>
          <a:r>
            <a:rPr lang="fr-FR" sz="2400" b="1" dirty="0" smtClean="0"/>
            <a:t>Phase </a:t>
          </a:r>
          <a:r>
            <a:rPr lang="fr-FR" sz="2400" b="1" dirty="0"/>
            <a:t>2</a:t>
          </a:r>
        </a:p>
      </dgm:t>
    </dgm:pt>
    <dgm:pt modelId="{5E0628BF-3875-4423-BE2E-DD45C8871CF8}" type="parTrans" cxnId="{C4E83A8B-3203-4824-9E6B-6F88AB529B9E}">
      <dgm:prSet/>
      <dgm:spPr/>
      <dgm:t>
        <a:bodyPr/>
        <a:lstStyle/>
        <a:p>
          <a:endParaRPr lang="fr-FR"/>
        </a:p>
      </dgm:t>
    </dgm:pt>
    <dgm:pt modelId="{B589BBA2-FD32-4D8D-BDE6-76146D481F0E}" type="sibTrans" cxnId="{C4E83A8B-3203-4824-9E6B-6F88AB529B9E}">
      <dgm:prSet/>
      <dgm:spPr/>
      <dgm:t>
        <a:bodyPr/>
        <a:lstStyle/>
        <a:p>
          <a:endParaRPr lang="fr-FR"/>
        </a:p>
      </dgm:t>
    </dgm:pt>
    <dgm:pt modelId="{15A59843-88F8-442A-810D-F99BC2EE4425}">
      <dgm:prSet phldrT="[Texte]" custT="1"/>
      <dgm:spPr/>
      <dgm:t>
        <a:bodyPr rIns="0"/>
        <a:lstStyle/>
        <a:p>
          <a:r>
            <a:rPr lang="fr-FR" sz="2400" b="1" dirty="0" smtClean="0"/>
            <a:t>Phase </a:t>
          </a:r>
          <a:r>
            <a:rPr lang="fr-FR" sz="2400" b="1" dirty="0"/>
            <a:t>3</a:t>
          </a:r>
        </a:p>
      </dgm:t>
    </dgm:pt>
    <dgm:pt modelId="{06646076-4DC8-4388-8659-84DB5B73E269}" type="parTrans" cxnId="{A709DA64-F298-4462-AB24-E18371228817}">
      <dgm:prSet/>
      <dgm:spPr/>
      <dgm:t>
        <a:bodyPr/>
        <a:lstStyle/>
        <a:p>
          <a:endParaRPr lang="fr-FR"/>
        </a:p>
      </dgm:t>
    </dgm:pt>
    <dgm:pt modelId="{AA31F8AD-133E-4C75-B82F-AFFCAA4D57F3}" type="sibTrans" cxnId="{A709DA64-F298-4462-AB24-E18371228817}">
      <dgm:prSet/>
      <dgm:spPr/>
      <dgm:t>
        <a:bodyPr/>
        <a:lstStyle/>
        <a:p>
          <a:endParaRPr lang="fr-FR"/>
        </a:p>
      </dgm:t>
    </dgm:pt>
    <dgm:pt modelId="{8B95AC49-CB16-4FA8-AB58-8AE4E3C59F5E}">
      <dgm:prSet phldrT="[Texte]" custT="1"/>
      <dgm:spPr/>
      <dgm:t>
        <a:bodyPr rIns="0"/>
        <a:lstStyle/>
        <a:p>
          <a:r>
            <a:rPr lang="fr-FR" sz="1400" dirty="0">
              <a:latin typeface="+mn-lt"/>
            </a:rPr>
            <a:t>IDENTIFICATION DES PROBLEMATIQUES DU RISQUE CLIENT</a:t>
          </a:r>
        </a:p>
      </dgm:t>
    </dgm:pt>
    <dgm:pt modelId="{61303D24-2ABC-45C4-A5DD-F5DE238F5EA2}" type="parTrans" cxnId="{5A0DEEFD-0C40-4912-888D-2F44940FA9F8}">
      <dgm:prSet/>
      <dgm:spPr/>
      <dgm:t>
        <a:bodyPr/>
        <a:lstStyle/>
        <a:p>
          <a:endParaRPr lang="fr-FR"/>
        </a:p>
      </dgm:t>
    </dgm:pt>
    <dgm:pt modelId="{42CB6083-742E-417F-9798-0B13684F4FBD}" type="sibTrans" cxnId="{5A0DEEFD-0C40-4912-888D-2F44940FA9F8}">
      <dgm:prSet/>
      <dgm:spPr/>
      <dgm:t>
        <a:bodyPr/>
        <a:lstStyle/>
        <a:p>
          <a:endParaRPr lang="fr-FR"/>
        </a:p>
      </dgm:t>
    </dgm:pt>
    <dgm:pt modelId="{3515A442-3C06-4F4F-9B14-91E8A431961F}">
      <dgm:prSet phldrT="[Texte]" custT="1"/>
      <dgm:spPr/>
      <dgm:t>
        <a:bodyPr lIns="0" rIns="0"/>
        <a:lstStyle/>
        <a:p>
          <a:pPr algn="l"/>
          <a:r>
            <a:rPr lang="fr-FR" sz="1400" dirty="0"/>
            <a:t>PROPOSITIONS ET MISE EN PLACE DE SOLUTIONS ET MODIFICATIONS DE PROCEDURES</a:t>
          </a:r>
        </a:p>
      </dgm:t>
    </dgm:pt>
    <dgm:pt modelId="{A65249BE-F647-4E6B-AD3B-8C2F817E2873}" type="parTrans" cxnId="{A9259760-BBF3-4689-A910-C682C8FE2752}">
      <dgm:prSet/>
      <dgm:spPr/>
      <dgm:t>
        <a:bodyPr/>
        <a:lstStyle/>
        <a:p>
          <a:endParaRPr lang="fr-FR"/>
        </a:p>
      </dgm:t>
    </dgm:pt>
    <dgm:pt modelId="{1FFCE0FE-AAE7-40C9-85C2-9025AC5C9771}" type="sibTrans" cxnId="{A9259760-BBF3-4689-A910-C682C8FE2752}">
      <dgm:prSet/>
      <dgm:spPr/>
      <dgm:t>
        <a:bodyPr/>
        <a:lstStyle/>
        <a:p>
          <a:endParaRPr lang="fr-FR"/>
        </a:p>
      </dgm:t>
    </dgm:pt>
    <dgm:pt modelId="{2E5EA34A-C87D-4C44-9D5A-B0A238137596}">
      <dgm:prSet phldrT="[Texte]" custT="1"/>
      <dgm:spPr/>
      <dgm:t>
        <a:bodyPr rIns="0"/>
        <a:lstStyle/>
        <a:p>
          <a:r>
            <a:rPr lang="fr-FR" sz="1400" dirty="0"/>
            <a:t>TESTS ET MISE EN OEUVRE DE LA SOLUTION</a:t>
          </a:r>
        </a:p>
      </dgm:t>
    </dgm:pt>
    <dgm:pt modelId="{58C6426E-BE78-427D-8F39-39200225E803}" type="parTrans" cxnId="{BE8E82AE-9D61-4C96-8CBF-3A0E88BA8222}">
      <dgm:prSet/>
      <dgm:spPr/>
      <dgm:t>
        <a:bodyPr/>
        <a:lstStyle/>
        <a:p>
          <a:endParaRPr lang="fr-FR"/>
        </a:p>
      </dgm:t>
    </dgm:pt>
    <dgm:pt modelId="{505CB1F5-C718-4371-8A9D-3D047E6319F1}" type="sibTrans" cxnId="{BE8E82AE-9D61-4C96-8CBF-3A0E88BA8222}">
      <dgm:prSet/>
      <dgm:spPr/>
      <dgm:t>
        <a:bodyPr/>
        <a:lstStyle/>
        <a:p>
          <a:endParaRPr lang="fr-FR"/>
        </a:p>
      </dgm:t>
    </dgm:pt>
    <dgm:pt modelId="{E8AE0122-90AD-4A47-BB47-080C156F978D}" type="pres">
      <dgm:prSet presAssocID="{6E87B35C-2008-4490-88FA-C899A4AA2554}" presName="Name0" presStyleCnt="0">
        <dgm:presLayoutVars>
          <dgm:dir/>
          <dgm:resizeHandles val="exact"/>
        </dgm:presLayoutVars>
      </dgm:prSet>
      <dgm:spPr/>
    </dgm:pt>
    <dgm:pt modelId="{86EC9F45-0E77-49CD-84D4-9333F01070EA}" type="pres">
      <dgm:prSet presAssocID="{C279D0D3-C8BC-4BE8-AFC1-8E690E56DD8B}" presName="parAndChTx" presStyleLbl="node1" presStyleIdx="0" presStyleCnt="3" custScaleX="57943" custScaleY="1915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36A1B9-CE5D-4B4C-9813-2FE6BC1DBCC3}" type="pres">
      <dgm:prSet presAssocID="{7959DD0F-97CF-442A-A891-78148CA883F9}" presName="parAndChSpace" presStyleCnt="0"/>
      <dgm:spPr/>
    </dgm:pt>
    <dgm:pt modelId="{FCA39C77-8E6D-4A5F-A67F-A2507072CB78}" type="pres">
      <dgm:prSet presAssocID="{2591C7F1-CBA2-4CEB-82B3-BC6EDA4B0F02}" presName="parAndChTx" presStyleLbl="node1" presStyleIdx="1" presStyleCnt="3" custScaleX="82495" custScaleY="191528" custLinFactNeighborX="51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2E2332-5282-4EC4-9830-576271626A9F}" type="pres">
      <dgm:prSet presAssocID="{B589BBA2-FD32-4D8D-BDE6-76146D481F0E}" presName="parAndChSpace" presStyleCnt="0"/>
      <dgm:spPr/>
    </dgm:pt>
    <dgm:pt modelId="{8632E2A8-5F73-4252-B2C5-DDF71E40AB26}" type="pres">
      <dgm:prSet presAssocID="{15A59843-88F8-442A-810D-F99BC2EE4425}" presName="parAndChTx" presStyleLbl="node1" presStyleIdx="2" presStyleCnt="3" custScaleX="78252" custScaleY="190824" custLinFactNeighborX="-59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AED195-C5AF-492A-8B6A-A6D525691DD6}" type="presOf" srcId="{3515A442-3C06-4F4F-9B14-91E8A431961F}" destId="{FCA39C77-8E6D-4A5F-A67F-A2507072CB78}" srcOrd="0" destOrd="1" presId="urn:microsoft.com/office/officeart/2005/8/layout/hChevron3"/>
    <dgm:cxn modelId="{A9259760-BBF3-4689-A910-C682C8FE2752}" srcId="{2591C7F1-CBA2-4CEB-82B3-BC6EDA4B0F02}" destId="{3515A442-3C06-4F4F-9B14-91E8A431961F}" srcOrd="0" destOrd="0" parTransId="{A65249BE-F647-4E6B-AD3B-8C2F817E2873}" sibTransId="{1FFCE0FE-AAE7-40C9-85C2-9025AC5C9771}"/>
    <dgm:cxn modelId="{02C39CA1-F6BF-4BC0-B703-18ED2FED4FDC}" type="presOf" srcId="{C279D0D3-C8BC-4BE8-AFC1-8E690E56DD8B}" destId="{86EC9F45-0E77-49CD-84D4-9333F01070EA}" srcOrd="0" destOrd="0" presId="urn:microsoft.com/office/officeart/2005/8/layout/hChevron3"/>
    <dgm:cxn modelId="{5A0DEEFD-0C40-4912-888D-2F44940FA9F8}" srcId="{C279D0D3-C8BC-4BE8-AFC1-8E690E56DD8B}" destId="{8B95AC49-CB16-4FA8-AB58-8AE4E3C59F5E}" srcOrd="0" destOrd="0" parTransId="{61303D24-2ABC-45C4-A5DD-F5DE238F5EA2}" sibTransId="{42CB6083-742E-417F-9798-0B13684F4FBD}"/>
    <dgm:cxn modelId="{B29D0F6D-D677-4195-AE32-B998B06F8E82}" type="presOf" srcId="{2591C7F1-CBA2-4CEB-82B3-BC6EDA4B0F02}" destId="{FCA39C77-8E6D-4A5F-A67F-A2507072CB78}" srcOrd="0" destOrd="0" presId="urn:microsoft.com/office/officeart/2005/8/layout/hChevron3"/>
    <dgm:cxn modelId="{A97092BA-6FCB-43C5-94FD-50B3B76A4EF2}" srcId="{6E87B35C-2008-4490-88FA-C899A4AA2554}" destId="{C279D0D3-C8BC-4BE8-AFC1-8E690E56DD8B}" srcOrd="0" destOrd="0" parTransId="{A20973BE-6B6D-42FE-9147-22B7CAA00EFE}" sibTransId="{7959DD0F-97CF-442A-A891-78148CA883F9}"/>
    <dgm:cxn modelId="{113E26CB-9B8F-42A4-BCC9-D6AA05716828}" type="presOf" srcId="{6E87B35C-2008-4490-88FA-C899A4AA2554}" destId="{E8AE0122-90AD-4A47-BB47-080C156F978D}" srcOrd="0" destOrd="0" presId="urn:microsoft.com/office/officeart/2005/8/layout/hChevron3"/>
    <dgm:cxn modelId="{C4E83A8B-3203-4824-9E6B-6F88AB529B9E}" srcId="{6E87B35C-2008-4490-88FA-C899A4AA2554}" destId="{2591C7F1-CBA2-4CEB-82B3-BC6EDA4B0F02}" srcOrd="1" destOrd="0" parTransId="{5E0628BF-3875-4423-BE2E-DD45C8871CF8}" sibTransId="{B589BBA2-FD32-4D8D-BDE6-76146D481F0E}"/>
    <dgm:cxn modelId="{FBA20B7B-693B-474A-AE25-1C3F371E26A3}" type="presOf" srcId="{2E5EA34A-C87D-4C44-9D5A-B0A238137596}" destId="{8632E2A8-5F73-4252-B2C5-DDF71E40AB26}" srcOrd="0" destOrd="1" presId="urn:microsoft.com/office/officeart/2005/8/layout/hChevron3"/>
    <dgm:cxn modelId="{535CD1BD-0606-496C-B160-33B61D70EAF2}" type="presOf" srcId="{15A59843-88F8-442A-810D-F99BC2EE4425}" destId="{8632E2A8-5F73-4252-B2C5-DDF71E40AB26}" srcOrd="0" destOrd="0" presId="urn:microsoft.com/office/officeart/2005/8/layout/hChevron3"/>
    <dgm:cxn modelId="{BE8E82AE-9D61-4C96-8CBF-3A0E88BA8222}" srcId="{15A59843-88F8-442A-810D-F99BC2EE4425}" destId="{2E5EA34A-C87D-4C44-9D5A-B0A238137596}" srcOrd="0" destOrd="0" parTransId="{58C6426E-BE78-427D-8F39-39200225E803}" sibTransId="{505CB1F5-C718-4371-8A9D-3D047E6319F1}"/>
    <dgm:cxn modelId="{C880749D-718A-4C9E-B0E0-067E7645506B}" type="presOf" srcId="{8B95AC49-CB16-4FA8-AB58-8AE4E3C59F5E}" destId="{86EC9F45-0E77-49CD-84D4-9333F01070EA}" srcOrd="0" destOrd="1" presId="urn:microsoft.com/office/officeart/2005/8/layout/hChevron3"/>
    <dgm:cxn modelId="{A709DA64-F298-4462-AB24-E18371228817}" srcId="{6E87B35C-2008-4490-88FA-C899A4AA2554}" destId="{15A59843-88F8-442A-810D-F99BC2EE4425}" srcOrd="2" destOrd="0" parTransId="{06646076-4DC8-4388-8659-84DB5B73E269}" sibTransId="{AA31F8AD-133E-4C75-B82F-AFFCAA4D57F3}"/>
    <dgm:cxn modelId="{8F76127C-ACFD-4078-9258-0AE93C5F6E99}" type="presParOf" srcId="{E8AE0122-90AD-4A47-BB47-080C156F978D}" destId="{86EC9F45-0E77-49CD-84D4-9333F01070EA}" srcOrd="0" destOrd="0" presId="urn:microsoft.com/office/officeart/2005/8/layout/hChevron3"/>
    <dgm:cxn modelId="{45ED28DB-0AA7-4DAC-82E6-ACEB14946D6C}" type="presParOf" srcId="{E8AE0122-90AD-4A47-BB47-080C156F978D}" destId="{ED36A1B9-CE5D-4B4C-9813-2FE6BC1DBCC3}" srcOrd="1" destOrd="0" presId="urn:microsoft.com/office/officeart/2005/8/layout/hChevron3"/>
    <dgm:cxn modelId="{4B66AAC1-E554-4469-A6DE-B3B11849BC90}" type="presParOf" srcId="{E8AE0122-90AD-4A47-BB47-080C156F978D}" destId="{FCA39C77-8E6D-4A5F-A67F-A2507072CB78}" srcOrd="2" destOrd="0" presId="urn:microsoft.com/office/officeart/2005/8/layout/hChevron3"/>
    <dgm:cxn modelId="{65619B02-8CAA-477D-B4E0-5454FBBF9E7A}" type="presParOf" srcId="{E8AE0122-90AD-4A47-BB47-080C156F978D}" destId="{EC2E2332-5282-4EC4-9830-576271626A9F}" srcOrd="3" destOrd="0" presId="urn:microsoft.com/office/officeart/2005/8/layout/hChevron3"/>
    <dgm:cxn modelId="{108EAA39-0BB7-40C5-A5BB-535C55BFEE0A}" type="presParOf" srcId="{E8AE0122-90AD-4A47-BB47-080C156F978D}" destId="{8632E2A8-5F73-4252-B2C5-DDF71E40AB26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87B35C-2008-4490-88FA-C899A4AA2554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C279D0D3-C8BC-4BE8-AFC1-8E690E56DD8B}">
      <dgm:prSet phldrT="[Texte]"/>
      <dgm:spPr/>
      <dgm:t>
        <a:bodyPr rIns="0"/>
        <a:lstStyle/>
        <a:p>
          <a:r>
            <a:rPr lang="fr-FR" sz="2300" b="1" dirty="0" smtClean="0"/>
            <a:t>PHASE 1</a:t>
          </a:r>
          <a:endParaRPr lang="fr-FR" sz="2300" b="1" dirty="0"/>
        </a:p>
      </dgm:t>
    </dgm:pt>
    <dgm:pt modelId="{A20973BE-6B6D-42FE-9147-22B7CAA00EFE}" type="parTrans" cxnId="{A97092BA-6FCB-43C5-94FD-50B3B76A4EF2}">
      <dgm:prSet/>
      <dgm:spPr/>
      <dgm:t>
        <a:bodyPr/>
        <a:lstStyle/>
        <a:p>
          <a:endParaRPr lang="fr-FR"/>
        </a:p>
      </dgm:t>
    </dgm:pt>
    <dgm:pt modelId="{7959DD0F-97CF-442A-A891-78148CA883F9}" type="sibTrans" cxnId="{A97092BA-6FCB-43C5-94FD-50B3B76A4EF2}">
      <dgm:prSet/>
      <dgm:spPr/>
      <dgm:t>
        <a:bodyPr/>
        <a:lstStyle/>
        <a:p>
          <a:endParaRPr lang="fr-FR"/>
        </a:p>
      </dgm:t>
    </dgm:pt>
    <dgm:pt modelId="{2591C7F1-CBA2-4CEB-82B3-BC6EDA4B0F02}">
      <dgm:prSet phldrT="[Texte]"/>
      <dgm:spPr/>
      <dgm:t>
        <a:bodyPr lIns="0" rIns="0"/>
        <a:lstStyle/>
        <a:p>
          <a:pPr algn="l"/>
          <a:r>
            <a:rPr lang="fr-FR" sz="2400" b="1" dirty="0" smtClean="0"/>
            <a:t>PHASE 2</a:t>
          </a:r>
          <a:endParaRPr lang="fr-FR" sz="2400" b="1" dirty="0"/>
        </a:p>
      </dgm:t>
    </dgm:pt>
    <dgm:pt modelId="{5E0628BF-3875-4423-BE2E-DD45C8871CF8}" type="parTrans" cxnId="{C4E83A8B-3203-4824-9E6B-6F88AB529B9E}">
      <dgm:prSet/>
      <dgm:spPr/>
      <dgm:t>
        <a:bodyPr/>
        <a:lstStyle/>
        <a:p>
          <a:endParaRPr lang="fr-FR"/>
        </a:p>
      </dgm:t>
    </dgm:pt>
    <dgm:pt modelId="{B589BBA2-FD32-4D8D-BDE6-76146D481F0E}" type="sibTrans" cxnId="{C4E83A8B-3203-4824-9E6B-6F88AB529B9E}">
      <dgm:prSet/>
      <dgm:spPr/>
      <dgm:t>
        <a:bodyPr/>
        <a:lstStyle/>
        <a:p>
          <a:endParaRPr lang="fr-FR"/>
        </a:p>
      </dgm:t>
    </dgm:pt>
    <dgm:pt modelId="{15A59843-88F8-442A-810D-F99BC2EE4425}">
      <dgm:prSet phldrT="[Texte]" custT="1"/>
      <dgm:spPr/>
      <dgm:t>
        <a:bodyPr rIns="0"/>
        <a:lstStyle/>
        <a:p>
          <a:r>
            <a:rPr lang="fr-FR" sz="2400" b="1" dirty="0" smtClean="0"/>
            <a:t>PHASE </a:t>
          </a:r>
          <a:r>
            <a:rPr lang="fr-FR" sz="2400" b="1" dirty="0"/>
            <a:t>3</a:t>
          </a:r>
        </a:p>
      </dgm:t>
    </dgm:pt>
    <dgm:pt modelId="{AA31F8AD-133E-4C75-B82F-AFFCAA4D57F3}" type="sibTrans" cxnId="{A709DA64-F298-4462-AB24-E18371228817}">
      <dgm:prSet/>
      <dgm:spPr/>
      <dgm:t>
        <a:bodyPr/>
        <a:lstStyle/>
        <a:p>
          <a:endParaRPr lang="fr-FR"/>
        </a:p>
      </dgm:t>
    </dgm:pt>
    <dgm:pt modelId="{06646076-4DC8-4388-8659-84DB5B73E269}" type="parTrans" cxnId="{A709DA64-F298-4462-AB24-E18371228817}">
      <dgm:prSet/>
      <dgm:spPr/>
      <dgm:t>
        <a:bodyPr/>
        <a:lstStyle/>
        <a:p>
          <a:endParaRPr lang="fr-FR"/>
        </a:p>
      </dgm:t>
    </dgm:pt>
    <dgm:pt modelId="{8B95AC49-CB16-4FA8-AB58-8AE4E3C59F5E}">
      <dgm:prSet phldrT="[Texte]" custT="1"/>
      <dgm:spPr/>
      <dgm:t>
        <a:bodyPr rIns="0"/>
        <a:lstStyle/>
        <a:p>
          <a:endParaRPr lang="fr-FR" sz="1400" dirty="0">
            <a:latin typeface="+mn-lt"/>
          </a:endParaRPr>
        </a:p>
      </dgm:t>
    </dgm:pt>
    <dgm:pt modelId="{42CB6083-742E-417F-9798-0B13684F4FBD}" type="sibTrans" cxnId="{5A0DEEFD-0C40-4912-888D-2F44940FA9F8}">
      <dgm:prSet/>
      <dgm:spPr/>
      <dgm:t>
        <a:bodyPr/>
        <a:lstStyle/>
        <a:p>
          <a:endParaRPr lang="fr-FR"/>
        </a:p>
      </dgm:t>
    </dgm:pt>
    <dgm:pt modelId="{61303D24-2ABC-45C4-A5DD-F5DE238F5EA2}" type="parTrans" cxnId="{5A0DEEFD-0C40-4912-888D-2F44940FA9F8}">
      <dgm:prSet/>
      <dgm:spPr/>
      <dgm:t>
        <a:bodyPr/>
        <a:lstStyle/>
        <a:p>
          <a:endParaRPr lang="fr-FR"/>
        </a:p>
      </dgm:t>
    </dgm:pt>
    <dgm:pt modelId="{3515A442-3C06-4F4F-9B14-91E8A431961F}">
      <dgm:prSet phldrT="[Texte]" custT="1"/>
      <dgm:spPr/>
      <dgm:t>
        <a:bodyPr lIns="0" rIns="0"/>
        <a:lstStyle/>
        <a:p>
          <a:pPr algn="l"/>
          <a:endParaRPr lang="fr-FR" sz="1400" dirty="0"/>
        </a:p>
      </dgm:t>
    </dgm:pt>
    <dgm:pt modelId="{1FFCE0FE-AAE7-40C9-85C2-9025AC5C9771}" type="sibTrans" cxnId="{A9259760-BBF3-4689-A910-C682C8FE2752}">
      <dgm:prSet/>
      <dgm:spPr/>
      <dgm:t>
        <a:bodyPr/>
        <a:lstStyle/>
        <a:p>
          <a:endParaRPr lang="fr-FR"/>
        </a:p>
      </dgm:t>
    </dgm:pt>
    <dgm:pt modelId="{A65249BE-F647-4E6B-AD3B-8C2F817E2873}" type="parTrans" cxnId="{A9259760-BBF3-4689-A910-C682C8FE2752}">
      <dgm:prSet/>
      <dgm:spPr/>
      <dgm:t>
        <a:bodyPr/>
        <a:lstStyle/>
        <a:p>
          <a:endParaRPr lang="fr-FR"/>
        </a:p>
      </dgm:t>
    </dgm:pt>
    <dgm:pt modelId="{848E81B6-14D5-4722-94EE-DD79867D5F9A}">
      <dgm:prSet phldrT="[Texte]" custT="1"/>
      <dgm:spPr/>
      <dgm:t>
        <a:bodyPr rIns="0"/>
        <a:lstStyle/>
        <a:p>
          <a:endParaRPr lang="fr-FR" sz="2400" b="1" dirty="0"/>
        </a:p>
      </dgm:t>
    </dgm:pt>
    <dgm:pt modelId="{904D1BA1-729E-4B16-93EF-8B078EF747AE}" type="parTrans" cxnId="{562A43B4-4EEC-4655-878D-0F9F747BEED5}">
      <dgm:prSet/>
      <dgm:spPr/>
      <dgm:t>
        <a:bodyPr/>
        <a:lstStyle/>
        <a:p>
          <a:endParaRPr lang="fr-FR"/>
        </a:p>
      </dgm:t>
    </dgm:pt>
    <dgm:pt modelId="{4DAA2D83-A151-4315-8594-CB32845AF8E5}" type="sibTrans" cxnId="{562A43B4-4EEC-4655-878D-0F9F747BEED5}">
      <dgm:prSet/>
      <dgm:spPr/>
      <dgm:t>
        <a:bodyPr/>
        <a:lstStyle/>
        <a:p>
          <a:endParaRPr lang="fr-FR"/>
        </a:p>
      </dgm:t>
    </dgm:pt>
    <dgm:pt modelId="{E8AE0122-90AD-4A47-BB47-080C156F978D}" type="pres">
      <dgm:prSet presAssocID="{6E87B35C-2008-4490-88FA-C899A4AA2554}" presName="Name0" presStyleCnt="0">
        <dgm:presLayoutVars>
          <dgm:dir/>
          <dgm:resizeHandles val="exact"/>
        </dgm:presLayoutVars>
      </dgm:prSet>
      <dgm:spPr/>
    </dgm:pt>
    <dgm:pt modelId="{86EC9F45-0E77-49CD-84D4-9333F01070EA}" type="pres">
      <dgm:prSet presAssocID="{C279D0D3-C8BC-4BE8-AFC1-8E690E56DD8B}" presName="parAndChTx" presStyleLbl="node1" presStyleIdx="0" presStyleCnt="3" custScaleX="57943" custScaleY="1915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36A1B9-CE5D-4B4C-9813-2FE6BC1DBCC3}" type="pres">
      <dgm:prSet presAssocID="{7959DD0F-97CF-442A-A891-78148CA883F9}" presName="parAndChSpace" presStyleCnt="0"/>
      <dgm:spPr/>
    </dgm:pt>
    <dgm:pt modelId="{FCA39C77-8E6D-4A5F-A67F-A2507072CB78}" type="pres">
      <dgm:prSet presAssocID="{2591C7F1-CBA2-4CEB-82B3-BC6EDA4B0F02}" presName="parAndChTx" presStyleLbl="node1" presStyleIdx="1" presStyleCnt="3" custScaleX="82495" custScaleY="191528" custLinFactNeighborX="1259" custLinFactNeighborY="3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2E2332-5282-4EC4-9830-576271626A9F}" type="pres">
      <dgm:prSet presAssocID="{B589BBA2-FD32-4D8D-BDE6-76146D481F0E}" presName="parAndChSpace" presStyleCnt="0"/>
      <dgm:spPr/>
    </dgm:pt>
    <dgm:pt modelId="{8632E2A8-5F73-4252-B2C5-DDF71E40AB26}" type="pres">
      <dgm:prSet presAssocID="{15A59843-88F8-442A-810D-F99BC2EE4425}" presName="parAndChTx" presStyleLbl="node1" presStyleIdx="2" presStyleCnt="3" custScaleX="78252" custScaleY="190824" custLinFactNeighborX="-301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3EC5661-83E7-4436-B050-EA6C043A1CBF}" type="presOf" srcId="{3515A442-3C06-4F4F-9B14-91E8A431961F}" destId="{FCA39C77-8E6D-4A5F-A67F-A2507072CB78}" srcOrd="0" destOrd="1" presId="urn:microsoft.com/office/officeart/2005/8/layout/hChevron3"/>
    <dgm:cxn modelId="{3F2EDF28-A833-43BE-8B4D-D4BF1AE71CB3}" type="presOf" srcId="{848E81B6-14D5-4722-94EE-DD79867D5F9A}" destId="{8632E2A8-5F73-4252-B2C5-DDF71E40AB26}" srcOrd="0" destOrd="1" presId="urn:microsoft.com/office/officeart/2005/8/layout/hChevron3"/>
    <dgm:cxn modelId="{A9259760-BBF3-4689-A910-C682C8FE2752}" srcId="{2591C7F1-CBA2-4CEB-82B3-BC6EDA4B0F02}" destId="{3515A442-3C06-4F4F-9B14-91E8A431961F}" srcOrd="0" destOrd="0" parTransId="{A65249BE-F647-4E6B-AD3B-8C2F817E2873}" sibTransId="{1FFCE0FE-AAE7-40C9-85C2-9025AC5C9771}"/>
    <dgm:cxn modelId="{71BF3886-8846-488A-A8E7-8C0CDA91F47F}" type="presOf" srcId="{8B95AC49-CB16-4FA8-AB58-8AE4E3C59F5E}" destId="{86EC9F45-0E77-49CD-84D4-9333F01070EA}" srcOrd="0" destOrd="1" presId="urn:microsoft.com/office/officeart/2005/8/layout/hChevron3"/>
    <dgm:cxn modelId="{F4065DEA-6414-41E5-9514-5B4049EF76F4}" type="presOf" srcId="{15A59843-88F8-442A-810D-F99BC2EE4425}" destId="{8632E2A8-5F73-4252-B2C5-DDF71E40AB26}" srcOrd="0" destOrd="0" presId="urn:microsoft.com/office/officeart/2005/8/layout/hChevron3"/>
    <dgm:cxn modelId="{5A0DEEFD-0C40-4912-888D-2F44940FA9F8}" srcId="{C279D0D3-C8BC-4BE8-AFC1-8E690E56DD8B}" destId="{8B95AC49-CB16-4FA8-AB58-8AE4E3C59F5E}" srcOrd="0" destOrd="0" parTransId="{61303D24-2ABC-45C4-A5DD-F5DE238F5EA2}" sibTransId="{42CB6083-742E-417F-9798-0B13684F4FBD}"/>
    <dgm:cxn modelId="{285E4284-A08D-4C27-8FE4-BB02A3AE074A}" type="presOf" srcId="{C279D0D3-C8BC-4BE8-AFC1-8E690E56DD8B}" destId="{86EC9F45-0E77-49CD-84D4-9333F01070EA}" srcOrd="0" destOrd="0" presId="urn:microsoft.com/office/officeart/2005/8/layout/hChevron3"/>
    <dgm:cxn modelId="{F7F02B86-8831-40DC-9DAF-032080A61F89}" type="presOf" srcId="{2591C7F1-CBA2-4CEB-82B3-BC6EDA4B0F02}" destId="{FCA39C77-8E6D-4A5F-A67F-A2507072CB78}" srcOrd="0" destOrd="0" presId="urn:microsoft.com/office/officeart/2005/8/layout/hChevron3"/>
    <dgm:cxn modelId="{A97092BA-6FCB-43C5-94FD-50B3B76A4EF2}" srcId="{6E87B35C-2008-4490-88FA-C899A4AA2554}" destId="{C279D0D3-C8BC-4BE8-AFC1-8E690E56DD8B}" srcOrd="0" destOrd="0" parTransId="{A20973BE-6B6D-42FE-9147-22B7CAA00EFE}" sibTransId="{7959DD0F-97CF-442A-A891-78148CA883F9}"/>
    <dgm:cxn modelId="{C4E83A8B-3203-4824-9E6B-6F88AB529B9E}" srcId="{6E87B35C-2008-4490-88FA-C899A4AA2554}" destId="{2591C7F1-CBA2-4CEB-82B3-BC6EDA4B0F02}" srcOrd="1" destOrd="0" parTransId="{5E0628BF-3875-4423-BE2E-DD45C8871CF8}" sibTransId="{B589BBA2-FD32-4D8D-BDE6-76146D481F0E}"/>
    <dgm:cxn modelId="{C0FE4E95-D358-4FB1-B623-02C43DD1A829}" type="presOf" srcId="{6E87B35C-2008-4490-88FA-C899A4AA2554}" destId="{E8AE0122-90AD-4A47-BB47-080C156F978D}" srcOrd="0" destOrd="0" presId="urn:microsoft.com/office/officeart/2005/8/layout/hChevron3"/>
    <dgm:cxn modelId="{A709DA64-F298-4462-AB24-E18371228817}" srcId="{6E87B35C-2008-4490-88FA-C899A4AA2554}" destId="{15A59843-88F8-442A-810D-F99BC2EE4425}" srcOrd="2" destOrd="0" parTransId="{06646076-4DC8-4388-8659-84DB5B73E269}" sibTransId="{AA31F8AD-133E-4C75-B82F-AFFCAA4D57F3}"/>
    <dgm:cxn modelId="{562A43B4-4EEC-4655-878D-0F9F747BEED5}" srcId="{15A59843-88F8-442A-810D-F99BC2EE4425}" destId="{848E81B6-14D5-4722-94EE-DD79867D5F9A}" srcOrd="0" destOrd="0" parTransId="{904D1BA1-729E-4B16-93EF-8B078EF747AE}" sibTransId="{4DAA2D83-A151-4315-8594-CB32845AF8E5}"/>
    <dgm:cxn modelId="{1ADF5A18-907D-4C40-AFFB-F0B65BFC3040}" type="presParOf" srcId="{E8AE0122-90AD-4A47-BB47-080C156F978D}" destId="{86EC9F45-0E77-49CD-84D4-9333F01070EA}" srcOrd="0" destOrd="0" presId="urn:microsoft.com/office/officeart/2005/8/layout/hChevron3"/>
    <dgm:cxn modelId="{2AD98845-4373-4C10-8C2E-F95EE385EF08}" type="presParOf" srcId="{E8AE0122-90AD-4A47-BB47-080C156F978D}" destId="{ED36A1B9-CE5D-4B4C-9813-2FE6BC1DBCC3}" srcOrd="1" destOrd="0" presId="urn:microsoft.com/office/officeart/2005/8/layout/hChevron3"/>
    <dgm:cxn modelId="{466CBA0E-B2C8-4FD5-A5A8-D420B5809085}" type="presParOf" srcId="{E8AE0122-90AD-4A47-BB47-080C156F978D}" destId="{FCA39C77-8E6D-4A5F-A67F-A2507072CB78}" srcOrd="2" destOrd="0" presId="urn:microsoft.com/office/officeart/2005/8/layout/hChevron3"/>
    <dgm:cxn modelId="{6428A67B-21D8-42C4-BDC2-683E5AC64A02}" type="presParOf" srcId="{E8AE0122-90AD-4A47-BB47-080C156F978D}" destId="{EC2E2332-5282-4EC4-9830-576271626A9F}" srcOrd="3" destOrd="0" presId="urn:microsoft.com/office/officeart/2005/8/layout/hChevron3"/>
    <dgm:cxn modelId="{68D53543-475A-411A-9331-0F470FCA2BE1}" type="presParOf" srcId="{E8AE0122-90AD-4A47-BB47-080C156F978D}" destId="{8632E2A8-5F73-4252-B2C5-DDF71E40AB26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87B35C-2008-4490-88FA-C899A4AA2554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C279D0D3-C8BC-4BE8-AFC1-8E690E56DD8B}">
      <dgm:prSet phldrT="[Texte]"/>
      <dgm:spPr/>
      <dgm:t>
        <a:bodyPr rIns="0"/>
        <a:lstStyle/>
        <a:p>
          <a:r>
            <a:rPr lang="fr-FR" sz="2300" b="1" dirty="0" smtClean="0"/>
            <a:t>Phase 1</a:t>
          </a:r>
          <a:endParaRPr lang="fr-FR" sz="2300" b="1" dirty="0"/>
        </a:p>
      </dgm:t>
    </dgm:pt>
    <dgm:pt modelId="{A20973BE-6B6D-42FE-9147-22B7CAA00EFE}" type="parTrans" cxnId="{A97092BA-6FCB-43C5-94FD-50B3B76A4EF2}">
      <dgm:prSet/>
      <dgm:spPr/>
      <dgm:t>
        <a:bodyPr/>
        <a:lstStyle/>
        <a:p>
          <a:endParaRPr lang="fr-FR"/>
        </a:p>
      </dgm:t>
    </dgm:pt>
    <dgm:pt modelId="{7959DD0F-97CF-442A-A891-78148CA883F9}" type="sibTrans" cxnId="{A97092BA-6FCB-43C5-94FD-50B3B76A4EF2}">
      <dgm:prSet/>
      <dgm:spPr/>
      <dgm:t>
        <a:bodyPr/>
        <a:lstStyle/>
        <a:p>
          <a:endParaRPr lang="fr-FR"/>
        </a:p>
      </dgm:t>
    </dgm:pt>
    <dgm:pt modelId="{2591C7F1-CBA2-4CEB-82B3-BC6EDA4B0F02}">
      <dgm:prSet phldrT="[Texte]"/>
      <dgm:spPr/>
      <dgm:t>
        <a:bodyPr lIns="0" rIns="0"/>
        <a:lstStyle/>
        <a:p>
          <a:pPr algn="l"/>
          <a:r>
            <a:rPr lang="fr-FR" sz="2400" b="1" dirty="0" smtClean="0"/>
            <a:t>Phase </a:t>
          </a:r>
          <a:r>
            <a:rPr lang="fr-FR" sz="2400" b="1" dirty="0"/>
            <a:t>2</a:t>
          </a:r>
        </a:p>
      </dgm:t>
    </dgm:pt>
    <dgm:pt modelId="{5E0628BF-3875-4423-BE2E-DD45C8871CF8}" type="parTrans" cxnId="{C4E83A8B-3203-4824-9E6B-6F88AB529B9E}">
      <dgm:prSet/>
      <dgm:spPr/>
      <dgm:t>
        <a:bodyPr/>
        <a:lstStyle/>
        <a:p>
          <a:endParaRPr lang="fr-FR"/>
        </a:p>
      </dgm:t>
    </dgm:pt>
    <dgm:pt modelId="{B589BBA2-FD32-4D8D-BDE6-76146D481F0E}" type="sibTrans" cxnId="{C4E83A8B-3203-4824-9E6B-6F88AB529B9E}">
      <dgm:prSet/>
      <dgm:spPr/>
      <dgm:t>
        <a:bodyPr/>
        <a:lstStyle/>
        <a:p>
          <a:endParaRPr lang="fr-FR"/>
        </a:p>
      </dgm:t>
    </dgm:pt>
    <dgm:pt modelId="{15A59843-88F8-442A-810D-F99BC2EE4425}">
      <dgm:prSet phldrT="[Texte]" custT="1"/>
      <dgm:spPr/>
      <dgm:t>
        <a:bodyPr rIns="0"/>
        <a:lstStyle/>
        <a:p>
          <a:r>
            <a:rPr lang="fr-FR" sz="2400" b="1" dirty="0" smtClean="0"/>
            <a:t>Phase </a:t>
          </a:r>
          <a:r>
            <a:rPr lang="fr-FR" sz="2400" b="1" dirty="0"/>
            <a:t>3</a:t>
          </a:r>
        </a:p>
      </dgm:t>
    </dgm:pt>
    <dgm:pt modelId="{06646076-4DC8-4388-8659-84DB5B73E269}" type="parTrans" cxnId="{A709DA64-F298-4462-AB24-E18371228817}">
      <dgm:prSet/>
      <dgm:spPr/>
      <dgm:t>
        <a:bodyPr/>
        <a:lstStyle/>
        <a:p>
          <a:endParaRPr lang="fr-FR"/>
        </a:p>
      </dgm:t>
    </dgm:pt>
    <dgm:pt modelId="{AA31F8AD-133E-4C75-B82F-AFFCAA4D57F3}" type="sibTrans" cxnId="{A709DA64-F298-4462-AB24-E18371228817}">
      <dgm:prSet/>
      <dgm:spPr/>
      <dgm:t>
        <a:bodyPr/>
        <a:lstStyle/>
        <a:p>
          <a:endParaRPr lang="fr-FR"/>
        </a:p>
      </dgm:t>
    </dgm:pt>
    <dgm:pt modelId="{8B95AC49-CB16-4FA8-AB58-8AE4E3C59F5E}">
      <dgm:prSet phldrT="[Texte]" custT="1"/>
      <dgm:spPr/>
      <dgm:t>
        <a:bodyPr rIns="0"/>
        <a:lstStyle/>
        <a:p>
          <a:r>
            <a:rPr lang="fr-FR" sz="1100" dirty="0">
              <a:latin typeface="+mn-lt"/>
            </a:rPr>
            <a:t>IDENTIFICATION DES </a:t>
          </a:r>
          <a:r>
            <a:rPr lang="fr-FR" sz="1100" dirty="0" smtClean="0">
              <a:latin typeface="+mn-lt"/>
            </a:rPr>
            <a:t>PROBLÉMATIQUES </a:t>
          </a:r>
          <a:r>
            <a:rPr lang="fr-FR" sz="1100" dirty="0">
              <a:latin typeface="+mn-lt"/>
            </a:rPr>
            <a:t>DU RISQUE CLIENT</a:t>
          </a:r>
        </a:p>
      </dgm:t>
    </dgm:pt>
    <dgm:pt modelId="{61303D24-2ABC-45C4-A5DD-F5DE238F5EA2}" type="parTrans" cxnId="{5A0DEEFD-0C40-4912-888D-2F44940FA9F8}">
      <dgm:prSet/>
      <dgm:spPr/>
      <dgm:t>
        <a:bodyPr/>
        <a:lstStyle/>
        <a:p>
          <a:endParaRPr lang="fr-FR"/>
        </a:p>
      </dgm:t>
    </dgm:pt>
    <dgm:pt modelId="{42CB6083-742E-417F-9798-0B13684F4FBD}" type="sibTrans" cxnId="{5A0DEEFD-0C40-4912-888D-2F44940FA9F8}">
      <dgm:prSet/>
      <dgm:spPr/>
      <dgm:t>
        <a:bodyPr/>
        <a:lstStyle/>
        <a:p>
          <a:endParaRPr lang="fr-FR"/>
        </a:p>
      </dgm:t>
    </dgm:pt>
    <dgm:pt modelId="{3515A442-3C06-4F4F-9B14-91E8A431961F}">
      <dgm:prSet phldrT="[Texte]" custT="1"/>
      <dgm:spPr/>
      <dgm:t>
        <a:bodyPr lIns="0" rIns="0"/>
        <a:lstStyle/>
        <a:p>
          <a:pPr algn="l"/>
          <a:r>
            <a:rPr lang="fr-FR" sz="1100" dirty="0"/>
            <a:t>PROPOSITIONS ET MISE EN PLACE DE SOLUTIONS ET MODIFICATIONS DE </a:t>
          </a:r>
          <a:r>
            <a:rPr lang="fr-FR" sz="1100" dirty="0" smtClean="0"/>
            <a:t>PROCÉDURES</a:t>
          </a:r>
          <a:endParaRPr lang="fr-FR" sz="1100" dirty="0"/>
        </a:p>
      </dgm:t>
    </dgm:pt>
    <dgm:pt modelId="{A65249BE-F647-4E6B-AD3B-8C2F817E2873}" type="parTrans" cxnId="{A9259760-BBF3-4689-A910-C682C8FE2752}">
      <dgm:prSet/>
      <dgm:spPr/>
      <dgm:t>
        <a:bodyPr/>
        <a:lstStyle/>
        <a:p>
          <a:endParaRPr lang="fr-FR"/>
        </a:p>
      </dgm:t>
    </dgm:pt>
    <dgm:pt modelId="{1FFCE0FE-AAE7-40C9-85C2-9025AC5C9771}" type="sibTrans" cxnId="{A9259760-BBF3-4689-A910-C682C8FE2752}">
      <dgm:prSet/>
      <dgm:spPr/>
      <dgm:t>
        <a:bodyPr/>
        <a:lstStyle/>
        <a:p>
          <a:endParaRPr lang="fr-FR"/>
        </a:p>
      </dgm:t>
    </dgm:pt>
    <dgm:pt modelId="{2E5EA34A-C87D-4C44-9D5A-B0A238137596}">
      <dgm:prSet phldrT="[Texte]" custT="1"/>
      <dgm:spPr/>
      <dgm:t>
        <a:bodyPr rIns="0"/>
        <a:lstStyle/>
        <a:p>
          <a:r>
            <a:rPr lang="fr-FR" sz="1100" dirty="0"/>
            <a:t>TESTS ET MISE EN </a:t>
          </a:r>
          <a:r>
            <a:rPr lang="fr-FR" sz="1100" dirty="0" smtClean="0"/>
            <a:t>ŒUVRE </a:t>
          </a:r>
          <a:r>
            <a:rPr lang="fr-FR" sz="1100" dirty="0"/>
            <a:t>DE LA SOLUTION</a:t>
          </a:r>
        </a:p>
      </dgm:t>
    </dgm:pt>
    <dgm:pt modelId="{58C6426E-BE78-427D-8F39-39200225E803}" type="parTrans" cxnId="{BE8E82AE-9D61-4C96-8CBF-3A0E88BA8222}">
      <dgm:prSet/>
      <dgm:spPr/>
      <dgm:t>
        <a:bodyPr/>
        <a:lstStyle/>
        <a:p>
          <a:endParaRPr lang="fr-FR"/>
        </a:p>
      </dgm:t>
    </dgm:pt>
    <dgm:pt modelId="{505CB1F5-C718-4371-8A9D-3D047E6319F1}" type="sibTrans" cxnId="{BE8E82AE-9D61-4C96-8CBF-3A0E88BA8222}">
      <dgm:prSet/>
      <dgm:spPr/>
      <dgm:t>
        <a:bodyPr/>
        <a:lstStyle/>
        <a:p>
          <a:endParaRPr lang="fr-FR"/>
        </a:p>
      </dgm:t>
    </dgm:pt>
    <dgm:pt modelId="{E8AE0122-90AD-4A47-BB47-080C156F978D}" type="pres">
      <dgm:prSet presAssocID="{6E87B35C-2008-4490-88FA-C899A4AA2554}" presName="Name0" presStyleCnt="0">
        <dgm:presLayoutVars>
          <dgm:dir/>
          <dgm:resizeHandles val="exact"/>
        </dgm:presLayoutVars>
      </dgm:prSet>
      <dgm:spPr/>
    </dgm:pt>
    <dgm:pt modelId="{86EC9F45-0E77-49CD-84D4-9333F01070EA}" type="pres">
      <dgm:prSet presAssocID="{C279D0D3-C8BC-4BE8-AFC1-8E690E56DD8B}" presName="parAndChTx" presStyleLbl="node1" presStyleIdx="0" presStyleCnt="3" custScaleX="57943" custScaleY="1915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36A1B9-CE5D-4B4C-9813-2FE6BC1DBCC3}" type="pres">
      <dgm:prSet presAssocID="{7959DD0F-97CF-442A-A891-78148CA883F9}" presName="parAndChSpace" presStyleCnt="0"/>
      <dgm:spPr/>
    </dgm:pt>
    <dgm:pt modelId="{FCA39C77-8E6D-4A5F-A67F-A2507072CB78}" type="pres">
      <dgm:prSet presAssocID="{2591C7F1-CBA2-4CEB-82B3-BC6EDA4B0F02}" presName="parAndChTx" presStyleLbl="node1" presStyleIdx="1" presStyleCnt="3" custScaleX="82495" custScaleY="191528" custLinFactNeighborX="1259" custLinFactNeighborY="3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2E2332-5282-4EC4-9830-576271626A9F}" type="pres">
      <dgm:prSet presAssocID="{B589BBA2-FD32-4D8D-BDE6-76146D481F0E}" presName="parAndChSpace" presStyleCnt="0"/>
      <dgm:spPr/>
    </dgm:pt>
    <dgm:pt modelId="{8632E2A8-5F73-4252-B2C5-DDF71E40AB26}" type="pres">
      <dgm:prSet presAssocID="{15A59843-88F8-442A-810D-F99BC2EE4425}" presName="parAndChTx" presStyleLbl="node1" presStyleIdx="2" presStyleCnt="3" custScaleX="78252" custScaleY="190824" custLinFactNeighborX="-2335" custLinFactNeighborY="-3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D2B191C-FE4D-4B74-A9A9-84D98C34EA68}" type="presOf" srcId="{C279D0D3-C8BC-4BE8-AFC1-8E690E56DD8B}" destId="{86EC9F45-0E77-49CD-84D4-9333F01070EA}" srcOrd="0" destOrd="0" presId="urn:microsoft.com/office/officeart/2005/8/layout/hChevron3"/>
    <dgm:cxn modelId="{BE8E82AE-9D61-4C96-8CBF-3A0E88BA8222}" srcId="{15A59843-88F8-442A-810D-F99BC2EE4425}" destId="{2E5EA34A-C87D-4C44-9D5A-B0A238137596}" srcOrd="0" destOrd="0" parTransId="{58C6426E-BE78-427D-8F39-39200225E803}" sibTransId="{505CB1F5-C718-4371-8A9D-3D047E6319F1}"/>
    <dgm:cxn modelId="{FDE173DB-49DB-4054-AC1A-474EAE1DA43B}" type="presOf" srcId="{6E87B35C-2008-4490-88FA-C899A4AA2554}" destId="{E8AE0122-90AD-4A47-BB47-080C156F978D}" srcOrd="0" destOrd="0" presId="urn:microsoft.com/office/officeart/2005/8/layout/hChevron3"/>
    <dgm:cxn modelId="{B739BC7F-7C41-4D32-B04A-7F9DFF689507}" type="presOf" srcId="{2E5EA34A-C87D-4C44-9D5A-B0A238137596}" destId="{8632E2A8-5F73-4252-B2C5-DDF71E40AB26}" srcOrd="0" destOrd="1" presId="urn:microsoft.com/office/officeart/2005/8/layout/hChevron3"/>
    <dgm:cxn modelId="{A97092BA-6FCB-43C5-94FD-50B3B76A4EF2}" srcId="{6E87B35C-2008-4490-88FA-C899A4AA2554}" destId="{C279D0D3-C8BC-4BE8-AFC1-8E690E56DD8B}" srcOrd="0" destOrd="0" parTransId="{A20973BE-6B6D-42FE-9147-22B7CAA00EFE}" sibTransId="{7959DD0F-97CF-442A-A891-78148CA883F9}"/>
    <dgm:cxn modelId="{828375EA-9741-4195-A2FD-B10FE25E7FE6}" type="presOf" srcId="{2591C7F1-CBA2-4CEB-82B3-BC6EDA4B0F02}" destId="{FCA39C77-8E6D-4A5F-A67F-A2507072CB78}" srcOrd="0" destOrd="0" presId="urn:microsoft.com/office/officeart/2005/8/layout/hChevron3"/>
    <dgm:cxn modelId="{9332F1A7-CE08-4F5E-A2D9-7E7DC2434F72}" type="presOf" srcId="{15A59843-88F8-442A-810D-F99BC2EE4425}" destId="{8632E2A8-5F73-4252-B2C5-DDF71E40AB26}" srcOrd="0" destOrd="0" presId="urn:microsoft.com/office/officeart/2005/8/layout/hChevron3"/>
    <dgm:cxn modelId="{541130F4-05EE-41AA-A06C-1662CDB2A394}" type="presOf" srcId="{8B95AC49-CB16-4FA8-AB58-8AE4E3C59F5E}" destId="{86EC9F45-0E77-49CD-84D4-9333F01070EA}" srcOrd="0" destOrd="1" presId="urn:microsoft.com/office/officeart/2005/8/layout/hChevron3"/>
    <dgm:cxn modelId="{A9259760-BBF3-4689-A910-C682C8FE2752}" srcId="{2591C7F1-CBA2-4CEB-82B3-BC6EDA4B0F02}" destId="{3515A442-3C06-4F4F-9B14-91E8A431961F}" srcOrd="0" destOrd="0" parTransId="{A65249BE-F647-4E6B-AD3B-8C2F817E2873}" sibTransId="{1FFCE0FE-AAE7-40C9-85C2-9025AC5C9771}"/>
    <dgm:cxn modelId="{A709DA64-F298-4462-AB24-E18371228817}" srcId="{6E87B35C-2008-4490-88FA-C899A4AA2554}" destId="{15A59843-88F8-442A-810D-F99BC2EE4425}" srcOrd="2" destOrd="0" parTransId="{06646076-4DC8-4388-8659-84DB5B73E269}" sibTransId="{AA31F8AD-133E-4C75-B82F-AFFCAA4D57F3}"/>
    <dgm:cxn modelId="{3DB6E254-21CE-4581-995A-3E78F0014BE7}" type="presOf" srcId="{3515A442-3C06-4F4F-9B14-91E8A431961F}" destId="{FCA39C77-8E6D-4A5F-A67F-A2507072CB78}" srcOrd="0" destOrd="1" presId="urn:microsoft.com/office/officeart/2005/8/layout/hChevron3"/>
    <dgm:cxn modelId="{C4E83A8B-3203-4824-9E6B-6F88AB529B9E}" srcId="{6E87B35C-2008-4490-88FA-C899A4AA2554}" destId="{2591C7F1-CBA2-4CEB-82B3-BC6EDA4B0F02}" srcOrd="1" destOrd="0" parTransId="{5E0628BF-3875-4423-BE2E-DD45C8871CF8}" sibTransId="{B589BBA2-FD32-4D8D-BDE6-76146D481F0E}"/>
    <dgm:cxn modelId="{5A0DEEFD-0C40-4912-888D-2F44940FA9F8}" srcId="{C279D0D3-C8BC-4BE8-AFC1-8E690E56DD8B}" destId="{8B95AC49-CB16-4FA8-AB58-8AE4E3C59F5E}" srcOrd="0" destOrd="0" parTransId="{61303D24-2ABC-45C4-A5DD-F5DE238F5EA2}" sibTransId="{42CB6083-742E-417F-9798-0B13684F4FBD}"/>
    <dgm:cxn modelId="{B2FDCD20-1606-4A97-B14F-D930C7E76BF9}" type="presParOf" srcId="{E8AE0122-90AD-4A47-BB47-080C156F978D}" destId="{86EC9F45-0E77-49CD-84D4-9333F01070EA}" srcOrd="0" destOrd="0" presId="urn:microsoft.com/office/officeart/2005/8/layout/hChevron3"/>
    <dgm:cxn modelId="{BD1758DD-A6ED-41A4-BEDC-E25216F0303B}" type="presParOf" srcId="{E8AE0122-90AD-4A47-BB47-080C156F978D}" destId="{ED36A1B9-CE5D-4B4C-9813-2FE6BC1DBCC3}" srcOrd="1" destOrd="0" presId="urn:microsoft.com/office/officeart/2005/8/layout/hChevron3"/>
    <dgm:cxn modelId="{EEE577F1-7E80-4DE3-B09B-531AB7E2687A}" type="presParOf" srcId="{E8AE0122-90AD-4A47-BB47-080C156F978D}" destId="{FCA39C77-8E6D-4A5F-A67F-A2507072CB78}" srcOrd="2" destOrd="0" presId="urn:microsoft.com/office/officeart/2005/8/layout/hChevron3"/>
    <dgm:cxn modelId="{67C0BFBE-DD39-430B-B3D5-BAB716766E44}" type="presParOf" srcId="{E8AE0122-90AD-4A47-BB47-080C156F978D}" destId="{EC2E2332-5282-4EC4-9830-576271626A9F}" srcOrd="3" destOrd="0" presId="urn:microsoft.com/office/officeart/2005/8/layout/hChevron3"/>
    <dgm:cxn modelId="{98D9CCFD-AC91-4B36-AD37-E67F15814B71}" type="presParOf" srcId="{E8AE0122-90AD-4A47-BB47-080C156F978D}" destId="{8632E2A8-5F73-4252-B2C5-DDF71E40AB26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87B35C-2008-4490-88FA-C899A4AA2554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C279D0D3-C8BC-4BE8-AFC1-8E690E56DD8B}">
      <dgm:prSet phldrT="[Texte]"/>
      <dgm:spPr/>
      <dgm:t>
        <a:bodyPr rIns="0"/>
        <a:lstStyle/>
        <a:p>
          <a:r>
            <a:rPr lang="fr-FR" sz="2300" b="1" dirty="0"/>
            <a:t>Phase 1</a:t>
          </a:r>
        </a:p>
      </dgm:t>
    </dgm:pt>
    <dgm:pt modelId="{A20973BE-6B6D-42FE-9147-22B7CAA00EFE}" type="parTrans" cxnId="{A97092BA-6FCB-43C5-94FD-50B3B76A4EF2}">
      <dgm:prSet/>
      <dgm:spPr/>
      <dgm:t>
        <a:bodyPr/>
        <a:lstStyle/>
        <a:p>
          <a:endParaRPr lang="fr-FR"/>
        </a:p>
      </dgm:t>
    </dgm:pt>
    <dgm:pt modelId="{7959DD0F-97CF-442A-A891-78148CA883F9}" type="sibTrans" cxnId="{A97092BA-6FCB-43C5-94FD-50B3B76A4EF2}">
      <dgm:prSet/>
      <dgm:spPr/>
      <dgm:t>
        <a:bodyPr/>
        <a:lstStyle/>
        <a:p>
          <a:endParaRPr lang="fr-FR"/>
        </a:p>
      </dgm:t>
    </dgm:pt>
    <dgm:pt modelId="{2591C7F1-CBA2-4CEB-82B3-BC6EDA4B0F02}">
      <dgm:prSet phldrT="[Texte]"/>
      <dgm:spPr/>
      <dgm:t>
        <a:bodyPr lIns="0" rIns="0"/>
        <a:lstStyle/>
        <a:p>
          <a:pPr algn="l"/>
          <a:r>
            <a:rPr lang="fr-FR" sz="2400" b="1" dirty="0"/>
            <a:t>Phase 2</a:t>
          </a:r>
        </a:p>
      </dgm:t>
    </dgm:pt>
    <dgm:pt modelId="{5E0628BF-3875-4423-BE2E-DD45C8871CF8}" type="parTrans" cxnId="{C4E83A8B-3203-4824-9E6B-6F88AB529B9E}">
      <dgm:prSet/>
      <dgm:spPr/>
      <dgm:t>
        <a:bodyPr/>
        <a:lstStyle/>
        <a:p>
          <a:endParaRPr lang="fr-FR"/>
        </a:p>
      </dgm:t>
    </dgm:pt>
    <dgm:pt modelId="{B589BBA2-FD32-4D8D-BDE6-76146D481F0E}" type="sibTrans" cxnId="{C4E83A8B-3203-4824-9E6B-6F88AB529B9E}">
      <dgm:prSet/>
      <dgm:spPr/>
      <dgm:t>
        <a:bodyPr/>
        <a:lstStyle/>
        <a:p>
          <a:endParaRPr lang="fr-FR"/>
        </a:p>
      </dgm:t>
    </dgm:pt>
    <dgm:pt modelId="{15A59843-88F8-442A-810D-F99BC2EE4425}">
      <dgm:prSet phldrT="[Texte]" custT="1"/>
      <dgm:spPr/>
      <dgm:t>
        <a:bodyPr rIns="0"/>
        <a:lstStyle/>
        <a:p>
          <a:r>
            <a:rPr lang="fr-FR" sz="2400" b="1" dirty="0"/>
            <a:t>Phase 3</a:t>
          </a:r>
        </a:p>
      </dgm:t>
    </dgm:pt>
    <dgm:pt modelId="{AA31F8AD-133E-4C75-B82F-AFFCAA4D57F3}" type="sibTrans" cxnId="{A709DA64-F298-4462-AB24-E18371228817}">
      <dgm:prSet/>
      <dgm:spPr/>
      <dgm:t>
        <a:bodyPr/>
        <a:lstStyle/>
        <a:p>
          <a:endParaRPr lang="fr-FR"/>
        </a:p>
      </dgm:t>
    </dgm:pt>
    <dgm:pt modelId="{06646076-4DC8-4388-8659-84DB5B73E269}" type="parTrans" cxnId="{A709DA64-F298-4462-AB24-E18371228817}">
      <dgm:prSet/>
      <dgm:spPr/>
      <dgm:t>
        <a:bodyPr/>
        <a:lstStyle/>
        <a:p>
          <a:endParaRPr lang="fr-FR"/>
        </a:p>
      </dgm:t>
    </dgm:pt>
    <dgm:pt modelId="{8B95AC49-CB16-4FA8-AB58-8AE4E3C59F5E}">
      <dgm:prSet phldrT="[Texte]" custT="1"/>
      <dgm:spPr/>
      <dgm:t>
        <a:bodyPr rIns="0"/>
        <a:lstStyle/>
        <a:p>
          <a:endParaRPr lang="fr-FR" sz="1400" dirty="0">
            <a:latin typeface="+mn-lt"/>
          </a:endParaRPr>
        </a:p>
      </dgm:t>
    </dgm:pt>
    <dgm:pt modelId="{42CB6083-742E-417F-9798-0B13684F4FBD}" type="sibTrans" cxnId="{5A0DEEFD-0C40-4912-888D-2F44940FA9F8}">
      <dgm:prSet/>
      <dgm:spPr/>
      <dgm:t>
        <a:bodyPr/>
        <a:lstStyle/>
        <a:p>
          <a:endParaRPr lang="fr-FR"/>
        </a:p>
      </dgm:t>
    </dgm:pt>
    <dgm:pt modelId="{61303D24-2ABC-45C4-A5DD-F5DE238F5EA2}" type="parTrans" cxnId="{5A0DEEFD-0C40-4912-888D-2F44940FA9F8}">
      <dgm:prSet/>
      <dgm:spPr/>
      <dgm:t>
        <a:bodyPr/>
        <a:lstStyle/>
        <a:p>
          <a:endParaRPr lang="fr-FR"/>
        </a:p>
      </dgm:t>
    </dgm:pt>
    <dgm:pt modelId="{3515A442-3C06-4F4F-9B14-91E8A431961F}">
      <dgm:prSet phldrT="[Texte]" custT="1"/>
      <dgm:spPr/>
      <dgm:t>
        <a:bodyPr lIns="0" rIns="0"/>
        <a:lstStyle/>
        <a:p>
          <a:pPr algn="l"/>
          <a:endParaRPr lang="fr-FR" sz="1400" dirty="0"/>
        </a:p>
      </dgm:t>
    </dgm:pt>
    <dgm:pt modelId="{1FFCE0FE-AAE7-40C9-85C2-9025AC5C9771}" type="sibTrans" cxnId="{A9259760-BBF3-4689-A910-C682C8FE2752}">
      <dgm:prSet/>
      <dgm:spPr/>
      <dgm:t>
        <a:bodyPr/>
        <a:lstStyle/>
        <a:p>
          <a:endParaRPr lang="fr-FR"/>
        </a:p>
      </dgm:t>
    </dgm:pt>
    <dgm:pt modelId="{A65249BE-F647-4E6B-AD3B-8C2F817E2873}" type="parTrans" cxnId="{A9259760-BBF3-4689-A910-C682C8FE2752}">
      <dgm:prSet/>
      <dgm:spPr/>
      <dgm:t>
        <a:bodyPr/>
        <a:lstStyle/>
        <a:p>
          <a:endParaRPr lang="fr-FR"/>
        </a:p>
      </dgm:t>
    </dgm:pt>
    <dgm:pt modelId="{848E81B6-14D5-4722-94EE-DD79867D5F9A}">
      <dgm:prSet phldrT="[Texte]" custT="1"/>
      <dgm:spPr/>
      <dgm:t>
        <a:bodyPr rIns="0"/>
        <a:lstStyle/>
        <a:p>
          <a:endParaRPr lang="fr-FR" sz="2400" b="1" dirty="0"/>
        </a:p>
      </dgm:t>
    </dgm:pt>
    <dgm:pt modelId="{904D1BA1-729E-4B16-93EF-8B078EF747AE}" type="parTrans" cxnId="{562A43B4-4EEC-4655-878D-0F9F747BEED5}">
      <dgm:prSet/>
      <dgm:spPr/>
      <dgm:t>
        <a:bodyPr/>
        <a:lstStyle/>
        <a:p>
          <a:endParaRPr lang="fr-FR"/>
        </a:p>
      </dgm:t>
    </dgm:pt>
    <dgm:pt modelId="{4DAA2D83-A151-4315-8594-CB32845AF8E5}" type="sibTrans" cxnId="{562A43B4-4EEC-4655-878D-0F9F747BEED5}">
      <dgm:prSet/>
      <dgm:spPr/>
      <dgm:t>
        <a:bodyPr/>
        <a:lstStyle/>
        <a:p>
          <a:endParaRPr lang="fr-FR"/>
        </a:p>
      </dgm:t>
    </dgm:pt>
    <dgm:pt modelId="{E8AE0122-90AD-4A47-BB47-080C156F978D}" type="pres">
      <dgm:prSet presAssocID="{6E87B35C-2008-4490-88FA-C899A4AA2554}" presName="Name0" presStyleCnt="0">
        <dgm:presLayoutVars>
          <dgm:dir/>
          <dgm:resizeHandles val="exact"/>
        </dgm:presLayoutVars>
      </dgm:prSet>
      <dgm:spPr/>
    </dgm:pt>
    <dgm:pt modelId="{86EC9F45-0E77-49CD-84D4-9333F01070EA}" type="pres">
      <dgm:prSet presAssocID="{C279D0D3-C8BC-4BE8-AFC1-8E690E56DD8B}" presName="parAndChTx" presStyleLbl="node1" presStyleIdx="0" presStyleCnt="3" custScaleX="57943" custScaleY="19152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D36A1B9-CE5D-4B4C-9813-2FE6BC1DBCC3}" type="pres">
      <dgm:prSet presAssocID="{7959DD0F-97CF-442A-A891-78148CA883F9}" presName="parAndChSpace" presStyleCnt="0"/>
      <dgm:spPr/>
    </dgm:pt>
    <dgm:pt modelId="{FCA39C77-8E6D-4A5F-A67F-A2507072CB78}" type="pres">
      <dgm:prSet presAssocID="{2591C7F1-CBA2-4CEB-82B3-BC6EDA4B0F02}" presName="parAndChTx" presStyleLbl="node1" presStyleIdx="1" presStyleCnt="3" custScaleX="82495" custScaleY="191528" custLinFactNeighborX="1259" custLinFactNeighborY="3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2E2332-5282-4EC4-9830-576271626A9F}" type="pres">
      <dgm:prSet presAssocID="{B589BBA2-FD32-4D8D-BDE6-76146D481F0E}" presName="parAndChSpace" presStyleCnt="0"/>
      <dgm:spPr/>
    </dgm:pt>
    <dgm:pt modelId="{8632E2A8-5F73-4252-B2C5-DDF71E40AB26}" type="pres">
      <dgm:prSet presAssocID="{15A59843-88F8-442A-810D-F99BC2EE4425}" presName="parAndChTx" presStyleLbl="node1" presStyleIdx="2" presStyleCnt="3" custScaleX="78252" custScaleY="190824" custLinFactNeighborX="-2335" custLinFactNeighborY="-34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9259760-BBF3-4689-A910-C682C8FE2752}" srcId="{2591C7F1-CBA2-4CEB-82B3-BC6EDA4B0F02}" destId="{3515A442-3C06-4F4F-9B14-91E8A431961F}" srcOrd="0" destOrd="0" parTransId="{A65249BE-F647-4E6B-AD3B-8C2F817E2873}" sibTransId="{1FFCE0FE-AAE7-40C9-85C2-9025AC5C9771}"/>
    <dgm:cxn modelId="{5A0DEEFD-0C40-4912-888D-2F44940FA9F8}" srcId="{C279D0D3-C8BC-4BE8-AFC1-8E690E56DD8B}" destId="{8B95AC49-CB16-4FA8-AB58-8AE4E3C59F5E}" srcOrd="0" destOrd="0" parTransId="{61303D24-2ABC-45C4-A5DD-F5DE238F5EA2}" sibTransId="{42CB6083-742E-417F-9798-0B13684F4FBD}"/>
    <dgm:cxn modelId="{40985AE4-E22C-41B3-B028-C604641DAE11}" type="presOf" srcId="{8B95AC49-CB16-4FA8-AB58-8AE4E3C59F5E}" destId="{86EC9F45-0E77-49CD-84D4-9333F01070EA}" srcOrd="0" destOrd="1" presId="urn:microsoft.com/office/officeart/2005/8/layout/hChevron3"/>
    <dgm:cxn modelId="{5366B372-1D55-4C55-BC97-75231525A6C9}" type="presOf" srcId="{15A59843-88F8-442A-810D-F99BC2EE4425}" destId="{8632E2A8-5F73-4252-B2C5-DDF71E40AB26}" srcOrd="0" destOrd="0" presId="urn:microsoft.com/office/officeart/2005/8/layout/hChevron3"/>
    <dgm:cxn modelId="{030E3A3A-7EBA-4425-B876-BFAD15323356}" type="presOf" srcId="{2591C7F1-CBA2-4CEB-82B3-BC6EDA4B0F02}" destId="{FCA39C77-8E6D-4A5F-A67F-A2507072CB78}" srcOrd="0" destOrd="0" presId="urn:microsoft.com/office/officeart/2005/8/layout/hChevron3"/>
    <dgm:cxn modelId="{F54F6008-0CA6-48E9-9C6C-E7825FF401EB}" type="presOf" srcId="{848E81B6-14D5-4722-94EE-DD79867D5F9A}" destId="{8632E2A8-5F73-4252-B2C5-DDF71E40AB26}" srcOrd="0" destOrd="1" presId="urn:microsoft.com/office/officeart/2005/8/layout/hChevron3"/>
    <dgm:cxn modelId="{A97092BA-6FCB-43C5-94FD-50B3B76A4EF2}" srcId="{6E87B35C-2008-4490-88FA-C899A4AA2554}" destId="{C279D0D3-C8BC-4BE8-AFC1-8E690E56DD8B}" srcOrd="0" destOrd="0" parTransId="{A20973BE-6B6D-42FE-9147-22B7CAA00EFE}" sibTransId="{7959DD0F-97CF-442A-A891-78148CA883F9}"/>
    <dgm:cxn modelId="{24C50EF0-1648-4AA9-B856-F420A28EFB4C}" type="presOf" srcId="{6E87B35C-2008-4490-88FA-C899A4AA2554}" destId="{E8AE0122-90AD-4A47-BB47-080C156F978D}" srcOrd="0" destOrd="0" presId="urn:microsoft.com/office/officeart/2005/8/layout/hChevron3"/>
    <dgm:cxn modelId="{C4E83A8B-3203-4824-9E6B-6F88AB529B9E}" srcId="{6E87B35C-2008-4490-88FA-C899A4AA2554}" destId="{2591C7F1-CBA2-4CEB-82B3-BC6EDA4B0F02}" srcOrd="1" destOrd="0" parTransId="{5E0628BF-3875-4423-BE2E-DD45C8871CF8}" sibTransId="{B589BBA2-FD32-4D8D-BDE6-76146D481F0E}"/>
    <dgm:cxn modelId="{CEAB820C-872A-4CE6-96BD-9E7F2EC1AF37}" type="presOf" srcId="{3515A442-3C06-4F4F-9B14-91E8A431961F}" destId="{FCA39C77-8E6D-4A5F-A67F-A2507072CB78}" srcOrd="0" destOrd="1" presId="urn:microsoft.com/office/officeart/2005/8/layout/hChevron3"/>
    <dgm:cxn modelId="{A709DA64-F298-4462-AB24-E18371228817}" srcId="{6E87B35C-2008-4490-88FA-C899A4AA2554}" destId="{15A59843-88F8-442A-810D-F99BC2EE4425}" srcOrd="2" destOrd="0" parTransId="{06646076-4DC8-4388-8659-84DB5B73E269}" sibTransId="{AA31F8AD-133E-4C75-B82F-AFFCAA4D57F3}"/>
    <dgm:cxn modelId="{14592C3F-F1B3-44D9-A451-25FF26C5A864}" type="presOf" srcId="{C279D0D3-C8BC-4BE8-AFC1-8E690E56DD8B}" destId="{86EC9F45-0E77-49CD-84D4-9333F01070EA}" srcOrd="0" destOrd="0" presId="urn:microsoft.com/office/officeart/2005/8/layout/hChevron3"/>
    <dgm:cxn modelId="{562A43B4-4EEC-4655-878D-0F9F747BEED5}" srcId="{15A59843-88F8-442A-810D-F99BC2EE4425}" destId="{848E81B6-14D5-4722-94EE-DD79867D5F9A}" srcOrd="0" destOrd="0" parTransId="{904D1BA1-729E-4B16-93EF-8B078EF747AE}" sibTransId="{4DAA2D83-A151-4315-8594-CB32845AF8E5}"/>
    <dgm:cxn modelId="{882500A7-A123-48D1-9AD7-0762DFC95AA9}" type="presParOf" srcId="{E8AE0122-90AD-4A47-BB47-080C156F978D}" destId="{86EC9F45-0E77-49CD-84D4-9333F01070EA}" srcOrd="0" destOrd="0" presId="urn:microsoft.com/office/officeart/2005/8/layout/hChevron3"/>
    <dgm:cxn modelId="{167AD20C-484F-43B2-85C1-CD6F5718217E}" type="presParOf" srcId="{E8AE0122-90AD-4A47-BB47-080C156F978D}" destId="{ED36A1B9-CE5D-4B4C-9813-2FE6BC1DBCC3}" srcOrd="1" destOrd="0" presId="urn:microsoft.com/office/officeart/2005/8/layout/hChevron3"/>
    <dgm:cxn modelId="{220144B7-8060-4C98-9E8B-4788C4A8EC80}" type="presParOf" srcId="{E8AE0122-90AD-4A47-BB47-080C156F978D}" destId="{FCA39C77-8E6D-4A5F-A67F-A2507072CB78}" srcOrd="2" destOrd="0" presId="urn:microsoft.com/office/officeart/2005/8/layout/hChevron3"/>
    <dgm:cxn modelId="{04965702-233E-43EA-ADE2-32328FA302C2}" type="presParOf" srcId="{E8AE0122-90AD-4A47-BB47-080C156F978D}" destId="{EC2E2332-5282-4EC4-9830-576271626A9F}" srcOrd="3" destOrd="0" presId="urn:microsoft.com/office/officeart/2005/8/layout/hChevron3"/>
    <dgm:cxn modelId="{17116820-D720-4143-91B6-EADA328DC7F1}" type="presParOf" srcId="{E8AE0122-90AD-4A47-BB47-080C156F978D}" destId="{8632E2A8-5F73-4252-B2C5-DDF71E40AB26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C9F45-0E77-49CD-84D4-9333F01070EA}">
      <dsp:nvSpPr>
        <dsp:cNvPr id="0" name=""/>
        <dsp:cNvSpPr/>
      </dsp:nvSpPr>
      <dsp:spPr>
        <a:xfrm>
          <a:off x="426" y="0"/>
          <a:ext cx="2661590" cy="3960440"/>
        </a:xfrm>
        <a:prstGeom prst="homePlate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047" tIns="35560" rIns="0" bIns="3556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 smtClean="0"/>
            <a:t>Phase </a:t>
          </a:r>
          <a:r>
            <a:rPr lang="fr-FR" sz="2300" b="1" kern="1200" dirty="0"/>
            <a:t>1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>
              <a:latin typeface="+mn-lt"/>
            </a:rPr>
            <a:t>IDENTIFICATION DES PROBLEMATIQUES DU RISQUE CLIENT</a:t>
          </a:r>
        </a:p>
      </dsp:txBody>
      <dsp:txXfrm>
        <a:off x="426" y="0"/>
        <a:ext cx="2328891" cy="3960440"/>
      </dsp:txXfrm>
    </dsp:sp>
    <dsp:sp modelId="{FCA39C77-8E6D-4A5F-A67F-A2507072CB78}">
      <dsp:nvSpPr>
        <dsp:cNvPr id="0" name=""/>
        <dsp:cNvSpPr/>
      </dsp:nvSpPr>
      <dsp:spPr>
        <a:xfrm>
          <a:off x="1791031" y="0"/>
          <a:ext cx="3789377" cy="3960440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55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Phase </a:t>
          </a:r>
          <a:r>
            <a:rPr lang="fr-FR" sz="2400" b="1" kern="1200" dirty="0"/>
            <a:t>2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/>
            <a:t>PROPOSITIONS ET MISE EN PLACE DE SOLUTIONS ET MODIFICATIONS DE PROCEDURES</a:t>
          </a:r>
        </a:p>
      </dsp:txBody>
      <dsp:txXfrm>
        <a:off x="2738375" y="0"/>
        <a:ext cx="1894689" cy="3960440"/>
      </dsp:txXfrm>
    </dsp:sp>
    <dsp:sp modelId="{8632E2A8-5F73-4252-B2C5-DDF71E40AB26}">
      <dsp:nvSpPr>
        <dsp:cNvPr id="0" name=""/>
        <dsp:cNvSpPr/>
      </dsp:nvSpPr>
      <dsp:spPr>
        <a:xfrm>
          <a:off x="4608515" y="0"/>
          <a:ext cx="3594477" cy="3960440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047" tIns="60960" rIns="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Phase </a:t>
          </a:r>
          <a:r>
            <a:rPr lang="fr-FR" sz="2400" b="1" kern="1200" dirty="0"/>
            <a:t>3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/>
            <a:t>TESTS ET MISE EN OEUVRE DE LA SOLUTION</a:t>
          </a:r>
        </a:p>
      </dsp:txBody>
      <dsp:txXfrm>
        <a:off x="5507134" y="0"/>
        <a:ext cx="1797239" cy="39604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C9F45-0E77-49CD-84D4-9333F01070EA}">
      <dsp:nvSpPr>
        <dsp:cNvPr id="0" name=""/>
        <dsp:cNvSpPr/>
      </dsp:nvSpPr>
      <dsp:spPr>
        <a:xfrm>
          <a:off x="334" y="0"/>
          <a:ext cx="2089417" cy="3456384"/>
        </a:xfrm>
        <a:prstGeom prst="homePlate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211" tIns="35560" rIns="0" bIns="3556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 smtClean="0"/>
            <a:t>PHASE 1</a:t>
          </a:r>
          <a:endParaRPr lang="fr-FR" sz="23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>
            <a:latin typeface="+mn-lt"/>
          </a:endParaRPr>
        </a:p>
      </dsp:txBody>
      <dsp:txXfrm>
        <a:off x="334" y="0"/>
        <a:ext cx="1828240" cy="3456384"/>
      </dsp:txXfrm>
    </dsp:sp>
    <dsp:sp modelId="{FCA39C77-8E6D-4A5F-A67F-A2507072CB78}">
      <dsp:nvSpPr>
        <dsp:cNvPr id="0" name=""/>
        <dsp:cNvSpPr/>
      </dsp:nvSpPr>
      <dsp:spPr>
        <a:xfrm>
          <a:off x="1377634" y="0"/>
          <a:ext cx="2974759" cy="3456384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55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PHASE 2</a:t>
          </a:r>
          <a:endParaRPr lang="fr-FR" sz="2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/>
        </a:p>
      </dsp:txBody>
      <dsp:txXfrm>
        <a:off x="2121324" y="0"/>
        <a:ext cx="1487379" cy="3456384"/>
      </dsp:txXfrm>
    </dsp:sp>
    <dsp:sp modelId="{8632E2A8-5F73-4252-B2C5-DDF71E40AB26}">
      <dsp:nvSpPr>
        <dsp:cNvPr id="0" name=""/>
        <dsp:cNvSpPr/>
      </dsp:nvSpPr>
      <dsp:spPr>
        <a:xfrm>
          <a:off x="3600400" y="0"/>
          <a:ext cx="2821757" cy="3456384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211" tIns="60960" rIns="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PHASE </a:t>
          </a:r>
          <a:r>
            <a:rPr lang="fr-FR" sz="2400" b="1" kern="1200" dirty="0"/>
            <a:t>3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400" b="1" kern="1200" dirty="0"/>
        </a:p>
      </dsp:txBody>
      <dsp:txXfrm>
        <a:off x="4305839" y="0"/>
        <a:ext cx="1410879" cy="345638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C9F45-0E77-49CD-84D4-9333F01070EA}">
      <dsp:nvSpPr>
        <dsp:cNvPr id="0" name=""/>
        <dsp:cNvSpPr/>
      </dsp:nvSpPr>
      <dsp:spPr>
        <a:xfrm>
          <a:off x="474" y="0"/>
          <a:ext cx="2964775" cy="5445596"/>
        </a:xfrm>
        <a:prstGeom prst="homePlate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506" tIns="27940" rIns="0" bIns="2794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 smtClean="0"/>
            <a:t>Phase 1</a:t>
          </a:r>
          <a:endParaRPr lang="fr-FR" sz="23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>
              <a:latin typeface="+mn-lt"/>
            </a:rPr>
            <a:t>IDENTIFICATION DES </a:t>
          </a:r>
          <a:r>
            <a:rPr lang="fr-FR" sz="1100" kern="1200" dirty="0" smtClean="0">
              <a:latin typeface="+mn-lt"/>
            </a:rPr>
            <a:t>PROBLÉMATIQUES </a:t>
          </a:r>
          <a:r>
            <a:rPr lang="fr-FR" sz="1100" kern="1200" dirty="0">
              <a:latin typeface="+mn-lt"/>
            </a:rPr>
            <a:t>DU RISQUE CLIENT</a:t>
          </a:r>
        </a:p>
      </dsp:txBody>
      <dsp:txXfrm>
        <a:off x="474" y="0"/>
        <a:ext cx="2594178" cy="5445596"/>
      </dsp:txXfrm>
    </dsp:sp>
    <dsp:sp modelId="{FCA39C77-8E6D-4A5F-A67F-A2507072CB78}">
      <dsp:nvSpPr>
        <dsp:cNvPr id="0" name=""/>
        <dsp:cNvSpPr/>
      </dsp:nvSpPr>
      <dsp:spPr>
        <a:xfrm>
          <a:off x="1954792" y="0"/>
          <a:ext cx="4221030" cy="5445596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27940" rIns="0" bIns="2794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Phase </a:t>
          </a:r>
          <a:r>
            <a:rPr lang="fr-FR" sz="2400" b="1" kern="1200" dirty="0"/>
            <a:t>2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/>
            <a:t>PROPOSITIONS ET MISE EN PLACE DE SOLUTIONS ET MODIFICATIONS DE </a:t>
          </a:r>
          <a:r>
            <a:rPr lang="fr-FR" sz="1100" kern="1200" dirty="0" smtClean="0"/>
            <a:t>PROCÉDURES</a:t>
          </a:r>
          <a:endParaRPr lang="fr-FR" sz="1100" kern="1200" dirty="0"/>
        </a:p>
      </dsp:txBody>
      <dsp:txXfrm>
        <a:off x="3010050" y="0"/>
        <a:ext cx="2110515" cy="5445596"/>
      </dsp:txXfrm>
    </dsp:sp>
    <dsp:sp modelId="{8632E2A8-5F73-4252-B2C5-DDF71E40AB26}">
      <dsp:nvSpPr>
        <dsp:cNvPr id="0" name=""/>
        <dsp:cNvSpPr/>
      </dsp:nvSpPr>
      <dsp:spPr>
        <a:xfrm>
          <a:off x="5115701" y="0"/>
          <a:ext cx="4003928" cy="5445596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0506" tIns="60960" rIns="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/>
            <a:t>Phase </a:t>
          </a:r>
          <a:r>
            <a:rPr lang="fr-FR" sz="2400" b="1" kern="1200" dirty="0"/>
            <a:t>3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/>
            <a:t>TESTS ET MISE EN </a:t>
          </a:r>
          <a:r>
            <a:rPr lang="fr-FR" sz="1100" kern="1200" dirty="0" smtClean="0"/>
            <a:t>ŒUVRE </a:t>
          </a:r>
          <a:r>
            <a:rPr lang="fr-FR" sz="1100" kern="1200" dirty="0"/>
            <a:t>DE LA SOLUTION</a:t>
          </a:r>
        </a:p>
      </dsp:txBody>
      <dsp:txXfrm>
        <a:off x="6116683" y="0"/>
        <a:ext cx="2001964" cy="54455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EC9F45-0E77-49CD-84D4-9333F01070EA}">
      <dsp:nvSpPr>
        <dsp:cNvPr id="0" name=""/>
        <dsp:cNvSpPr/>
      </dsp:nvSpPr>
      <dsp:spPr>
        <a:xfrm>
          <a:off x="435" y="0"/>
          <a:ext cx="2719794" cy="3456384"/>
        </a:xfrm>
        <a:prstGeom prst="homePlate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591" tIns="35560" rIns="0" bIns="3556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300" b="1" kern="1200" dirty="0"/>
            <a:t>Phase 1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>
            <a:latin typeface="+mn-lt"/>
          </a:endParaRPr>
        </a:p>
      </dsp:txBody>
      <dsp:txXfrm>
        <a:off x="435" y="0"/>
        <a:ext cx="2379820" cy="3456384"/>
      </dsp:txXfrm>
    </dsp:sp>
    <dsp:sp modelId="{FCA39C77-8E6D-4A5F-A67F-A2507072CB78}">
      <dsp:nvSpPr>
        <dsp:cNvPr id="0" name=""/>
        <dsp:cNvSpPr/>
      </dsp:nvSpPr>
      <dsp:spPr>
        <a:xfrm>
          <a:off x="1793266" y="0"/>
          <a:ext cx="3872243" cy="3456384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35560" rIns="0" bIns="355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/>
            <a:t>Phase 2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400" kern="1200" dirty="0"/>
        </a:p>
      </dsp:txBody>
      <dsp:txXfrm>
        <a:off x="2657362" y="0"/>
        <a:ext cx="2144051" cy="3456384"/>
      </dsp:txXfrm>
    </dsp:sp>
    <dsp:sp modelId="{8632E2A8-5F73-4252-B2C5-DDF71E40AB26}">
      <dsp:nvSpPr>
        <dsp:cNvPr id="0" name=""/>
        <dsp:cNvSpPr/>
      </dsp:nvSpPr>
      <dsp:spPr>
        <a:xfrm>
          <a:off x="4692987" y="0"/>
          <a:ext cx="3673080" cy="3456384"/>
        </a:xfrm>
        <a:prstGeom prst="chevron">
          <a:avLst>
            <a:gd name="adj" fmla="val 2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591" tIns="60960" rIns="0" bIns="6096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/>
            <a:t>Phase 3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2400" b="1" kern="1200" dirty="0"/>
        </a:p>
      </dsp:txBody>
      <dsp:txXfrm>
        <a:off x="5557083" y="0"/>
        <a:ext cx="1944888" cy="3456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0269F5-BC7A-427F-8F83-B078C282B9EC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9FB6AD-FD3F-4D2F-BE56-6F126D9DC6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7035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800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0806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1613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4443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8250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83509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lang="fr-FR" dirty="0" smtClean="0"/>
              <a:t>La démonstration se construit</a:t>
            </a:r>
            <a:r>
              <a:rPr lang="fr-FR" baseline="0" dirty="0" smtClean="0"/>
              <a:t> à partir de la fiche de travail élève et de ce schéma (liens cliquables derrières ou sous les bulles)</a:t>
            </a:r>
          </a:p>
          <a:p>
            <a:pPr marL="228600" indent="-228600">
              <a:buNone/>
            </a:pPr>
            <a:endParaRPr lang="fr-FR" dirty="0" smtClean="0"/>
          </a:p>
          <a:p>
            <a:pPr marL="228600" indent="-228600">
              <a:buFont typeface="+mj-lt"/>
              <a:buAutoNum type="arabicPeriod"/>
            </a:pPr>
            <a:r>
              <a:rPr lang="fr-FR" dirty="0" smtClean="0"/>
              <a:t>« Accroche » sur les problèmes de trésorerie de l’entreprise (extraction d’un relevé de banque, prévisions de trésorerie)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fr-FR" baseline="0" dirty="0" smtClean="0"/>
              <a:t>extractions de données sur les clients depuis le </a:t>
            </a:r>
            <a:r>
              <a:rPr lang="fr-FR" baseline="0" dirty="0" err="1" smtClean="0"/>
              <a:t>PGI</a:t>
            </a:r>
            <a:r>
              <a:rPr lang="fr-FR" baseline="0" dirty="0" smtClean="0"/>
              <a:t>, </a:t>
            </a:r>
            <a:r>
              <a:rPr lang="fr-FR" baseline="0" dirty="0" smtClean="0">
                <a:solidFill>
                  <a:srgbClr val="C00000"/>
                </a:solidFill>
              </a:rPr>
              <a:t>(</a:t>
            </a:r>
            <a:r>
              <a:rPr lang="fr-FR" b="1" i="1" baseline="0" dirty="0" smtClean="0">
                <a:solidFill>
                  <a:srgbClr val="C00000"/>
                </a:solidFill>
              </a:rPr>
              <a:t>à montrer</a:t>
            </a:r>
            <a:r>
              <a:rPr lang="fr-FR" baseline="0" dirty="0" smtClean="0"/>
              <a:t>) + préciser le recours possible au processus support P7 (</a:t>
            </a:r>
            <a:r>
              <a:rPr lang="fr-FR" i="1" baseline="0" dirty="0" smtClean="0"/>
              <a:t>sans entrer dans le détail, abordé en partie 3-transversalités</a:t>
            </a:r>
            <a:r>
              <a:rPr lang="fr-FR" baseline="0" dirty="0" smtClean="0"/>
              <a:t>)</a:t>
            </a:r>
          </a:p>
          <a:p>
            <a:pPr marL="228600" indent="-228600">
              <a:buAutoNum type="arabicPeriod"/>
            </a:pPr>
            <a:r>
              <a:rPr lang="fr-FR" baseline="0" dirty="0" smtClean="0"/>
              <a:t>Apports de savoirs par l’enseignant pour une analyse du portefeuille client (</a:t>
            </a:r>
            <a:r>
              <a:rPr lang="fr-FR" b="1" i="1" baseline="0" dirty="0" smtClean="0"/>
              <a:t>montrer RS3-</a:t>
            </a:r>
            <a:r>
              <a:rPr lang="fr-FR" b="1" i="1" baseline="0" dirty="0" err="1" smtClean="0"/>
              <a:t>LME</a:t>
            </a:r>
            <a:r>
              <a:rPr lang="fr-FR" b="1" i="1" baseline="0" dirty="0" smtClean="0"/>
              <a:t> et liste des autres ressources</a:t>
            </a:r>
            <a:r>
              <a:rPr lang="fr-FR" baseline="0" dirty="0" smtClean="0"/>
              <a:t>)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fr-FR" baseline="0" dirty="0" smtClean="0"/>
              <a:t>Apport de ressource complémentaire de situation : tableau des statistiques N-1 </a:t>
            </a:r>
            <a:r>
              <a:rPr lang="fr-FR" baseline="0" dirty="0" smtClean="0">
                <a:solidFill>
                  <a:srgbClr val="C00000"/>
                </a:solidFill>
              </a:rPr>
              <a:t>(</a:t>
            </a:r>
            <a:r>
              <a:rPr lang="fr-FR" b="1" i="1" baseline="0" dirty="0" smtClean="0">
                <a:solidFill>
                  <a:srgbClr val="C00000"/>
                </a:solidFill>
              </a:rPr>
              <a:t>à montrer</a:t>
            </a:r>
            <a:r>
              <a:rPr lang="fr-FR" baseline="0" dirty="0" smtClean="0"/>
              <a:t>) </a:t>
            </a:r>
          </a:p>
          <a:p>
            <a:pPr marL="228600" indent="-228600">
              <a:buAutoNum type="arabicPeriod"/>
            </a:pPr>
            <a:r>
              <a:rPr lang="fr-FR" baseline="0" dirty="0" smtClean="0"/>
              <a:t>Calculs des délais et des encours moyens </a:t>
            </a:r>
            <a:r>
              <a:rPr lang="fr-FR" baseline="0" dirty="0" smtClean="0">
                <a:sym typeface="Wingdings" pitchFamily="2" charset="2"/>
              </a:rPr>
              <a:t>(</a:t>
            </a:r>
            <a:r>
              <a:rPr lang="fr-FR" b="1" i="1" baseline="0" dirty="0" smtClean="0">
                <a:sym typeface="Wingdings" pitchFamily="2" charset="2"/>
              </a:rPr>
              <a:t>monter tableau Excel</a:t>
            </a:r>
            <a:r>
              <a:rPr lang="fr-FR" baseline="0" dirty="0" smtClean="0">
                <a:sym typeface="Wingdings" pitchFamily="2" charset="2"/>
              </a:rPr>
              <a:t>)</a:t>
            </a:r>
          </a:p>
          <a:p>
            <a:pPr marL="228600" indent="-228600">
              <a:buAutoNum type="arabicPeriod"/>
            </a:pPr>
            <a:r>
              <a:rPr lang="fr-FR" baseline="0" dirty="0" smtClean="0">
                <a:sym typeface="Wingdings" pitchFamily="2" charset="2"/>
              </a:rPr>
              <a:t>interprétation, analyse : les étudiants produisent une note de synthèse : Délais trop importants + conditions non conformes à la loi </a:t>
            </a:r>
            <a:r>
              <a:rPr lang="fr-FR" baseline="0" dirty="0" err="1" smtClean="0">
                <a:sym typeface="Wingdings" pitchFamily="2" charset="2"/>
              </a:rPr>
              <a:t>LME</a:t>
            </a:r>
            <a:endParaRPr lang="fr-FR" baseline="0" dirty="0" smtClean="0">
              <a:sym typeface="Wingdings" pitchFamily="2" charset="2"/>
            </a:endParaRPr>
          </a:p>
          <a:p>
            <a:pPr marL="228600" indent="-228600">
              <a:buAutoNum type="arabicPeriod"/>
            </a:pPr>
            <a:r>
              <a:rPr lang="fr-FR" baseline="0" dirty="0" smtClean="0">
                <a:sym typeface="Wingdings" pitchFamily="2" charset="2"/>
              </a:rPr>
              <a:t>Apports de savoirs (modes et conditions de paiement, lignes de crédit : </a:t>
            </a:r>
            <a:r>
              <a:rPr lang="fr-FR" baseline="0" dirty="0" err="1" smtClean="0">
                <a:sym typeface="Wingdings" pitchFamily="2" charset="2"/>
              </a:rPr>
              <a:t>RS</a:t>
            </a:r>
            <a:r>
              <a:rPr lang="fr-FR" baseline="0" dirty="0" smtClean="0">
                <a:sym typeface="Wingdings" pitchFamily="2" charset="2"/>
              </a:rPr>
              <a:t> 5), et méthode </a:t>
            </a:r>
            <a:r>
              <a:rPr lang="fr-FR" baseline="0" dirty="0" err="1" smtClean="0">
                <a:sym typeface="Wingdings" pitchFamily="2" charset="2"/>
              </a:rPr>
              <a:t>PGI</a:t>
            </a:r>
            <a:r>
              <a:rPr lang="fr-FR" baseline="0" dirty="0" smtClean="0">
                <a:sym typeface="Wingdings" pitchFamily="2" charset="2"/>
              </a:rPr>
              <a:t> (MOP6) (</a:t>
            </a:r>
            <a:r>
              <a:rPr lang="fr-FR" b="1" i="1" baseline="0" dirty="0" smtClean="0">
                <a:sym typeface="Wingdings" pitchFamily="2" charset="2"/>
              </a:rPr>
              <a:t>ne pas monter</a:t>
            </a:r>
            <a:r>
              <a:rPr lang="fr-FR" baseline="0" dirty="0" smtClean="0">
                <a:sym typeface="Wingdings" pitchFamily="2" charset="2"/>
              </a:rPr>
              <a:t>) +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fr-FR" baseline="0" dirty="0" smtClean="0"/>
              <a:t>Puis, Apport de ressource complémentaire de situation : note de service s/ décisions prises </a:t>
            </a:r>
            <a:r>
              <a:rPr lang="fr-FR" baseline="0" dirty="0" smtClean="0">
                <a:solidFill>
                  <a:srgbClr val="C00000"/>
                </a:solidFill>
              </a:rPr>
              <a:t>(</a:t>
            </a:r>
            <a:r>
              <a:rPr lang="fr-FR" b="1" i="1" baseline="0" dirty="0" smtClean="0">
                <a:solidFill>
                  <a:srgbClr val="C00000"/>
                </a:solidFill>
              </a:rPr>
              <a:t>à montrer)</a:t>
            </a:r>
            <a:endParaRPr lang="fr-FR" baseline="0" dirty="0" smtClean="0">
              <a:sym typeface="Wingdings" pitchFamily="2" charset="2"/>
            </a:endParaRPr>
          </a:p>
          <a:p>
            <a:pPr marL="228600" indent="-228600">
              <a:buAutoNum type="arabicPeriod"/>
            </a:pPr>
            <a:r>
              <a:rPr lang="fr-FR" baseline="0" dirty="0" smtClean="0">
                <a:sym typeface="Wingdings" pitchFamily="2" charset="2"/>
              </a:rPr>
              <a:t>Réalisation : mise en place (paramètres) et mise en œuvre (test et exploitation) : </a:t>
            </a:r>
            <a:r>
              <a:rPr lang="fr-FR" baseline="0" dirty="0" smtClean="0">
                <a:solidFill>
                  <a:srgbClr val="C00000"/>
                </a:solidFill>
              </a:rPr>
              <a:t>(</a:t>
            </a:r>
            <a:r>
              <a:rPr lang="fr-FR" b="1" i="1" baseline="0" dirty="0" smtClean="0">
                <a:solidFill>
                  <a:srgbClr val="C00000"/>
                </a:solidFill>
              </a:rPr>
              <a:t>à montrer pour les fiches clients)</a:t>
            </a:r>
          </a:p>
          <a:p>
            <a:pPr marL="228600" indent="-228600">
              <a:buAutoNum type="arabicPeriod"/>
            </a:pPr>
            <a:endParaRPr lang="fr-FR" baseline="0" dirty="0" smtClean="0">
              <a:sym typeface="Wingdings" pitchFamily="2" charset="2"/>
            </a:endParaRPr>
          </a:p>
          <a:p>
            <a:pPr marL="228600" indent="-228600">
              <a:buAutoNum type="arabicPeriod"/>
            </a:pPr>
            <a:endParaRPr lang="fr-FR" baseline="0" dirty="0" smtClean="0">
              <a:sym typeface="Wingdings" pitchFamily="2" charset="2"/>
            </a:endParaRPr>
          </a:p>
          <a:p>
            <a:pPr marL="228600" indent="-228600">
              <a:buAutoNum type="arabicPeriod"/>
            </a:pPr>
            <a:endParaRPr lang="fr-FR" baseline="0" dirty="0" smtClean="0">
              <a:sym typeface="Wingdings" pitchFamily="2" charset="2"/>
            </a:endParaRPr>
          </a:p>
          <a:p>
            <a:pPr marL="228600" indent="-228600">
              <a:buAutoNum type="arabicPeriod"/>
            </a:pPr>
            <a:endParaRPr lang="fr-FR" baseline="0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788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228600" indent="-228600">
              <a:buNone/>
            </a:pPr>
            <a:r>
              <a:rPr lang="fr-FR" dirty="0" smtClean="0"/>
              <a:t>La démonstration </a:t>
            </a:r>
            <a:r>
              <a:rPr lang="fr-FR" b="1" i="1" dirty="0" smtClean="0"/>
              <a:t>(selon le temps disponible)</a:t>
            </a:r>
            <a:r>
              <a:rPr lang="fr-FR" b="1" i="1" baseline="0" dirty="0" smtClean="0"/>
              <a:t> </a:t>
            </a:r>
            <a:r>
              <a:rPr lang="fr-FR" dirty="0" smtClean="0"/>
              <a:t>se construit</a:t>
            </a:r>
            <a:r>
              <a:rPr lang="fr-FR" baseline="0" dirty="0" smtClean="0"/>
              <a:t> à partir de la fiche de travail élève et de ce schéma</a:t>
            </a:r>
          </a:p>
          <a:p>
            <a:pPr marL="228600" indent="-228600">
              <a:buNone/>
            </a:pPr>
            <a:endParaRPr lang="fr-FR" dirty="0" smtClean="0"/>
          </a:p>
          <a:p>
            <a:pPr marL="228600" indent="-228600">
              <a:buFont typeface="+mj-lt"/>
              <a:buAutoNum type="arabicPeriod"/>
            </a:pPr>
            <a:r>
              <a:rPr lang="fr-FR" dirty="0" smtClean="0"/>
              <a:t>« Accroche » sur un</a:t>
            </a:r>
            <a:r>
              <a:rPr lang="fr-FR" baseline="0" dirty="0" smtClean="0"/>
              <a:t> client en retard de 3 mois qui peut encore passer commande avec la procédure actuelle.</a:t>
            </a:r>
            <a:endParaRPr lang="fr-FR" dirty="0" smtClean="0"/>
          </a:p>
          <a:p>
            <a:pPr marL="228600" indent="-228600">
              <a:buAutoNum type="arabicPeriod"/>
            </a:pPr>
            <a:r>
              <a:rPr lang="fr-FR" baseline="0" dirty="0" smtClean="0"/>
              <a:t>Apports de savoirs par l’enseignant sur la balance âgée, et les retards de paiement et impayés (définitions, conséquences) (</a:t>
            </a:r>
            <a:r>
              <a:rPr lang="fr-FR" b="1" i="1" baseline="0" dirty="0" smtClean="0"/>
              <a:t>montrer liste des ressources</a:t>
            </a:r>
            <a:r>
              <a:rPr lang="fr-FR" baseline="0" dirty="0" smtClean="0"/>
              <a:t>)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fr-FR" baseline="0" dirty="0" smtClean="0"/>
              <a:t>Et apports de compléments de situation : le dossier clients (lettres, mails </a:t>
            </a:r>
            <a:r>
              <a:rPr lang="fr-FR" baseline="0" dirty="0" err="1" smtClean="0"/>
              <a:t>etc</a:t>
            </a:r>
            <a:r>
              <a:rPr lang="fr-FR" baseline="0" dirty="0" smtClean="0"/>
              <a:t>) </a:t>
            </a:r>
            <a:r>
              <a:rPr lang="fr-FR" b="1" i="1" baseline="0" dirty="0" smtClean="0"/>
              <a:t>(en montrer la liste+ un exemple)</a:t>
            </a:r>
          </a:p>
          <a:p>
            <a:pPr marL="228600" indent="-228600">
              <a:buAutoNum type="arabicPeriod"/>
            </a:pPr>
            <a:r>
              <a:rPr lang="fr-FR" baseline="0" dirty="0" smtClean="0"/>
              <a:t>Et 4. analyse documents + balance âgée </a:t>
            </a:r>
            <a:r>
              <a:rPr lang="fr-FR" b="1" i="1" baseline="0" dirty="0" smtClean="0"/>
              <a:t>(montrer vid05) </a:t>
            </a:r>
            <a:r>
              <a:rPr lang="fr-FR" baseline="0" dirty="0" smtClean="0"/>
              <a:t>&amp; 1</a:t>
            </a:r>
            <a:r>
              <a:rPr lang="fr-FR" baseline="30000" dirty="0" smtClean="0"/>
              <a:t>ère</a:t>
            </a:r>
            <a:r>
              <a:rPr lang="fr-FR" baseline="0" dirty="0" smtClean="0"/>
              <a:t> synthèse des notions de retards et d’impayés </a:t>
            </a:r>
            <a:r>
              <a:rPr lang="fr-FR" b="1" baseline="0" dirty="0" smtClean="0"/>
              <a:t>mais</a:t>
            </a:r>
            <a:r>
              <a:rPr lang="fr-FR" baseline="0" dirty="0" smtClean="0"/>
              <a:t> par rapport au contexte :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fr-FR" baseline="0" dirty="0" smtClean="0">
                <a:sym typeface="Wingdings" pitchFamily="2" charset="2"/>
              </a:rPr>
              <a:t>les types de risques clients (difficulté, négligeant volontaire ou involontaire, mécontent…) , et les conséquences sur la trésorerie (+ les possibilités de pénalités, etc.) et la façon de négocier avec le client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fr-FR" baseline="0" dirty="0" smtClean="0">
                <a:sym typeface="Wingdings" pitchFamily="2" charset="2"/>
              </a:rPr>
              <a:t>Procédures actuelle inadaptée (critique argumentée…pas de véritable relances, ni de surveillance des délais)</a:t>
            </a:r>
          </a:p>
          <a:p>
            <a:pPr marL="228600" indent="-228600">
              <a:buAutoNum type="arabicPeriod"/>
            </a:pPr>
            <a:r>
              <a:rPr lang="fr-FR" baseline="0" dirty="0" smtClean="0">
                <a:sym typeface="Wingdings" pitchFamily="2" charset="2"/>
              </a:rPr>
              <a:t> </a:t>
            </a:r>
          </a:p>
          <a:p>
            <a:pPr marL="228600" indent="-228600">
              <a:buAutoNum type="arabicPeriod"/>
            </a:pPr>
            <a:r>
              <a:rPr lang="fr-FR" baseline="0" dirty="0" smtClean="0">
                <a:sym typeface="Wingdings" pitchFamily="2" charset="2"/>
              </a:rPr>
              <a:t>Apports de savoirs sur les relances (principes, méthodes, techniques : </a:t>
            </a:r>
            <a:r>
              <a:rPr lang="fr-FR" baseline="0" dirty="0" err="1" smtClean="0">
                <a:sym typeface="Wingdings" pitchFamily="2" charset="2"/>
              </a:rPr>
              <a:t>RS</a:t>
            </a:r>
            <a:r>
              <a:rPr lang="fr-FR" baseline="0" dirty="0" smtClean="0">
                <a:sym typeface="Wingdings" pitchFamily="2" charset="2"/>
              </a:rPr>
              <a:t> 7 et les modalités de surveillance du risque client dans le </a:t>
            </a:r>
            <a:r>
              <a:rPr lang="fr-FR" baseline="0" dirty="0" err="1" smtClean="0">
                <a:sym typeface="Wingdings" pitchFamily="2" charset="2"/>
              </a:rPr>
              <a:t>PGI</a:t>
            </a:r>
            <a:r>
              <a:rPr lang="fr-FR" baseline="0" dirty="0" smtClean="0">
                <a:sym typeface="Wingdings" pitchFamily="2" charset="2"/>
              </a:rPr>
              <a:t> : </a:t>
            </a:r>
            <a:r>
              <a:rPr lang="fr-FR" baseline="0" dirty="0" err="1" smtClean="0">
                <a:sym typeface="Wingdings" pitchFamily="2" charset="2"/>
              </a:rPr>
              <a:t>MOP</a:t>
            </a:r>
            <a:r>
              <a:rPr lang="fr-FR" baseline="0" dirty="0" smtClean="0">
                <a:sym typeface="Wingdings" pitchFamily="2" charset="2"/>
              </a:rPr>
              <a:t> 8) </a:t>
            </a:r>
          </a:p>
          <a:p>
            <a:pPr marL="228600" indent="-228600">
              <a:buAutoNum type="arabicPeriod"/>
            </a:pPr>
            <a:r>
              <a:rPr lang="fr-FR" baseline="0" dirty="0" smtClean="0">
                <a:sym typeface="Wingdings" pitchFamily="2" charset="2"/>
              </a:rPr>
              <a:t>Propositions : </a:t>
            </a:r>
          </a:p>
          <a:p>
            <a:pPr marL="685800" lvl="1" indent="-228600">
              <a:buFont typeface="+mj-lt"/>
              <a:buAutoNum type="alphaLcParenR"/>
            </a:pPr>
            <a:r>
              <a:rPr lang="fr-FR" baseline="0" dirty="0" smtClean="0">
                <a:sym typeface="Wingdings" pitchFamily="2" charset="2"/>
              </a:rPr>
              <a:t>Traitement du risque dans le dossier client </a:t>
            </a:r>
            <a:r>
              <a:rPr lang="fr-FR" baseline="0" dirty="0" err="1" smtClean="0">
                <a:sym typeface="Wingdings" pitchFamily="2" charset="2"/>
              </a:rPr>
              <a:t>PGI</a:t>
            </a:r>
            <a:r>
              <a:rPr lang="fr-FR" baseline="0" dirty="0" smtClean="0">
                <a:sym typeface="Wingdings" pitchFamily="2" charset="2"/>
              </a:rPr>
              <a:t> (les feux « verts/oranges/rouge » de </a:t>
            </a:r>
            <a:r>
              <a:rPr lang="fr-FR" baseline="0" dirty="0" err="1" smtClean="0">
                <a:sym typeface="Wingdings" pitchFamily="2" charset="2"/>
              </a:rPr>
              <a:t>Cegid</a:t>
            </a:r>
            <a:r>
              <a:rPr lang="fr-FR" baseline="0" dirty="0" smtClean="0">
                <a:sym typeface="Wingdings" pitchFamily="2" charset="2"/>
              </a:rPr>
              <a:t> )</a:t>
            </a:r>
          </a:p>
          <a:p>
            <a:pPr marL="685800" lvl="1" indent="-228600">
              <a:buFont typeface="+mj-lt"/>
              <a:buAutoNum type="alphaLcParenR"/>
            </a:pPr>
            <a:r>
              <a:rPr lang="fr-FR" baseline="0" dirty="0" smtClean="0">
                <a:sym typeface="Wingdings" pitchFamily="2" charset="2"/>
              </a:rPr>
              <a:t>Mettre en place des relances mieux organisées</a:t>
            </a:r>
          </a:p>
          <a:p>
            <a:pPr marL="685800" lvl="1" indent="-228600">
              <a:buFont typeface="+mj-lt"/>
              <a:buAutoNum type="alphaLcParenR"/>
            </a:pPr>
            <a:r>
              <a:rPr lang="fr-FR" baseline="0" dirty="0" smtClean="0">
                <a:sym typeface="Wingdings" pitchFamily="2" charset="2"/>
              </a:rPr>
              <a:t>Et éventuellement d’autres actions </a:t>
            </a:r>
            <a:r>
              <a:rPr lang="fr-FR" baseline="0" dirty="0" err="1" smtClean="0">
                <a:sym typeface="Wingdings" pitchFamily="2" charset="2"/>
              </a:rPr>
              <a:t>contextualisées</a:t>
            </a:r>
            <a:r>
              <a:rPr lang="fr-FR" baseline="0" dirty="0" smtClean="0">
                <a:sym typeface="Wingdings" pitchFamily="2" charset="2"/>
              </a:rPr>
              <a:t> (traiter les retards ou impayés de gros clients, de clients mécontents, etc.)</a:t>
            </a:r>
          </a:p>
          <a:p>
            <a:pPr marL="228600" lvl="0" indent="-228600">
              <a:buAutoNum type="arabicPeriod"/>
            </a:pPr>
            <a:r>
              <a:rPr lang="fr-FR" baseline="0" dirty="0" smtClean="0">
                <a:sym typeface="Wingdings" pitchFamily="2" charset="2"/>
              </a:rPr>
              <a:t>Synthèse des propositions </a:t>
            </a:r>
          </a:p>
          <a:p>
            <a:pPr marL="685800" lvl="1" indent="-228600">
              <a:buAutoNum type="arabicPeriod"/>
            </a:pPr>
            <a:r>
              <a:rPr lang="fr-FR" baseline="0" dirty="0" smtClean="0">
                <a:sym typeface="Wingdings" pitchFamily="2" charset="2"/>
              </a:rPr>
              <a:t>+ Apport complémentaire : note de service n°2 </a:t>
            </a:r>
            <a:r>
              <a:rPr lang="fr-FR" b="1" i="1" baseline="0" dirty="0" smtClean="0">
                <a:sym typeface="Wingdings" pitchFamily="2" charset="2"/>
              </a:rPr>
              <a:t>(montrer)</a:t>
            </a:r>
          </a:p>
          <a:p>
            <a:pPr marL="228600" lvl="0" indent="-228600">
              <a:buAutoNum type="arabicPeriod"/>
            </a:pPr>
            <a:r>
              <a:rPr lang="fr-FR" b="0" i="0" baseline="0" dirty="0" smtClean="0">
                <a:sym typeface="Wingdings" pitchFamily="2" charset="2"/>
              </a:rPr>
              <a:t>Mise en place et mise en œuvre : </a:t>
            </a:r>
          </a:p>
          <a:p>
            <a:pPr marL="685800" lvl="1" indent="-228600">
              <a:buAutoNum type="arabicPeriod"/>
            </a:pPr>
            <a:r>
              <a:rPr lang="fr-FR" b="0" i="0" baseline="0" dirty="0" smtClean="0">
                <a:sym typeface="Wingdings" pitchFamily="2" charset="2"/>
              </a:rPr>
              <a:t>Dans le dossier clients (gestion du risque : </a:t>
            </a:r>
            <a:r>
              <a:rPr lang="fr-FR" b="1" i="1" baseline="0" dirty="0" smtClean="0">
                <a:sym typeface="Wingdings" pitchFamily="2" charset="2"/>
              </a:rPr>
              <a:t>montrer </a:t>
            </a:r>
            <a:r>
              <a:rPr lang="fr-FR" b="1" i="1" baseline="0" dirty="0" smtClean="0"/>
              <a:t>vid07</a:t>
            </a:r>
            <a:r>
              <a:rPr lang="fr-FR" b="1" i="1" baseline="0" dirty="0" smtClean="0">
                <a:sym typeface="Wingdings" pitchFamily="2" charset="2"/>
              </a:rPr>
              <a:t>,</a:t>
            </a:r>
            <a:r>
              <a:rPr lang="fr-FR" b="0" i="0" baseline="0" dirty="0" smtClean="0">
                <a:sym typeface="Wingdings" pitchFamily="2" charset="2"/>
              </a:rPr>
              <a:t> technique de relances : </a:t>
            </a:r>
            <a:r>
              <a:rPr lang="fr-FR" b="1" i="1" baseline="0" dirty="0" smtClean="0">
                <a:sym typeface="Wingdings" pitchFamily="2" charset="2"/>
              </a:rPr>
              <a:t>(montrer </a:t>
            </a:r>
            <a:r>
              <a:rPr lang="fr-FR" b="1" i="1" baseline="0" dirty="0" smtClean="0"/>
              <a:t>vid06</a:t>
            </a:r>
            <a:r>
              <a:rPr lang="fr-FR" b="1" i="1" baseline="0" dirty="0" smtClean="0">
                <a:sym typeface="Wingdings" pitchFamily="2" charset="2"/>
              </a:rPr>
              <a:t>)</a:t>
            </a:r>
            <a:r>
              <a:rPr lang="fr-FR" b="0" i="0" baseline="0" dirty="0" smtClean="0">
                <a:sym typeface="Wingdings" pitchFamily="2" charset="2"/>
              </a:rPr>
              <a:t>)</a:t>
            </a:r>
          </a:p>
          <a:p>
            <a:pPr marL="228600" lvl="0" indent="-228600">
              <a:buAutoNum type="arabicPeriod"/>
            </a:pPr>
            <a:endParaRPr lang="fr-FR" b="1" i="1" baseline="0" dirty="0" smtClean="0">
              <a:sym typeface="Wingdings" pitchFamily="2" charset="2"/>
            </a:endParaRPr>
          </a:p>
          <a:p>
            <a:pPr marL="228600" lvl="0" indent="-228600">
              <a:buAutoNum type="arabicPeriod"/>
            </a:pPr>
            <a:endParaRPr lang="fr-FR" b="1" i="1" baseline="0" dirty="0" smtClean="0">
              <a:sym typeface="Wingdings" pitchFamily="2" charset="2"/>
            </a:endParaRPr>
          </a:p>
          <a:p>
            <a:pPr marL="685800" lvl="1" indent="-228600">
              <a:buAutoNum type="arabicPeriod"/>
            </a:pPr>
            <a:endParaRPr lang="fr-FR" baseline="0" dirty="0" smtClean="0">
              <a:sym typeface="Wingdings" pitchFamily="2" charset="2"/>
            </a:endParaRPr>
          </a:p>
          <a:p>
            <a:pPr marL="685800" lvl="1" indent="-228600">
              <a:buAutoNum type="arabicPeriod"/>
            </a:pPr>
            <a:endParaRPr lang="fr-FR" baseline="0" dirty="0" smtClean="0">
              <a:sym typeface="Wingdings" pitchFamily="2" charset="2"/>
            </a:endParaRPr>
          </a:p>
          <a:p>
            <a:pPr marL="685800" lvl="1" indent="-228600">
              <a:buAutoNum type="arabicPeriod"/>
            </a:pPr>
            <a:endParaRPr lang="fr-FR" baseline="0" dirty="0" smtClean="0">
              <a:sym typeface="Wingdings" pitchFamily="2" charset="2"/>
            </a:endParaRPr>
          </a:p>
          <a:p>
            <a:pPr marL="228600" indent="-228600">
              <a:buAutoNum type="arabicPeriod"/>
            </a:pPr>
            <a:endParaRPr lang="fr-FR" b="1" i="1" baseline="0" dirty="0" smtClean="0">
              <a:solidFill>
                <a:srgbClr val="C0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820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103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Sur le contexte mettre en évidence les éléments : </a:t>
            </a:r>
          </a:p>
          <a:p>
            <a:r>
              <a:rPr lang="fr-FR" dirty="0" smtClean="0"/>
              <a:t>Contexte « stable »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Situation professionnelle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Domaine d'activité et particularités,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 de structure,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Contexte économique et managérial.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Processus et descriptif activité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 évènements déclencheurs,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tâches et travaux,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liaisons fonctionnelles.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Répartition des tâches et fonctions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rôles dans l'entreprise et dans le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Responsable commercial, commercial, livreur (expédition), responsable livraison, comptable (selon les cas : responsable compta, comptable clients, comptable fournisseur).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Données et informations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Fiches de procédure détaillées pour chacun des acteurs le long du processus "Ventes".</a:t>
            </a:r>
          </a:p>
          <a:p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</a:t>
            </a:r>
            <a:r>
              <a:rPr lang="fr-FR" sz="1200" u="sng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Bons de commande, bon de livraison, facture (on peut ajouter des bons de préparation si on veut étoffer le circuit…),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Enregistrements comptables, extraits de comptes, balances et échéanciers,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Modalités et conditions de règlement par tiers….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2045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Sur le contexte mettre en évidence les éléments : </a:t>
            </a:r>
          </a:p>
          <a:p>
            <a:r>
              <a:rPr lang="fr-FR" dirty="0" smtClean="0"/>
              <a:t>Contexte « stable »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Situation professionnelle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Domaine d'activité et particularités,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 de structure,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Contexte économique et managérial.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Processus et descriptif activité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 évènements déclencheurs,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tâches et travaux,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liaisons fonctionnelles.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Répartition des tâches et fonctions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rôles dans l'entreprise et dans le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Responsable commercial, commercial, livreur (expédition), responsable livraison, comptable (selon les cas : responsable compta, comptable clients, comptable fournisseur).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Données et informations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Fiches de procédure détaillées pour chacun des acteurs le long du processus "Ventes".</a:t>
            </a:r>
          </a:p>
          <a:p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</a:t>
            </a:r>
            <a:r>
              <a:rPr lang="fr-FR" sz="1200" u="sng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Bons de commande, bon de livraison, facture (on peut ajouter des bons de préparation si on veut étoffer le circuit…),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Enregistrements comptables, extraits de comptes, balances et échéanciers,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Modalités et conditions de règlement par tiers….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778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Sur le contexte mettre en évidence les éléments : </a:t>
            </a:r>
          </a:p>
          <a:p>
            <a:r>
              <a:rPr lang="fr-FR" dirty="0" smtClean="0"/>
              <a:t>Contexte « stable »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Situation professionnelle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Domaine d'activité et particularités,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 de structure,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Contexte économique et managérial.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Processus et descriptif activité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 évènements déclencheurs,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tâches et travaux,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liaisons fonctionnelles.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Répartition des tâches et fonctions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rôles dans l'entreprise et dans le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Responsable commercial, commercial, livreur (expédition), responsable livraison, comptable (selon les cas : responsable compta, comptable clients, comptable fournisseur).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Données et informations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Fiches de procédure détaillées pour chacun des acteurs le long du processus "Ventes".</a:t>
            </a:r>
          </a:p>
          <a:p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</a:t>
            </a:r>
            <a:r>
              <a:rPr lang="fr-FR" sz="1200" u="sng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Bons de commande, bon de livraison, facture (on peut ajouter des bons de préparation si on veut étoffer le circuit…),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Enregistrements comptables, extraits de comptes, balances et échéanciers,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Modalités et conditions de règlement par tiers….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6043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Sur le contexte mettre en évidence les éléments : </a:t>
            </a:r>
          </a:p>
          <a:p>
            <a:r>
              <a:rPr lang="fr-FR" dirty="0" smtClean="0"/>
              <a:t>Contexte « stable »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Situation professionnelle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Domaine d'activité et particularités,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 de structure,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Contexte économique et managérial.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Processus et descriptif activité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 évènements déclencheurs,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tâches et travaux,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liaisons fonctionnelles.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Répartition des tâches et fonctions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rôles dans l'entreprise et dans le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Responsable commercial, commercial, livreur (expédition), responsable livraison, comptable (selon les cas : responsable compta, comptable clients, comptable fournisseur).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Données et informations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Fiches de procédure détaillées pour chacun des acteurs le long du processus "Ventes".</a:t>
            </a:r>
          </a:p>
          <a:p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</a:t>
            </a:r>
            <a:r>
              <a:rPr lang="fr-FR" sz="1200" u="sng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Bons de commande, bon de livraison, facture (on peut ajouter des bons de préparation si on veut étoffer le circuit…),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Enregistrements comptables, extraits de comptes, balances et échéanciers,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Modalités et conditions de règlement par tiers….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359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Sur le contexte mettre en évidence les éléments : </a:t>
            </a:r>
          </a:p>
          <a:p>
            <a:r>
              <a:rPr lang="fr-FR" dirty="0" smtClean="0"/>
              <a:t>Contexte « stable »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Situation professionnelle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Domaine d'activité et particularités,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 de structure,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Contexte économique et managérial.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Processus et descriptif activité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 évènements déclencheurs,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tâches et travaux,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liaisons fonctionnelles.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Répartition des tâches et fonctions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rôles dans l'entreprise et dans le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Responsable commercial, commercial, livreur (expédition), responsable livraison, comptable (selon les cas : responsable compta, comptable clients, comptable fournisseur).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Données et informations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Fiches de procédure détaillées pour chacun des acteurs le long du processus "Ventes".</a:t>
            </a:r>
          </a:p>
          <a:p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</a:t>
            </a:r>
            <a:r>
              <a:rPr lang="fr-FR" sz="1200" u="sng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Bons de commande, bon de livraison, facture (on peut ajouter des bons de préparation si on veut étoffer le circuit…),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Enregistrements comptables, extraits de comptes, balances et échéanciers,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Modalités et conditions de règlement par tiers….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509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Sur le contexte mettre en évidence les éléments : </a:t>
            </a:r>
          </a:p>
          <a:p>
            <a:r>
              <a:rPr lang="fr-FR" dirty="0" smtClean="0"/>
              <a:t>Contexte « stable »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Situation professionnelle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Domaine d'activité et particularités,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 de structure,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Contexte économique et managérial.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Processus et descriptif activité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 évènements déclencheurs,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tâches et travaux,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liaisons fonctionnelles.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Répartition des tâches et fonctions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rôles dans l'entreprise et dans le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Responsable commercial, commercial, livreur (expédition), responsable livraison, comptable (selon les cas : responsable compta, comptable clients, comptable fournisseur).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Données et informations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Fiches de procédure détaillées pour chacun des acteurs le long du processus "Ventes".</a:t>
            </a:r>
          </a:p>
          <a:p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</a:t>
            </a:r>
            <a:r>
              <a:rPr lang="fr-FR" sz="1200" u="sng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Bons de commande, bon de livraison, facture (on peut ajouter des bons de préparation si on veut étoffer le circuit…),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Enregistrements comptables, extraits de comptes, balances et échéanciers,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Modalités et conditions de règlement par tiers….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168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Sur le contexte mettre en évidence les éléments : </a:t>
            </a:r>
          </a:p>
          <a:p>
            <a:r>
              <a:rPr lang="fr-FR" dirty="0" smtClean="0"/>
              <a:t>Contexte « stable »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Situation professionnelle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Domaine d'activité et particularités,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 de structure,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Organisation,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Contexte économique et managérial.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Processus et descriptif activité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 évènements déclencheurs,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tâches et travaux,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liaisons fonctionnelles.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Répartition des tâches et fonctions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Les rôles dans l'entreprise et dans le </a:t>
            </a:r>
            <a:r>
              <a:rPr lang="fr-F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Responsable commercial, commercial, livreur (expédition), responsable livraison, comptable (selon les cas : responsable compta, comptable clients, comptable fournisseur).</a:t>
            </a:r>
          </a:p>
          <a:p>
            <a:pPr lvl="1"/>
            <a:r>
              <a:rPr lang="fr-FR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Données et informations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Fiches de procédure détaillées pour chacun des acteurs le long du processus "Ventes".</a:t>
            </a:r>
          </a:p>
          <a:p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DANS Le </a:t>
            </a:r>
            <a:r>
              <a:rPr lang="fr-FR" sz="1200" u="sng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PGI</a:t>
            </a:r>
            <a:r>
              <a:rPr lang="fr-FR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: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Bons de commande, bon de livraison, facture (on peut ajouter des bons de préparation si on veut étoffer le circuit…),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Enregistrements comptables, extraits de comptes, balances et échéanciers,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Modalités et conditions de règlement par tiers….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9FB6AD-FD3F-4D2F-BE56-6F126D9DC66B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9013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1FDC4A-C059-4CD4-A42A-B9CEFDC08CC7}" type="datetimeFigureOut">
              <a:rPr lang="fr-FR" smtClean="0"/>
              <a:pPr/>
              <a:t>21/05/2015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E2918-FF33-4093-BDB8-BAAE982E8ADA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rcf@ac-grenoble.fr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.jpeg"/><Relationship Id="rId4" Type="http://schemas.openxmlformats.org/officeDocument/2006/relationships/hyperlink" Target="http://listes.ac-grenoble.fr/wws/info/cgo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videosPGI&amp;tableur/EnCoursParClient.xlsx" TargetMode="External"/><Relationship Id="rId3" Type="http://schemas.openxmlformats.org/officeDocument/2006/relationships/hyperlink" Target="ArborescenceDocuments.pdf" TargetMode="External"/><Relationship Id="rId7" Type="http://schemas.openxmlformats.org/officeDocument/2006/relationships/hyperlink" Target="videosPGI&amp;tableur/video3.avi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videosPGI&amp;tableur/video2.avi" TargetMode="External"/><Relationship Id="rId5" Type="http://schemas.openxmlformats.org/officeDocument/2006/relationships/image" Target="../media/image4.gif"/><Relationship Id="rId10" Type="http://schemas.openxmlformats.org/officeDocument/2006/relationships/hyperlink" Target="videosPGI&amp;tableur/video4.avi" TargetMode="External"/><Relationship Id="rId4" Type="http://schemas.openxmlformats.org/officeDocument/2006/relationships/hyperlink" Target="videosPGI&amp;tableur/video1.avi" TargetMode="External"/><Relationship Id="rId9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ArborescenceDocuments.pdf" TargetMode="External"/><Relationship Id="rId7" Type="http://schemas.openxmlformats.org/officeDocument/2006/relationships/hyperlink" Target="videosPGI&amp;tableur/video6.avi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videosPGI&amp;tableur/video7.avi" TargetMode="External"/><Relationship Id="rId5" Type="http://schemas.openxmlformats.org/officeDocument/2006/relationships/image" Target="../media/image4.gif"/><Relationship Id="rId4" Type="http://schemas.openxmlformats.org/officeDocument/2006/relationships/hyperlink" Target="videosPGI&amp;tableur/video5.avi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Etudiant/ContexteCB2C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1.xml"/><Relationship Id="rId4" Type="http://schemas.openxmlformats.org/officeDocument/2006/relationships/hyperlink" Target="Presentation/Scenario.docx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Etudiant/FicheTravail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Presentation/ArborescenceDocuments.pd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Presentation/PropositionDemarche.docx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700808"/>
            <a:ext cx="7918648" cy="3024336"/>
          </a:xfrm>
          <a:solidFill>
            <a:schemeClr val="accent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RÉNOVATION </a:t>
            </a:r>
            <a:br>
              <a:rPr lang="fr-FR" b="1" dirty="0" smtClean="0"/>
            </a:br>
            <a:r>
              <a:rPr lang="fr-FR" b="1" dirty="0" smtClean="0"/>
              <a:t>BTS Comptabilité et Gestion 2015</a:t>
            </a:r>
            <a:br>
              <a:rPr lang="fr-FR" b="1" dirty="0" smtClean="0"/>
            </a:br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/>
              <a:t>CB2C &amp; PGI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1"/>
          </p:nvPr>
        </p:nvSpPr>
        <p:spPr>
          <a:xfrm>
            <a:off x="1979712" y="5373216"/>
            <a:ext cx="5256584" cy="936104"/>
          </a:xfrm>
        </p:spPr>
        <p:txBody>
          <a:bodyPr>
            <a:noAutofit/>
          </a:bodyPr>
          <a:lstStyle/>
          <a:p>
            <a:pPr algn="r">
              <a:spcBef>
                <a:spcPts val="0"/>
              </a:spcBef>
            </a:pP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Christine Forest</a:t>
            </a:r>
            <a:b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Stéphane </a:t>
            </a:r>
            <a:r>
              <a:rPr lang="fr-FR" sz="18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Bessière</a:t>
            </a: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r">
              <a:spcBef>
                <a:spcPts val="0"/>
              </a:spcBef>
            </a:pPr>
            <a:r>
              <a:rPr lang="fr-FR" sz="18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Daniel Perrin Toinin</a:t>
            </a:r>
            <a:endParaRPr lang="fr-FR" sz="18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Image 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80312" y="5301208"/>
            <a:ext cx="1368152" cy="1080120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60648"/>
            <a:ext cx="1455852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i="1" dirty="0" smtClean="0"/>
              <a:t>Merci aux auteurs et aux relecteurs</a:t>
            </a:r>
            <a:br>
              <a:rPr lang="fr-FR" i="1" dirty="0" smtClean="0"/>
            </a:br>
            <a:r>
              <a:rPr lang="fr-FR" i="1" dirty="0" smtClean="0"/>
              <a:t/>
            </a:r>
            <a:br>
              <a:rPr lang="fr-FR" i="1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03848" y="273050"/>
            <a:ext cx="5482952" cy="5853113"/>
          </a:xfrm>
        </p:spPr>
        <p:txBody>
          <a:bodyPr/>
          <a:lstStyle/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r>
              <a:rPr lang="fr-FR" sz="2400" dirty="0" smtClean="0"/>
              <a:t>Toutes les ressources du CRCF sur</a:t>
            </a:r>
          </a:p>
          <a:p>
            <a:pPr algn="ctr">
              <a:buNone/>
            </a:pPr>
            <a:r>
              <a:rPr lang="fr-FR" sz="2400" dirty="0" smtClean="0"/>
              <a:t> </a:t>
            </a:r>
            <a:r>
              <a:rPr lang="fr-FR" sz="2400" dirty="0" smtClean="0">
                <a:hlinkClick r:id="rId3"/>
              </a:rPr>
              <a:t>http://crcf@ac-grenoble.fr</a:t>
            </a:r>
            <a:endParaRPr lang="fr-FR" sz="2400" dirty="0" smtClean="0"/>
          </a:p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r>
              <a:rPr lang="fr-FR" sz="2400" dirty="0" smtClean="0"/>
              <a:t>La liste de diffusion du BTS CG (</a:t>
            </a:r>
            <a:r>
              <a:rPr lang="fr-FR" sz="2400" i="1" dirty="0" smtClean="0"/>
              <a:t>et DCG</a:t>
            </a:r>
            <a:r>
              <a:rPr lang="fr-FR" sz="2400" dirty="0" smtClean="0"/>
              <a:t>) : </a:t>
            </a:r>
          </a:p>
          <a:p>
            <a:pPr algn="ctr">
              <a:buNone/>
            </a:pPr>
            <a:r>
              <a:rPr lang="fr-FR" sz="2400" dirty="0" smtClean="0">
                <a:hlinkClick r:id="rId4"/>
              </a:rPr>
              <a:t>http://listes.ac-grenoble.fr/wws/info/cgo/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pic>
        <p:nvPicPr>
          <p:cNvPr id="5" name="Image 4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5616" y="1484784"/>
            <a:ext cx="1368152" cy="108012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6084168" y="5373216"/>
            <a:ext cx="2525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i="1" dirty="0" smtClean="0"/>
              <a:t>Merci de votre attention</a:t>
            </a:r>
            <a:endParaRPr lang="fr-F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124744"/>
            <a:ext cx="8680661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Bouton d'action : Précédent 2">
            <a:hlinkClick r:id="rId4" action="ppaction://hlinksldjump" highlightClick="1"/>
          </p:cNvPr>
          <p:cNvSpPr/>
          <p:nvPr/>
        </p:nvSpPr>
        <p:spPr>
          <a:xfrm>
            <a:off x="8028384" y="6093296"/>
            <a:ext cx="792088" cy="43204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re 1"/>
          <p:cNvSpPr txBox="1">
            <a:spLocks/>
          </p:cNvSpPr>
          <p:nvPr/>
        </p:nvSpPr>
        <p:spPr>
          <a:xfrm>
            <a:off x="1259632" y="188640"/>
            <a:ext cx="6408712" cy="4320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scénario 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/>
              </a:rPr>
              <a:t>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démarches</a:t>
            </a:r>
          </a:p>
        </p:txBody>
      </p:sp>
      <p:graphicFrame>
        <p:nvGraphicFramePr>
          <p:cNvPr id="48" name="Diagramme 47"/>
          <p:cNvGraphicFramePr/>
          <p:nvPr/>
        </p:nvGraphicFramePr>
        <p:xfrm>
          <a:off x="2339752" y="1700808"/>
          <a:ext cx="6444208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5" name="Flèche droite 54"/>
          <p:cNvSpPr/>
          <p:nvPr/>
        </p:nvSpPr>
        <p:spPr>
          <a:xfrm>
            <a:off x="179512" y="3104963"/>
            <a:ext cx="8964488" cy="43204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8028384" y="3115407"/>
            <a:ext cx="747781" cy="440794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Synthèse finale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val 14"/>
          <p:cNvSpPr>
            <a:spLocks noChangeArrowheads="1"/>
          </p:cNvSpPr>
          <p:nvPr/>
        </p:nvSpPr>
        <p:spPr bwMode="auto">
          <a:xfrm>
            <a:off x="2411760" y="3058562"/>
            <a:ext cx="940278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Repérer le problème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val 16"/>
          <p:cNvSpPr>
            <a:spLocks noChangeArrowheads="1"/>
          </p:cNvSpPr>
          <p:nvPr/>
        </p:nvSpPr>
        <p:spPr bwMode="auto">
          <a:xfrm>
            <a:off x="3347864" y="2996952"/>
            <a:ext cx="1071695" cy="677704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Analyser …</a:t>
            </a:r>
          </a:p>
        </p:txBody>
      </p:sp>
      <p:sp>
        <p:nvSpPr>
          <p:cNvPr id="49" name="Oval 18"/>
          <p:cNvSpPr>
            <a:spLocks noChangeArrowheads="1"/>
          </p:cNvSpPr>
          <p:nvPr/>
        </p:nvSpPr>
        <p:spPr bwMode="auto">
          <a:xfrm>
            <a:off x="7164288" y="3058562"/>
            <a:ext cx="892771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Tester, valider, exploiter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Oval 19"/>
          <p:cNvSpPr>
            <a:spLocks noChangeArrowheads="1"/>
          </p:cNvSpPr>
          <p:nvPr/>
        </p:nvSpPr>
        <p:spPr bwMode="auto">
          <a:xfrm>
            <a:off x="4716016" y="2996953"/>
            <a:ext cx="1122288" cy="677704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fr-FR" sz="9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Comprendre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 l</a:t>
            </a: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es modifications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Oval 20"/>
          <p:cNvSpPr>
            <a:spLocks noChangeArrowheads="1"/>
          </p:cNvSpPr>
          <p:nvPr/>
        </p:nvSpPr>
        <p:spPr bwMode="auto">
          <a:xfrm>
            <a:off x="6156176" y="3058562"/>
            <a:ext cx="892771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Mettre en place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AutoShape 45"/>
          <p:cNvSpPr>
            <a:spLocks noChangeArrowheads="1"/>
          </p:cNvSpPr>
          <p:nvPr/>
        </p:nvSpPr>
        <p:spPr bwMode="auto">
          <a:xfrm>
            <a:off x="179512" y="980728"/>
            <a:ext cx="1656184" cy="5184576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Préalable</a:t>
            </a:r>
            <a:r>
              <a:rPr kumimoji="0" lang="fr-FR" sz="12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à l’activité</a:t>
            </a:r>
            <a:endParaRPr kumimoji="0" lang="fr-FR" sz="1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Ensemble de ressources internes et externes : savoirs, pré-requis, méthodes et techniques, modes opératoires…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fr-FR" sz="1200" b="1" i="1" dirty="0" smtClean="0">
                <a:latin typeface="Arial" pitchFamily="34" charset="0"/>
                <a:cs typeface="Arial" pitchFamily="34" charset="0"/>
              </a:rPr>
              <a:t>qui alimentent en permanence la situation.</a:t>
            </a:r>
            <a:endParaRPr kumimoji="0" lang="fr-FR" sz="3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Flèche vers le bas 52"/>
          <p:cNvSpPr/>
          <p:nvPr/>
        </p:nvSpPr>
        <p:spPr>
          <a:xfrm rot="16200000">
            <a:off x="1871700" y="3032956"/>
            <a:ext cx="504056" cy="576064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/>
          <p:cNvSpPr txBox="1"/>
          <p:nvPr/>
        </p:nvSpPr>
        <p:spPr>
          <a:xfrm>
            <a:off x="1259632" y="620688"/>
            <a:ext cx="1923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 smtClean="0"/>
              <a:t>Plus traditionnel…</a:t>
            </a:r>
            <a:endParaRPr lang="fr-FR" b="1" i="1" dirty="0"/>
          </a:p>
        </p:txBody>
      </p:sp>
      <p:sp>
        <p:nvSpPr>
          <p:cNvPr id="56" name="Triangle isocèle 55"/>
          <p:cNvSpPr/>
          <p:nvPr/>
        </p:nvSpPr>
        <p:spPr>
          <a:xfrm>
            <a:off x="4067944" y="3501008"/>
            <a:ext cx="792088" cy="864096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72000" rtlCol="0" anchor="b" anchorCtr="0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Correction</a:t>
            </a:r>
            <a:endParaRPr lang="fr-FR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Triangle isocèle 57"/>
          <p:cNvSpPr/>
          <p:nvPr/>
        </p:nvSpPr>
        <p:spPr>
          <a:xfrm>
            <a:off x="6732240" y="3429000"/>
            <a:ext cx="792088" cy="864096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72000" rtlCol="0" anchor="b" anchorCtr="0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Correction</a:t>
            </a:r>
            <a:endParaRPr lang="fr-FR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riangle isocèle 58"/>
          <p:cNvSpPr/>
          <p:nvPr/>
        </p:nvSpPr>
        <p:spPr>
          <a:xfrm>
            <a:off x="7740352" y="3501008"/>
            <a:ext cx="792088" cy="864096"/>
          </a:xfrm>
          <a:prstGeom prst="triangl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72000" rtlCol="0" anchor="b" anchorCtr="0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Correction</a:t>
            </a:r>
            <a:endParaRPr lang="fr-FR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rapèze 59"/>
          <p:cNvSpPr/>
          <p:nvPr/>
        </p:nvSpPr>
        <p:spPr>
          <a:xfrm>
            <a:off x="4788024" y="3645024"/>
            <a:ext cx="1152128" cy="648072"/>
          </a:xfrm>
          <a:prstGeom prst="trapezoid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72000" rtlCol="0" anchor="ctr" anchorCtr="0"/>
          <a:lstStyle/>
          <a:p>
            <a:pPr algn="ctr"/>
            <a:r>
              <a:rPr lang="fr-FR" sz="11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Modifications proposées</a:t>
            </a:r>
            <a:endParaRPr lang="fr-FR" sz="1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8" grpId="0">
        <p:bldAsOne/>
      </p:bldGraphic>
      <p:bldP spid="55" grpId="0" animBg="1"/>
      <p:bldP spid="2070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6" grpId="0" animBg="1"/>
      <p:bldP spid="58" grpId="0" animBg="1"/>
      <p:bldP spid="59" grpId="0" animBg="1"/>
      <p:bldP spid="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Diagramme 47"/>
          <p:cNvGraphicFramePr/>
          <p:nvPr/>
        </p:nvGraphicFramePr>
        <p:xfrm>
          <a:off x="0" y="764704"/>
          <a:ext cx="9144000" cy="54455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4763" y="1844824"/>
            <a:ext cx="8887717" cy="1762125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Mission 1 :  "traitement du risque "politique de délais clients"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Arc 4"/>
          <p:cNvSpPr>
            <a:spLocks/>
          </p:cNvSpPr>
          <p:nvPr/>
        </p:nvSpPr>
        <p:spPr bwMode="auto">
          <a:xfrm rot="3736807" flipH="1">
            <a:off x="442312" y="2878129"/>
            <a:ext cx="443969" cy="294300"/>
          </a:xfrm>
          <a:custGeom>
            <a:avLst/>
            <a:gdLst>
              <a:gd name="G0" fmla="+- 21600 0 0"/>
              <a:gd name="G1" fmla="+- 428 0 0"/>
              <a:gd name="G2" fmla="+- 21600 0 0"/>
              <a:gd name="T0" fmla="*/ 23971 w 23971"/>
              <a:gd name="T1" fmla="*/ 21897 h 22028"/>
              <a:gd name="T2" fmla="*/ 4 w 23971"/>
              <a:gd name="T3" fmla="*/ 0 h 22028"/>
              <a:gd name="T4" fmla="*/ 21600 w 23971"/>
              <a:gd name="T5" fmla="*/ 428 h 220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71" h="22028" fill="none" extrusionOk="0">
                <a:moveTo>
                  <a:pt x="23971" y="21897"/>
                </a:moveTo>
                <a:cubicBezTo>
                  <a:pt x="23183" y="21984"/>
                  <a:pt x="22392" y="22027"/>
                  <a:pt x="21600" y="22028"/>
                </a:cubicBezTo>
                <a:cubicBezTo>
                  <a:pt x="9670" y="22028"/>
                  <a:pt x="0" y="12357"/>
                  <a:pt x="0" y="428"/>
                </a:cubicBezTo>
                <a:cubicBezTo>
                  <a:pt x="-1" y="285"/>
                  <a:pt x="1" y="142"/>
                  <a:pt x="4" y="0"/>
                </a:cubicBezTo>
              </a:path>
              <a:path w="23971" h="22028" stroke="0" extrusionOk="0">
                <a:moveTo>
                  <a:pt x="23971" y="21897"/>
                </a:moveTo>
                <a:cubicBezTo>
                  <a:pt x="23183" y="21984"/>
                  <a:pt x="22392" y="22027"/>
                  <a:pt x="21600" y="22028"/>
                </a:cubicBezTo>
                <a:cubicBezTo>
                  <a:pt x="9670" y="22028"/>
                  <a:pt x="0" y="12357"/>
                  <a:pt x="0" y="428"/>
                </a:cubicBezTo>
                <a:cubicBezTo>
                  <a:pt x="-1" y="285"/>
                  <a:pt x="1" y="142"/>
                  <a:pt x="4" y="0"/>
                </a:cubicBezTo>
                <a:lnTo>
                  <a:pt x="21600" y="428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3" name="Arc 5"/>
          <p:cNvSpPr>
            <a:spLocks/>
          </p:cNvSpPr>
          <p:nvPr/>
        </p:nvSpPr>
        <p:spPr bwMode="auto">
          <a:xfrm rot="161171" flipH="1">
            <a:off x="1679539" y="2967798"/>
            <a:ext cx="390549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732 w 21732"/>
              <a:gd name="T1" fmla="*/ 21469 h 21600"/>
              <a:gd name="T2" fmla="*/ 0 w 21732"/>
              <a:gd name="T3" fmla="*/ 9576 h 21600"/>
              <a:gd name="T4" fmla="*/ 19361 w 2173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32" h="21600" fill="none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732" h="21600" stroke="0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4" name="Arc 6"/>
          <p:cNvSpPr>
            <a:spLocks/>
          </p:cNvSpPr>
          <p:nvPr/>
        </p:nvSpPr>
        <p:spPr bwMode="auto">
          <a:xfrm rot="19655655" flipH="1" flipV="1">
            <a:off x="2489634" y="2333284"/>
            <a:ext cx="492351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2417 w 22417"/>
              <a:gd name="T1" fmla="*/ 21383 h 21600"/>
              <a:gd name="T2" fmla="*/ 0 w 22417"/>
              <a:gd name="T3" fmla="*/ 9576 h 21600"/>
              <a:gd name="T4" fmla="*/ 19361 w 2241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417" h="21600" fill="none" extrusionOk="0">
                <a:moveTo>
                  <a:pt x="22416" y="21382"/>
                </a:moveTo>
                <a:cubicBezTo>
                  <a:pt x="21404" y="21527"/>
                  <a:pt x="2038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2417" h="21600" stroke="0" extrusionOk="0">
                <a:moveTo>
                  <a:pt x="22416" y="21382"/>
                </a:moveTo>
                <a:cubicBezTo>
                  <a:pt x="21404" y="21527"/>
                  <a:pt x="2038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5" name="Arc 7"/>
          <p:cNvSpPr>
            <a:spLocks/>
          </p:cNvSpPr>
          <p:nvPr/>
        </p:nvSpPr>
        <p:spPr bwMode="auto">
          <a:xfrm rot="19138716" flipH="1" flipV="1">
            <a:off x="4710147" y="2372028"/>
            <a:ext cx="381911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237 w 21237"/>
              <a:gd name="T1" fmla="*/ 21518 h 21600"/>
              <a:gd name="T2" fmla="*/ 0 w 21237"/>
              <a:gd name="T3" fmla="*/ 9576 h 21600"/>
              <a:gd name="T4" fmla="*/ 19361 w 2123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37" h="21600" fill="none" extrusionOk="0">
                <a:moveTo>
                  <a:pt x="21237" y="21518"/>
                </a:moveTo>
                <a:cubicBezTo>
                  <a:pt x="20613" y="21572"/>
                  <a:pt x="19987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237" h="21600" stroke="0" extrusionOk="0">
                <a:moveTo>
                  <a:pt x="21237" y="21518"/>
                </a:moveTo>
                <a:cubicBezTo>
                  <a:pt x="20613" y="21572"/>
                  <a:pt x="19987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6" name="Arc 8"/>
          <p:cNvSpPr>
            <a:spLocks/>
          </p:cNvSpPr>
          <p:nvPr/>
        </p:nvSpPr>
        <p:spPr bwMode="auto">
          <a:xfrm rot="19138716" flipH="1" flipV="1">
            <a:off x="7741373" y="2388542"/>
            <a:ext cx="364019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0243 w 20243"/>
              <a:gd name="T1" fmla="*/ 21582 h 21600"/>
              <a:gd name="T2" fmla="*/ 0 w 20243"/>
              <a:gd name="T3" fmla="*/ 9576 h 21600"/>
              <a:gd name="T4" fmla="*/ 19361 w 2024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243" h="21600" fill="none" extrusionOk="0">
                <a:moveTo>
                  <a:pt x="20242" y="21581"/>
                </a:moveTo>
                <a:cubicBezTo>
                  <a:pt x="19949" y="21593"/>
                  <a:pt x="19655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0243" h="21600" stroke="0" extrusionOk="0">
                <a:moveTo>
                  <a:pt x="20242" y="21581"/>
                </a:moveTo>
                <a:cubicBezTo>
                  <a:pt x="19949" y="21593"/>
                  <a:pt x="19655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7" name="Arc 9"/>
          <p:cNvSpPr>
            <a:spLocks/>
          </p:cNvSpPr>
          <p:nvPr/>
        </p:nvSpPr>
        <p:spPr bwMode="auto">
          <a:xfrm rot="161171" flipH="1">
            <a:off x="3954346" y="2908729"/>
            <a:ext cx="390549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732 w 21732"/>
              <a:gd name="T1" fmla="*/ 21469 h 21600"/>
              <a:gd name="T2" fmla="*/ 0 w 21732"/>
              <a:gd name="T3" fmla="*/ 9576 h 21600"/>
              <a:gd name="T4" fmla="*/ 19361 w 2173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32" h="21600" fill="none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732" h="21600" stroke="0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8" name="Arc 10"/>
          <p:cNvSpPr>
            <a:spLocks/>
          </p:cNvSpPr>
          <p:nvPr/>
        </p:nvSpPr>
        <p:spPr bwMode="auto">
          <a:xfrm rot="4490638" flipH="1">
            <a:off x="3242724" y="2576941"/>
            <a:ext cx="448415" cy="285662"/>
          </a:xfrm>
          <a:custGeom>
            <a:avLst/>
            <a:gdLst>
              <a:gd name="G0" fmla="+- 19839 0 0"/>
              <a:gd name="G1" fmla="+- 0 0 0"/>
              <a:gd name="G2" fmla="+- 21600 0 0"/>
              <a:gd name="T0" fmla="*/ 16746 w 19839"/>
              <a:gd name="T1" fmla="*/ 21377 h 21377"/>
              <a:gd name="T2" fmla="*/ 0 w 19839"/>
              <a:gd name="T3" fmla="*/ 8543 h 21377"/>
              <a:gd name="T4" fmla="*/ 19839 w 19839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839" h="21377" fill="none" extrusionOk="0">
                <a:moveTo>
                  <a:pt x="16745" y="21377"/>
                </a:moveTo>
                <a:cubicBezTo>
                  <a:pt x="9312" y="20301"/>
                  <a:pt x="2970" y="15441"/>
                  <a:pt x="0" y="8542"/>
                </a:cubicBezTo>
              </a:path>
              <a:path w="19839" h="21377" stroke="0" extrusionOk="0">
                <a:moveTo>
                  <a:pt x="16745" y="21377"/>
                </a:moveTo>
                <a:cubicBezTo>
                  <a:pt x="9312" y="20301"/>
                  <a:pt x="2970" y="15441"/>
                  <a:pt x="0" y="8542"/>
                </a:cubicBezTo>
                <a:lnTo>
                  <a:pt x="19839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9" name="Arc 11"/>
          <p:cNvSpPr>
            <a:spLocks/>
          </p:cNvSpPr>
          <p:nvPr/>
        </p:nvSpPr>
        <p:spPr bwMode="auto">
          <a:xfrm rot="4490638" flipH="1">
            <a:off x="5422736" y="2534387"/>
            <a:ext cx="303601" cy="285662"/>
          </a:xfrm>
          <a:custGeom>
            <a:avLst/>
            <a:gdLst>
              <a:gd name="G0" fmla="+- 21596 0 0"/>
              <a:gd name="G1" fmla="+- 0 0 0"/>
              <a:gd name="G2" fmla="+- 21600 0 0"/>
              <a:gd name="T0" fmla="*/ 18503 w 21596"/>
              <a:gd name="T1" fmla="*/ 21377 h 21377"/>
              <a:gd name="T2" fmla="*/ 0 w 21596"/>
              <a:gd name="T3" fmla="*/ 389 h 21377"/>
              <a:gd name="T4" fmla="*/ 21596 w 21596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6" h="21377" fill="none" extrusionOk="0">
                <a:moveTo>
                  <a:pt x="18502" y="21377"/>
                </a:moveTo>
                <a:cubicBezTo>
                  <a:pt x="8024" y="19861"/>
                  <a:pt x="190" y="10974"/>
                  <a:pt x="-1" y="389"/>
                </a:cubicBezTo>
              </a:path>
              <a:path w="21596" h="21377" stroke="0" extrusionOk="0">
                <a:moveTo>
                  <a:pt x="18502" y="21377"/>
                </a:moveTo>
                <a:cubicBezTo>
                  <a:pt x="8024" y="19861"/>
                  <a:pt x="190" y="10974"/>
                  <a:pt x="-1" y="389"/>
                </a:cubicBezTo>
                <a:lnTo>
                  <a:pt x="21596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60" name="Arc 12"/>
          <p:cNvSpPr>
            <a:spLocks/>
          </p:cNvSpPr>
          <p:nvPr/>
        </p:nvSpPr>
        <p:spPr bwMode="auto">
          <a:xfrm rot="21354695" flipH="1" flipV="1">
            <a:off x="3669918" y="2352974"/>
            <a:ext cx="538624" cy="297250"/>
          </a:xfrm>
          <a:custGeom>
            <a:avLst/>
            <a:gdLst>
              <a:gd name="G0" fmla="+- 21467 0 0"/>
              <a:gd name="G1" fmla="+- 0 0 0"/>
              <a:gd name="G2" fmla="+- 21600 0 0"/>
              <a:gd name="T0" fmla="*/ 24523 w 24523"/>
              <a:gd name="T1" fmla="*/ 21383 h 21600"/>
              <a:gd name="T2" fmla="*/ 0 w 24523"/>
              <a:gd name="T3" fmla="*/ 2396 h 21600"/>
              <a:gd name="T4" fmla="*/ 21467 w 2452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523" h="21600" fill="none" extrusionOk="0">
                <a:moveTo>
                  <a:pt x="24522" y="21382"/>
                </a:moveTo>
                <a:cubicBezTo>
                  <a:pt x="23510" y="21527"/>
                  <a:pt x="22489" y="21599"/>
                  <a:pt x="21467" y="21600"/>
                </a:cubicBezTo>
                <a:cubicBezTo>
                  <a:pt x="10464" y="21600"/>
                  <a:pt x="1220" y="13330"/>
                  <a:pt x="0" y="2395"/>
                </a:cubicBezTo>
              </a:path>
              <a:path w="24523" h="21600" stroke="0" extrusionOk="0">
                <a:moveTo>
                  <a:pt x="24522" y="21382"/>
                </a:moveTo>
                <a:cubicBezTo>
                  <a:pt x="23510" y="21527"/>
                  <a:pt x="22489" y="21599"/>
                  <a:pt x="21467" y="21600"/>
                </a:cubicBezTo>
                <a:cubicBezTo>
                  <a:pt x="10464" y="21600"/>
                  <a:pt x="1220" y="13330"/>
                  <a:pt x="0" y="2395"/>
                </a:cubicBezTo>
                <a:lnTo>
                  <a:pt x="21467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dash"/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61" name="Arc 13"/>
          <p:cNvSpPr>
            <a:spLocks/>
          </p:cNvSpPr>
          <p:nvPr/>
        </p:nvSpPr>
        <p:spPr bwMode="auto">
          <a:xfrm rot="1103579" flipH="1">
            <a:off x="6604895" y="2567019"/>
            <a:ext cx="550964" cy="342345"/>
          </a:xfrm>
          <a:custGeom>
            <a:avLst/>
            <a:gdLst>
              <a:gd name="G0" fmla="+- 17564 0 0"/>
              <a:gd name="G1" fmla="+- 0 0 0"/>
              <a:gd name="G2" fmla="+- 21600 0 0"/>
              <a:gd name="T0" fmla="*/ 14471 w 17564"/>
              <a:gd name="T1" fmla="*/ 21377 h 21377"/>
              <a:gd name="T2" fmla="*/ 0 w 17564"/>
              <a:gd name="T3" fmla="*/ 12573 h 21377"/>
              <a:gd name="T4" fmla="*/ 17564 w 17564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64" h="21377" fill="none" extrusionOk="0">
                <a:moveTo>
                  <a:pt x="14470" y="21377"/>
                </a:moveTo>
                <a:cubicBezTo>
                  <a:pt x="8649" y="20535"/>
                  <a:pt x="3423" y="17355"/>
                  <a:pt x="0" y="12572"/>
                </a:cubicBezTo>
              </a:path>
              <a:path w="17564" h="21377" stroke="0" extrusionOk="0">
                <a:moveTo>
                  <a:pt x="14470" y="21377"/>
                </a:moveTo>
                <a:cubicBezTo>
                  <a:pt x="8649" y="20535"/>
                  <a:pt x="3423" y="17355"/>
                  <a:pt x="0" y="12572"/>
                </a:cubicBezTo>
                <a:lnTo>
                  <a:pt x="17564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62" name="Oval 14"/>
          <p:cNvSpPr>
            <a:spLocks noChangeArrowheads="1"/>
          </p:cNvSpPr>
          <p:nvPr/>
        </p:nvSpPr>
        <p:spPr bwMode="auto">
          <a:xfrm>
            <a:off x="1" y="2353609"/>
            <a:ext cx="940396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Repérer le problème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875613" y="2891580"/>
            <a:ext cx="789735" cy="599581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Savoirs, techniques &amp; méthodes de gestion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Oval 16"/>
          <p:cNvSpPr>
            <a:spLocks noChangeArrowheads="1"/>
          </p:cNvSpPr>
          <p:nvPr/>
        </p:nvSpPr>
        <p:spPr bwMode="auto">
          <a:xfrm>
            <a:off x="1820827" y="2472382"/>
            <a:ext cx="1071695" cy="677704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Analyser le portefeuille client</a:t>
            </a: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2949285" y="2178943"/>
            <a:ext cx="709528" cy="426820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kumimoji="0" lang="fr-FR" sz="9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ère</a:t>
            </a: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synthèse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Oval 19"/>
          <p:cNvSpPr>
            <a:spLocks noChangeArrowheads="1"/>
          </p:cNvSpPr>
          <p:nvPr/>
        </p:nvSpPr>
        <p:spPr bwMode="auto">
          <a:xfrm>
            <a:off x="4025916" y="2533991"/>
            <a:ext cx="1122148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Proposer des modifications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5038381" y="2201808"/>
            <a:ext cx="650298" cy="426820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fr-FR" sz="9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ème</a:t>
            </a: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synthèse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>
            <a:off x="3056639" y="2926514"/>
            <a:ext cx="884133" cy="606567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Techniques &amp; méthodes de gestion</a:t>
            </a:r>
            <a:b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et </a:t>
            </a:r>
            <a:r>
              <a:rPr kumimoji="0" lang="fr-FR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PGI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>
            <a:off x="1" y="3854599"/>
            <a:ext cx="8604448" cy="1878657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Mission 2 : "traitement du risque "retards et impayés"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4" name="Arc 26"/>
          <p:cNvSpPr>
            <a:spLocks/>
          </p:cNvSpPr>
          <p:nvPr/>
        </p:nvSpPr>
        <p:spPr bwMode="auto">
          <a:xfrm rot="3736807" flipH="1">
            <a:off x="501425" y="5014676"/>
            <a:ext cx="503271" cy="285900"/>
          </a:xfrm>
          <a:custGeom>
            <a:avLst/>
            <a:gdLst>
              <a:gd name="G0" fmla="+- 21600 0 0"/>
              <a:gd name="G1" fmla="+- 428 0 0"/>
              <a:gd name="G2" fmla="+- 21600 0 0"/>
              <a:gd name="T0" fmla="*/ 23971 w 23971"/>
              <a:gd name="T1" fmla="*/ 21897 h 22028"/>
              <a:gd name="T2" fmla="*/ 4 w 23971"/>
              <a:gd name="T3" fmla="*/ 0 h 22028"/>
              <a:gd name="T4" fmla="*/ 21600 w 23971"/>
              <a:gd name="T5" fmla="*/ 428 h 220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71" h="22028" fill="none" extrusionOk="0">
                <a:moveTo>
                  <a:pt x="23971" y="21897"/>
                </a:moveTo>
                <a:cubicBezTo>
                  <a:pt x="23183" y="21984"/>
                  <a:pt x="22392" y="22027"/>
                  <a:pt x="21600" y="22028"/>
                </a:cubicBezTo>
                <a:cubicBezTo>
                  <a:pt x="9670" y="22028"/>
                  <a:pt x="0" y="12357"/>
                  <a:pt x="0" y="428"/>
                </a:cubicBezTo>
                <a:cubicBezTo>
                  <a:pt x="-1" y="285"/>
                  <a:pt x="1" y="142"/>
                  <a:pt x="4" y="0"/>
                </a:cubicBezTo>
              </a:path>
              <a:path w="23971" h="22028" stroke="0" extrusionOk="0">
                <a:moveTo>
                  <a:pt x="23971" y="21897"/>
                </a:moveTo>
                <a:cubicBezTo>
                  <a:pt x="23183" y="21984"/>
                  <a:pt x="22392" y="22027"/>
                  <a:pt x="21600" y="22028"/>
                </a:cubicBezTo>
                <a:cubicBezTo>
                  <a:pt x="9670" y="22028"/>
                  <a:pt x="0" y="12357"/>
                  <a:pt x="0" y="428"/>
                </a:cubicBezTo>
                <a:cubicBezTo>
                  <a:pt x="-1" y="285"/>
                  <a:pt x="1" y="142"/>
                  <a:pt x="4" y="0"/>
                </a:cubicBezTo>
                <a:lnTo>
                  <a:pt x="21600" y="428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5" name="Arc 27"/>
          <p:cNvSpPr>
            <a:spLocks/>
          </p:cNvSpPr>
          <p:nvPr/>
        </p:nvSpPr>
        <p:spPr bwMode="auto">
          <a:xfrm rot="161171" flipH="1">
            <a:off x="1739326" y="5092467"/>
            <a:ext cx="379402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732 w 21732"/>
              <a:gd name="T1" fmla="*/ 21469 h 21600"/>
              <a:gd name="T2" fmla="*/ 0 w 21732"/>
              <a:gd name="T3" fmla="*/ 9576 h 21600"/>
              <a:gd name="T4" fmla="*/ 19361 w 2173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32" h="21600" fill="none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732" h="21600" stroke="0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6" name="Arc 28"/>
          <p:cNvSpPr>
            <a:spLocks/>
          </p:cNvSpPr>
          <p:nvPr/>
        </p:nvSpPr>
        <p:spPr bwMode="auto">
          <a:xfrm rot="19655655" flipH="1" flipV="1">
            <a:off x="2526302" y="4373200"/>
            <a:ext cx="478299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2417 w 22417"/>
              <a:gd name="T1" fmla="*/ 21383 h 21600"/>
              <a:gd name="T2" fmla="*/ 0 w 22417"/>
              <a:gd name="T3" fmla="*/ 9576 h 21600"/>
              <a:gd name="T4" fmla="*/ 19361 w 2241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417" h="21600" fill="none" extrusionOk="0">
                <a:moveTo>
                  <a:pt x="22416" y="21382"/>
                </a:moveTo>
                <a:cubicBezTo>
                  <a:pt x="21404" y="21527"/>
                  <a:pt x="2038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2417" h="21600" stroke="0" extrusionOk="0">
                <a:moveTo>
                  <a:pt x="22416" y="21382"/>
                </a:moveTo>
                <a:cubicBezTo>
                  <a:pt x="21404" y="21527"/>
                  <a:pt x="2038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7" name="Arc 29"/>
          <p:cNvSpPr>
            <a:spLocks/>
          </p:cNvSpPr>
          <p:nvPr/>
        </p:nvSpPr>
        <p:spPr bwMode="auto">
          <a:xfrm rot="19138716" flipH="1" flipV="1">
            <a:off x="4683441" y="4417119"/>
            <a:ext cx="371011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237 w 21237"/>
              <a:gd name="T1" fmla="*/ 21518 h 21600"/>
              <a:gd name="T2" fmla="*/ 0 w 21237"/>
              <a:gd name="T3" fmla="*/ 9576 h 21600"/>
              <a:gd name="T4" fmla="*/ 19361 w 2123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37" h="21600" fill="none" extrusionOk="0">
                <a:moveTo>
                  <a:pt x="21237" y="21518"/>
                </a:moveTo>
                <a:cubicBezTo>
                  <a:pt x="20613" y="21572"/>
                  <a:pt x="19987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237" h="21600" stroke="0" extrusionOk="0">
                <a:moveTo>
                  <a:pt x="21237" y="21518"/>
                </a:moveTo>
                <a:cubicBezTo>
                  <a:pt x="20613" y="21572"/>
                  <a:pt x="19987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8" name="Arc 30"/>
          <p:cNvSpPr>
            <a:spLocks/>
          </p:cNvSpPr>
          <p:nvPr/>
        </p:nvSpPr>
        <p:spPr bwMode="auto">
          <a:xfrm rot="19138716" flipH="1" flipV="1">
            <a:off x="7628155" y="4435839"/>
            <a:ext cx="353629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0243 w 20243"/>
              <a:gd name="T1" fmla="*/ 21582 h 21600"/>
              <a:gd name="T2" fmla="*/ 0 w 20243"/>
              <a:gd name="T3" fmla="*/ 9576 h 21600"/>
              <a:gd name="T4" fmla="*/ 19361 w 2024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243" h="21600" fill="none" extrusionOk="0">
                <a:moveTo>
                  <a:pt x="20242" y="21581"/>
                </a:moveTo>
                <a:cubicBezTo>
                  <a:pt x="19949" y="21593"/>
                  <a:pt x="19655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0243" h="21600" stroke="0" extrusionOk="0">
                <a:moveTo>
                  <a:pt x="20242" y="21581"/>
                </a:moveTo>
                <a:cubicBezTo>
                  <a:pt x="19949" y="21593"/>
                  <a:pt x="19655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9" name="Arc 31"/>
          <p:cNvSpPr>
            <a:spLocks/>
          </p:cNvSpPr>
          <p:nvPr/>
        </p:nvSpPr>
        <p:spPr bwMode="auto">
          <a:xfrm rot="161171" flipH="1">
            <a:off x="3949210" y="5025508"/>
            <a:ext cx="379402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732 w 21732"/>
              <a:gd name="T1" fmla="*/ 21469 h 21600"/>
              <a:gd name="T2" fmla="*/ 0 w 21732"/>
              <a:gd name="T3" fmla="*/ 9576 h 21600"/>
              <a:gd name="T4" fmla="*/ 19361 w 2173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32" h="21600" fill="none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732" h="21600" stroke="0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0" name="Arc 32"/>
          <p:cNvSpPr>
            <a:spLocks/>
          </p:cNvSpPr>
          <p:nvPr/>
        </p:nvSpPr>
        <p:spPr bwMode="auto">
          <a:xfrm rot="4490638" flipH="1">
            <a:off x="3221551" y="4672558"/>
            <a:ext cx="508311" cy="277509"/>
          </a:xfrm>
          <a:custGeom>
            <a:avLst/>
            <a:gdLst>
              <a:gd name="G0" fmla="+- 19839 0 0"/>
              <a:gd name="G1" fmla="+- 0 0 0"/>
              <a:gd name="G2" fmla="+- 21600 0 0"/>
              <a:gd name="T0" fmla="*/ 16746 w 19839"/>
              <a:gd name="T1" fmla="*/ 21377 h 21377"/>
              <a:gd name="T2" fmla="*/ 0 w 19839"/>
              <a:gd name="T3" fmla="*/ 8543 h 21377"/>
              <a:gd name="T4" fmla="*/ 19839 w 19839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839" h="21377" fill="none" extrusionOk="0">
                <a:moveTo>
                  <a:pt x="16745" y="21377"/>
                </a:moveTo>
                <a:cubicBezTo>
                  <a:pt x="9312" y="20301"/>
                  <a:pt x="2970" y="15441"/>
                  <a:pt x="0" y="8542"/>
                </a:cubicBezTo>
              </a:path>
              <a:path w="19839" h="21377" stroke="0" extrusionOk="0">
                <a:moveTo>
                  <a:pt x="16745" y="21377"/>
                </a:moveTo>
                <a:cubicBezTo>
                  <a:pt x="9312" y="20301"/>
                  <a:pt x="2970" y="15441"/>
                  <a:pt x="0" y="8542"/>
                </a:cubicBezTo>
                <a:lnTo>
                  <a:pt x="19839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1" name="Arc 33"/>
          <p:cNvSpPr>
            <a:spLocks/>
          </p:cNvSpPr>
          <p:nvPr/>
        </p:nvSpPr>
        <p:spPr bwMode="auto">
          <a:xfrm rot="4490638" flipH="1">
            <a:off x="5351084" y="4624318"/>
            <a:ext cx="344154" cy="277509"/>
          </a:xfrm>
          <a:custGeom>
            <a:avLst/>
            <a:gdLst>
              <a:gd name="G0" fmla="+- 21596 0 0"/>
              <a:gd name="G1" fmla="+- 0 0 0"/>
              <a:gd name="G2" fmla="+- 21600 0 0"/>
              <a:gd name="T0" fmla="*/ 18503 w 21596"/>
              <a:gd name="T1" fmla="*/ 21377 h 21377"/>
              <a:gd name="T2" fmla="*/ 0 w 21596"/>
              <a:gd name="T3" fmla="*/ 389 h 21377"/>
              <a:gd name="T4" fmla="*/ 21596 w 21596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6" h="21377" fill="none" extrusionOk="0">
                <a:moveTo>
                  <a:pt x="18502" y="21377"/>
                </a:moveTo>
                <a:cubicBezTo>
                  <a:pt x="8024" y="19861"/>
                  <a:pt x="190" y="10974"/>
                  <a:pt x="-1" y="389"/>
                </a:cubicBezTo>
              </a:path>
              <a:path w="21596" h="21377" stroke="0" extrusionOk="0">
                <a:moveTo>
                  <a:pt x="18502" y="21377"/>
                </a:moveTo>
                <a:cubicBezTo>
                  <a:pt x="8024" y="19861"/>
                  <a:pt x="190" y="10974"/>
                  <a:pt x="-1" y="389"/>
                </a:cubicBezTo>
                <a:lnTo>
                  <a:pt x="21596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2" name="Arc 34"/>
          <p:cNvSpPr>
            <a:spLocks/>
          </p:cNvSpPr>
          <p:nvPr/>
        </p:nvSpPr>
        <p:spPr bwMode="auto">
          <a:xfrm rot="21354695" flipH="1" flipV="1">
            <a:off x="3672900" y="4395520"/>
            <a:ext cx="523252" cy="336954"/>
          </a:xfrm>
          <a:custGeom>
            <a:avLst/>
            <a:gdLst>
              <a:gd name="G0" fmla="+- 21467 0 0"/>
              <a:gd name="G1" fmla="+- 0 0 0"/>
              <a:gd name="G2" fmla="+- 21600 0 0"/>
              <a:gd name="T0" fmla="*/ 24523 w 24523"/>
              <a:gd name="T1" fmla="*/ 21383 h 21600"/>
              <a:gd name="T2" fmla="*/ 0 w 24523"/>
              <a:gd name="T3" fmla="*/ 2396 h 21600"/>
              <a:gd name="T4" fmla="*/ 21467 w 2452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523" h="21600" fill="none" extrusionOk="0">
                <a:moveTo>
                  <a:pt x="24522" y="21382"/>
                </a:moveTo>
                <a:cubicBezTo>
                  <a:pt x="23510" y="21527"/>
                  <a:pt x="22489" y="21599"/>
                  <a:pt x="21467" y="21600"/>
                </a:cubicBezTo>
                <a:cubicBezTo>
                  <a:pt x="10464" y="21600"/>
                  <a:pt x="1220" y="13330"/>
                  <a:pt x="0" y="2395"/>
                </a:cubicBezTo>
              </a:path>
              <a:path w="24523" h="21600" stroke="0" extrusionOk="0">
                <a:moveTo>
                  <a:pt x="24522" y="21382"/>
                </a:moveTo>
                <a:cubicBezTo>
                  <a:pt x="23510" y="21527"/>
                  <a:pt x="22489" y="21599"/>
                  <a:pt x="21467" y="21600"/>
                </a:cubicBezTo>
                <a:cubicBezTo>
                  <a:pt x="10464" y="21600"/>
                  <a:pt x="1220" y="13330"/>
                  <a:pt x="0" y="2395"/>
                </a:cubicBezTo>
                <a:lnTo>
                  <a:pt x="21467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dash"/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3" name="Arc 35"/>
          <p:cNvSpPr>
            <a:spLocks/>
          </p:cNvSpPr>
          <p:nvPr/>
        </p:nvSpPr>
        <p:spPr bwMode="auto">
          <a:xfrm rot="1103579" flipH="1">
            <a:off x="6524112" y="4638155"/>
            <a:ext cx="535239" cy="388073"/>
          </a:xfrm>
          <a:custGeom>
            <a:avLst/>
            <a:gdLst>
              <a:gd name="G0" fmla="+- 17564 0 0"/>
              <a:gd name="G1" fmla="+- 0 0 0"/>
              <a:gd name="G2" fmla="+- 21600 0 0"/>
              <a:gd name="T0" fmla="*/ 14471 w 17564"/>
              <a:gd name="T1" fmla="*/ 21377 h 21377"/>
              <a:gd name="T2" fmla="*/ 0 w 17564"/>
              <a:gd name="T3" fmla="*/ 12573 h 21377"/>
              <a:gd name="T4" fmla="*/ 17564 w 17564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64" h="21377" fill="none" extrusionOk="0">
                <a:moveTo>
                  <a:pt x="14470" y="21377"/>
                </a:moveTo>
                <a:cubicBezTo>
                  <a:pt x="8649" y="20535"/>
                  <a:pt x="3423" y="17355"/>
                  <a:pt x="0" y="12572"/>
                </a:cubicBezTo>
              </a:path>
              <a:path w="17564" h="21377" stroke="0" extrusionOk="0">
                <a:moveTo>
                  <a:pt x="14470" y="21377"/>
                </a:moveTo>
                <a:cubicBezTo>
                  <a:pt x="8649" y="20535"/>
                  <a:pt x="3423" y="17355"/>
                  <a:pt x="0" y="12572"/>
                </a:cubicBezTo>
                <a:lnTo>
                  <a:pt x="17564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4" name="Oval 36"/>
          <p:cNvSpPr>
            <a:spLocks noChangeArrowheads="1"/>
          </p:cNvSpPr>
          <p:nvPr/>
        </p:nvSpPr>
        <p:spPr bwMode="auto">
          <a:xfrm>
            <a:off x="0" y="4396240"/>
            <a:ext cx="1021279" cy="628549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Repérer le problème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5" name="AutoShape 37"/>
          <p:cNvSpPr>
            <a:spLocks noChangeArrowheads="1"/>
          </p:cNvSpPr>
          <p:nvPr/>
        </p:nvSpPr>
        <p:spPr bwMode="auto">
          <a:xfrm>
            <a:off x="958345" y="5006069"/>
            <a:ext cx="767196" cy="679668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Savoirs, techniques &amp; méthodes de gestion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6" name="Oval 38"/>
          <p:cNvSpPr>
            <a:spLocks noChangeArrowheads="1"/>
          </p:cNvSpPr>
          <p:nvPr/>
        </p:nvSpPr>
        <p:spPr bwMode="auto">
          <a:xfrm>
            <a:off x="1876583" y="4530877"/>
            <a:ext cx="1041109" cy="768226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Analyse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risque d'impayé du cas (1)</a:t>
            </a:r>
          </a:p>
        </p:txBody>
      </p:sp>
      <p:sp>
        <p:nvSpPr>
          <p:cNvPr id="2087" name="AutoShape 39"/>
          <p:cNvSpPr>
            <a:spLocks noChangeArrowheads="1"/>
          </p:cNvSpPr>
          <p:nvPr/>
        </p:nvSpPr>
        <p:spPr bwMode="auto">
          <a:xfrm>
            <a:off x="2972834" y="4198243"/>
            <a:ext cx="689278" cy="483831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kumimoji="0" lang="fr-FR" sz="9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ère</a:t>
            </a: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synthèse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9" name="Oval 41"/>
          <p:cNvSpPr>
            <a:spLocks noChangeArrowheads="1"/>
          </p:cNvSpPr>
          <p:nvPr/>
        </p:nvSpPr>
        <p:spPr bwMode="auto">
          <a:xfrm>
            <a:off x="3995936" y="4600716"/>
            <a:ext cx="1080120" cy="628549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Proposer des modifications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1" name="AutoShape 43"/>
          <p:cNvSpPr>
            <a:spLocks noChangeArrowheads="1"/>
          </p:cNvSpPr>
          <p:nvPr/>
        </p:nvSpPr>
        <p:spPr bwMode="auto">
          <a:xfrm>
            <a:off x="5002306" y="4224163"/>
            <a:ext cx="721821" cy="483831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fr-FR" sz="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ème</a:t>
            </a: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synthèse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3" name="AutoShape 45"/>
          <p:cNvSpPr>
            <a:spLocks noChangeArrowheads="1"/>
          </p:cNvSpPr>
          <p:nvPr/>
        </p:nvSpPr>
        <p:spPr bwMode="auto">
          <a:xfrm>
            <a:off x="3077124" y="5045668"/>
            <a:ext cx="858900" cy="687588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Techniques &amp; méthodes de gestion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900" dirty="0" smtClean="0">
                <a:latin typeface="Arial" pitchFamily="34" charset="0"/>
                <a:cs typeface="Arial" pitchFamily="34" charset="0"/>
              </a:rPr>
            </a:b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et </a:t>
            </a:r>
            <a:r>
              <a:rPr kumimoji="0" lang="fr-FR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PGI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4" name="Freeform 46"/>
          <p:cNvSpPr>
            <a:spLocks/>
          </p:cNvSpPr>
          <p:nvPr/>
        </p:nvSpPr>
        <p:spPr bwMode="auto">
          <a:xfrm>
            <a:off x="6958731" y="3296096"/>
            <a:ext cx="792163" cy="666750"/>
          </a:xfrm>
          <a:custGeom>
            <a:avLst/>
            <a:gdLst/>
            <a:ahLst/>
            <a:cxnLst>
              <a:cxn ang="0">
                <a:pos x="72" y="0"/>
              </a:cxn>
              <a:cxn ang="0">
                <a:pos x="891" y="342"/>
              </a:cxn>
              <a:cxn ang="0">
                <a:pos x="1233" y="1078"/>
              </a:cxn>
              <a:cxn ang="0">
                <a:pos x="808" y="1751"/>
              </a:cxn>
              <a:cxn ang="0">
                <a:pos x="0" y="2114"/>
              </a:cxn>
            </a:cxnLst>
            <a:rect l="0" t="0" r="r" b="b"/>
            <a:pathLst>
              <a:path w="1247" h="2114">
                <a:moveTo>
                  <a:pt x="72" y="0"/>
                </a:moveTo>
                <a:cubicBezTo>
                  <a:pt x="208" y="57"/>
                  <a:pt x="697" y="162"/>
                  <a:pt x="891" y="342"/>
                </a:cubicBezTo>
                <a:cubicBezTo>
                  <a:pt x="1085" y="522"/>
                  <a:pt x="1247" y="843"/>
                  <a:pt x="1233" y="1078"/>
                </a:cubicBezTo>
                <a:cubicBezTo>
                  <a:pt x="1200" y="1299"/>
                  <a:pt x="1014" y="1578"/>
                  <a:pt x="808" y="1751"/>
                </a:cubicBezTo>
                <a:cubicBezTo>
                  <a:pt x="602" y="1924"/>
                  <a:pt x="168" y="2039"/>
                  <a:pt x="0" y="2114"/>
                </a:cubicBezTo>
              </a:path>
            </a:pathLst>
          </a:custGeom>
          <a:noFill/>
          <a:ln w="60325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95" name="Text Box 47"/>
          <p:cNvSpPr txBox="1">
            <a:spLocks noChangeArrowheads="1"/>
          </p:cNvSpPr>
          <p:nvPr/>
        </p:nvSpPr>
        <p:spPr bwMode="auto">
          <a:xfrm>
            <a:off x="7668344" y="3284984"/>
            <a:ext cx="1184275" cy="481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000" b="1" i="1" u="none" strike="noStrike" cap="none" normalizeH="0" baseline="0" smtClean="0">
                <a:ln>
                  <a:noFill/>
                </a:ln>
                <a:solidFill>
                  <a:srgbClr val="244061"/>
                </a:solidFill>
                <a:effectLst/>
                <a:latin typeface="Arial Rounded MT Bold" pitchFamily="34" charset="0"/>
                <a:cs typeface="Arial" pitchFamily="34" charset="0"/>
              </a:rPr>
              <a:t>Chronologique ou parallèle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itre 1"/>
          <p:cNvSpPr txBox="1">
            <a:spLocks/>
          </p:cNvSpPr>
          <p:nvPr/>
        </p:nvSpPr>
        <p:spPr>
          <a:xfrm>
            <a:off x="1259632" y="188640"/>
            <a:ext cx="6408712" cy="4320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scénario 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/>
              </a:rPr>
              <a:t>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démarches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Flèche droite 49"/>
          <p:cNvSpPr/>
          <p:nvPr/>
        </p:nvSpPr>
        <p:spPr>
          <a:xfrm>
            <a:off x="5148064" y="3284984"/>
            <a:ext cx="3995936" cy="936104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66" name="Oval 18"/>
          <p:cNvSpPr>
            <a:spLocks noChangeArrowheads="1"/>
          </p:cNvSpPr>
          <p:nvPr/>
        </p:nvSpPr>
        <p:spPr bwMode="auto">
          <a:xfrm>
            <a:off x="7141668" y="2533991"/>
            <a:ext cx="892771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Tester, valider, exploiter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Oval 20"/>
          <p:cNvSpPr>
            <a:spLocks noChangeArrowheads="1"/>
          </p:cNvSpPr>
          <p:nvPr/>
        </p:nvSpPr>
        <p:spPr bwMode="auto">
          <a:xfrm>
            <a:off x="5741122" y="2533356"/>
            <a:ext cx="892771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Mettre en place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8072692" y="2201808"/>
            <a:ext cx="747780" cy="440794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Synthèse finale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8" name="Oval 40"/>
          <p:cNvSpPr>
            <a:spLocks noChangeArrowheads="1"/>
          </p:cNvSpPr>
          <p:nvPr/>
        </p:nvSpPr>
        <p:spPr bwMode="auto">
          <a:xfrm>
            <a:off x="7045565" y="4600716"/>
            <a:ext cx="867291" cy="628549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Tester, valider, exploiter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0" name="Oval 42"/>
          <p:cNvSpPr>
            <a:spLocks noChangeArrowheads="1"/>
          </p:cNvSpPr>
          <p:nvPr/>
        </p:nvSpPr>
        <p:spPr bwMode="auto">
          <a:xfrm>
            <a:off x="5684991" y="4599996"/>
            <a:ext cx="867291" cy="628549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Mettre en place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AutoShape 44"/>
          <p:cNvSpPr>
            <a:spLocks noChangeArrowheads="1"/>
          </p:cNvSpPr>
          <p:nvPr/>
        </p:nvSpPr>
        <p:spPr bwMode="auto">
          <a:xfrm>
            <a:off x="7950017" y="4224163"/>
            <a:ext cx="726439" cy="499671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Synthèse finale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209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500" fill="hold"/>
                                        <p:tgtEl>
                                          <p:spTgt spid="209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0.03426 L 0.02413 -0.11018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" y="-720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11111E-6 L 0.00955 0.1888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" y="940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1.85185E-6 L -0.00694 0.1425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71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1.85185E-6 L -0.0033 0.14259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710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0.00416 -0.1745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870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285 0.025 L 0.0059 -0.16574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-95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 animBg="1"/>
      <p:bldP spid="2061" grpId="0" animBg="1"/>
      <p:bldP spid="2078" grpId="0" animBg="1"/>
      <p:bldP spid="2083" grpId="0" animBg="1"/>
      <p:bldP spid="2094" grpId="0" animBg="1"/>
      <p:bldP spid="2094" grpId="1" animBg="1"/>
      <p:bldP spid="2095" grpId="0" animBg="1"/>
      <p:bldP spid="2095" grpId="1" animBg="1"/>
      <p:bldP spid="50" grpId="0" animBg="1"/>
      <p:bldP spid="2066" grpId="0" animBg="1"/>
      <p:bldP spid="2068" grpId="0" animBg="1"/>
      <p:bldP spid="2070" grpId="0" animBg="1"/>
      <p:bldP spid="2088" grpId="0" animBg="1"/>
      <p:bldP spid="2090" grpId="0" animBg="1"/>
      <p:bldP spid="209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re 1"/>
          <p:cNvSpPr txBox="1">
            <a:spLocks/>
          </p:cNvSpPr>
          <p:nvPr/>
        </p:nvSpPr>
        <p:spPr>
          <a:xfrm>
            <a:off x="1259632" y="1524719"/>
            <a:ext cx="6408712" cy="43204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scénario 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/>
              </a:rPr>
              <a:t></a:t>
            </a: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des démarches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8" name="Diagramme 47"/>
          <p:cNvGraphicFramePr/>
          <p:nvPr>
            <p:extLst>
              <p:ext uri="{D42A27DB-BD31-4B8C-83A1-F6EECF244321}">
                <p14:modId xmlns:p14="http://schemas.microsoft.com/office/powerpoint/2010/main" val="3481122973"/>
              </p:ext>
            </p:extLst>
          </p:nvPr>
        </p:nvGraphicFramePr>
        <p:xfrm>
          <a:off x="395536" y="1700808"/>
          <a:ext cx="8388424" cy="345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8034" y="69255"/>
            <a:ext cx="8887717" cy="1762125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Mission "traitement du risque "politique de délais clients"</a:t>
            </a:r>
            <a:endParaRPr kumimoji="0" 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Arc 4"/>
          <p:cNvSpPr>
            <a:spLocks/>
          </p:cNvSpPr>
          <p:nvPr/>
        </p:nvSpPr>
        <p:spPr bwMode="auto">
          <a:xfrm rot="3736807" flipH="1">
            <a:off x="442313" y="2558024"/>
            <a:ext cx="443969" cy="294300"/>
          </a:xfrm>
          <a:custGeom>
            <a:avLst/>
            <a:gdLst>
              <a:gd name="G0" fmla="+- 21600 0 0"/>
              <a:gd name="G1" fmla="+- 428 0 0"/>
              <a:gd name="G2" fmla="+- 21600 0 0"/>
              <a:gd name="T0" fmla="*/ 23971 w 23971"/>
              <a:gd name="T1" fmla="*/ 21897 h 22028"/>
              <a:gd name="T2" fmla="*/ 4 w 23971"/>
              <a:gd name="T3" fmla="*/ 0 h 22028"/>
              <a:gd name="T4" fmla="*/ 21600 w 23971"/>
              <a:gd name="T5" fmla="*/ 428 h 220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71" h="22028" fill="none" extrusionOk="0">
                <a:moveTo>
                  <a:pt x="23971" y="21897"/>
                </a:moveTo>
                <a:cubicBezTo>
                  <a:pt x="23183" y="21984"/>
                  <a:pt x="22392" y="22027"/>
                  <a:pt x="21600" y="22028"/>
                </a:cubicBezTo>
                <a:cubicBezTo>
                  <a:pt x="9670" y="22028"/>
                  <a:pt x="0" y="12357"/>
                  <a:pt x="0" y="428"/>
                </a:cubicBezTo>
                <a:cubicBezTo>
                  <a:pt x="-1" y="285"/>
                  <a:pt x="1" y="142"/>
                  <a:pt x="4" y="0"/>
                </a:cubicBezTo>
              </a:path>
              <a:path w="23971" h="22028" stroke="0" extrusionOk="0">
                <a:moveTo>
                  <a:pt x="23971" y="21897"/>
                </a:moveTo>
                <a:cubicBezTo>
                  <a:pt x="23183" y="21984"/>
                  <a:pt x="22392" y="22027"/>
                  <a:pt x="21600" y="22028"/>
                </a:cubicBezTo>
                <a:cubicBezTo>
                  <a:pt x="9670" y="22028"/>
                  <a:pt x="0" y="12357"/>
                  <a:pt x="0" y="428"/>
                </a:cubicBezTo>
                <a:cubicBezTo>
                  <a:pt x="-1" y="285"/>
                  <a:pt x="1" y="142"/>
                  <a:pt x="4" y="0"/>
                </a:cubicBezTo>
                <a:lnTo>
                  <a:pt x="21600" y="428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3" name="Arc 5"/>
          <p:cNvSpPr>
            <a:spLocks/>
          </p:cNvSpPr>
          <p:nvPr/>
        </p:nvSpPr>
        <p:spPr bwMode="auto">
          <a:xfrm rot="161171" flipH="1">
            <a:off x="1679539" y="2647693"/>
            <a:ext cx="390549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732 w 21732"/>
              <a:gd name="T1" fmla="*/ 21469 h 21600"/>
              <a:gd name="T2" fmla="*/ 0 w 21732"/>
              <a:gd name="T3" fmla="*/ 9576 h 21600"/>
              <a:gd name="T4" fmla="*/ 19361 w 2173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32" h="21600" fill="none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732" h="21600" stroke="0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4" name="Arc 6"/>
          <p:cNvSpPr>
            <a:spLocks/>
          </p:cNvSpPr>
          <p:nvPr/>
        </p:nvSpPr>
        <p:spPr bwMode="auto">
          <a:xfrm rot="19655655" flipH="1" flipV="1">
            <a:off x="2489635" y="2013179"/>
            <a:ext cx="492351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2417 w 22417"/>
              <a:gd name="T1" fmla="*/ 21383 h 21600"/>
              <a:gd name="T2" fmla="*/ 0 w 22417"/>
              <a:gd name="T3" fmla="*/ 9576 h 21600"/>
              <a:gd name="T4" fmla="*/ 19361 w 2241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417" h="21600" fill="none" extrusionOk="0">
                <a:moveTo>
                  <a:pt x="22416" y="21382"/>
                </a:moveTo>
                <a:cubicBezTo>
                  <a:pt x="21404" y="21527"/>
                  <a:pt x="2038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2417" h="21600" stroke="0" extrusionOk="0">
                <a:moveTo>
                  <a:pt x="22416" y="21382"/>
                </a:moveTo>
                <a:cubicBezTo>
                  <a:pt x="21404" y="21527"/>
                  <a:pt x="2038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5" name="Arc 7"/>
          <p:cNvSpPr>
            <a:spLocks/>
          </p:cNvSpPr>
          <p:nvPr/>
        </p:nvSpPr>
        <p:spPr bwMode="auto">
          <a:xfrm rot="19138716" flipH="1" flipV="1">
            <a:off x="4710148" y="2051923"/>
            <a:ext cx="381911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237 w 21237"/>
              <a:gd name="T1" fmla="*/ 21518 h 21600"/>
              <a:gd name="T2" fmla="*/ 0 w 21237"/>
              <a:gd name="T3" fmla="*/ 9576 h 21600"/>
              <a:gd name="T4" fmla="*/ 19361 w 2123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37" h="21600" fill="none" extrusionOk="0">
                <a:moveTo>
                  <a:pt x="21237" y="21518"/>
                </a:moveTo>
                <a:cubicBezTo>
                  <a:pt x="20613" y="21572"/>
                  <a:pt x="19987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237" h="21600" stroke="0" extrusionOk="0">
                <a:moveTo>
                  <a:pt x="21237" y="21518"/>
                </a:moveTo>
                <a:cubicBezTo>
                  <a:pt x="20613" y="21572"/>
                  <a:pt x="19987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6" name="Arc 8"/>
          <p:cNvSpPr>
            <a:spLocks/>
          </p:cNvSpPr>
          <p:nvPr/>
        </p:nvSpPr>
        <p:spPr bwMode="auto">
          <a:xfrm rot="19138716" flipH="1" flipV="1">
            <a:off x="7741374" y="2068437"/>
            <a:ext cx="364019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0243 w 20243"/>
              <a:gd name="T1" fmla="*/ 21582 h 21600"/>
              <a:gd name="T2" fmla="*/ 0 w 20243"/>
              <a:gd name="T3" fmla="*/ 9576 h 21600"/>
              <a:gd name="T4" fmla="*/ 19361 w 2024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243" h="21600" fill="none" extrusionOk="0">
                <a:moveTo>
                  <a:pt x="20242" y="21581"/>
                </a:moveTo>
                <a:cubicBezTo>
                  <a:pt x="19949" y="21593"/>
                  <a:pt x="19655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0243" h="21600" stroke="0" extrusionOk="0">
                <a:moveTo>
                  <a:pt x="20242" y="21581"/>
                </a:moveTo>
                <a:cubicBezTo>
                  <a:pt x="19949" y="21593"/>
                  <a:pt x="19655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7" name="Arc 9"/>
          <p:cNvSpPr>
            <a:spLocks/>
          </p:cNvSpPr>
          <p:nvPr/>
        </p:nvSpPr>
        <p:spPr bwMode="auto">
          <a:xfrm rot="161171" flipH="1">
            <a:off x="3954347" y="2588624"/>
            <a:ext cx="390549" cy="297250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732 w 21732"/>
              <a:gd name="T1" fmla="*/ 21469 h 21600"/>
              <a:gd name="T2" fmla="*/ 0 w 21732"/>
              <a:gd name="T3" fmla="*/ 9576 h 21600"/>
              <a:gd name="T4" fmla="*/ 19361 w 2173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32" h="21600" fill="none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732" h="21600" stroke="0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8" name="Arc 10"/>
          <p:cNvSpPr>
            <a:spLocks/>
          </p:cNvSpPr>
          <p:nvPr/>
        </p:nvSpPr>
        <p:spPr bwMode="auto">
          <a:xfrm rot="4490638" flipH="1">
            <a:off x="3242724" y="2256836"/>
            <a:ext cx="448415" cy="285662"/>
          </a:xfrm>
          <a:custGeom>
            <a:avLst/>
            <a:gdLst>
              <a:gd name="G0" fmla="+- 19839 0 0"/>
              <a:gd name="G1" fmla="+- 0 0 0"/>
              <a:gd name="G2" fmla="+- 21600 0 0"/>
              <a:gd name="T0" fmla="*/ 16746 w 19839"/>
              <a:gd name="T1" fmla="*/ 21377 h 21377"/>
              <a:gd name="T2" fmla="*/ 0 w 19839"/>
              <a:gd name="T3" fmla="*/ 8543 h 21377"/>
              <a:gd name="T4" fmla="*/ 19839 w 19839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839" h="21377" fill="none" extrusionOk="0">
                <a:moveTo>
                  <a:pt x="16745" y="21377"/>
                </a:moveTo>
                <a:cubicBezTo>
                  <a:pt x="9312" y="20301"/>
                  <a:pt x="2970" y="15441"/>
                  <a:pt x="0" y="8542"/>
                </a:cubicBezTo>
              </a:path>
              <a:path w="19839" h="21377" stroke="0" extrusionOk="0">
                <a:moveTo>
                  <a:pt x="16745" y="21377"/>
                </a:moveTo>
                <a:cubicBezTo>
                  <a:pt x="9312" y="20301"/>
                  <a:pt x="2970" y="15441"/>
                  <a:pt x="0" y="8542"/>
                </a:cubicBezTo>
                <a:lnTo>
                  <a:pt x="19839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9" name="Arc 11"/>
          <p:cNvSpPr>
            <a:spLocks/>
          </p:cNvSpPr>
          <p:nvPr/>
        </p:nvSpPr>
        <p:spPr bwMode="auto">
          <a:xfrm rot="4490638" flipH="1">
            <a:off x="5422737" y="2214281"/>
            <a:ext cx="303601" cy="285662"/>
          </a:xfrm>
          <a:custGeom>
            <a:avLst/>
            <a:gdLst>
              <a:gd name="G0" fmla="+- 21596 0 0"/>
              <a:gd name="G1" fmla="+- 0 0 0"/>
              <a:gd name="G2" fmla="+- 21600 0 0"/>
              <a:gd name="T0" fmla="*/ 18503 w 21596"/>
              <a:gd name="T1" fmla="*/ 21377 h 21377"/>
              <a:gd name="T2" fmla="*/ 0 w 21596"/>
              <a:gd name="T3" fmla="*/ 389 h 21377"/>
              <a:gd name="T4" fmla="*/ 21596 w 21596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6" h="21377" fill="none" extrusionOk="0">
                <a:moveTo>
                  <a:pt x="18502" y="21377"/>
                </a:moveTo>
                <a:cubicBezTo>
                  <a:pt x="8024" y="19861"/>
                  <a:pt x="190" y="10974"/>
                  <a:pt x="-1" y="389"/>
                </a:cubicBezTo>
              </a:path>
              <a:path w="21596" h="21377" stroke="0" extrusionOk="0">
                <a:moveTo>
                  <a:pt x="18502" y="21377"/>
                </a:moveTo>
                <a:cubicBezTo>
                  <a:pt x="8024" y="19861"/>
                  <a:pt x="190" y="10974"/>
                  <a:pt x="-1" y="389"/>
                </a:cubicBezTo>
                <a:lnTo>
                  <a:pt x="21596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60" name="Arc 12"/>
          <p:cNvSpPr>
            <a:spLocks/>
          </p:cNvSpPr>
          <p:nvPr/>
        </p:nvSpPr>
        <p:spPr bwMode="auto">
          <a:xfrm rot="21354695" flipH="1" flipV="1">
            <a:off x="3669919" y="2032869"/>
            <a:ext cx="538624" cy="297250"/>
          </a:xfrm>
          <a:custGeom>
            <a:avLst/>
            <a:gdLst>
              <a:gd name="G0" fmla="+- 21467 0 0"/>
              <a:gd name="G1" fmla="+- 0 0 0"/>
              <a:gd name="G2" fmla="+- 21600 0 0"/>
              <a:gd name="T0" fmla="*/ 24523 w 24523"/>
              <a:gd name="T1" fmla="*/ 21383 h 21600"/>
              <a:gd name="T2" fmla="*/ 0 w 24523"/>
              <a:gd name="T3" fmla="*/ 2396 h 21600"/>
              <a:gd name="T4" fmla="*/ 21467 w 2452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523" h="21600" fill="none" extrusionOk="0">
                <a:moveTo>
                  <a:pt x="24522" y="21382"/>
                </a:moveTo>
                <a:cubicBezTo>
                  <a:pt x="23510" y="21527"/>
                  <a:pt x="22489" y="21599"/>
                  <a:pt x="21467" y="21600"/>
                </a:cubicBezTo>
                <a:cubicBezTo>
                  <a:pt x="10464" y="21600"/>
                  <a:pt x="1220" y="13330"/>
                  <a:pt x="0" y="2395"/>
                </a:cubicBezTo>
              </a:path>
              <a:path w="24523" h="21600" stroke="0" extrusionOk="0">
                <a:moveTo>
                  <a:pt x="24522" y="21382"/>
                </a:moveTo>
                <a:cubicBezTo>
                  <a:pt x="23510" y="21527"/>
                  <a:pt x="22489" y="21599"/>
                  <a:pt x="21467" y="21600"/>
                </a:cubicBezTo>
                <a:cubicBezTo>
                  <a:pt x="10464" y="21600"/>
                  <a:pt x="1220" y="13330"/>
                  <a:pt x="0" y="2395"/>
                </a:cubicBezTo>
                <a:lnTo>
                  <a:pt x="21467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dash"/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61" name="Arc 13"/>
          <p:cNvSpPr>
            <a:spLocks/>
          </p:cNvSpPr>
          <p:nvPr/>
        </p:nvSpPr>
        <p:spPr bwMode="auto">
          <a:xfrm rot="1103579" flipH="1">
            <a:off x="6604896" y="2246914"/>
            <a:ext cx="550964" cy="342345"/>
          </a:xfrm>
          <a:custGeom>
            <a:avLst/>
            <a:gdLst>
              <a:gd name="G0" fmla="+- 17564 0 0"/>
              <a:gd name="G1" fmla="+- 0 0 0"/>
              <a:gd name="G2" fmla="+- 21600 0 0"/>
              <a:gd name="T0" fmla="*/ 14471 w 17564"/>
              <a:gd name="T1" fmla="*/ 21377 h 21377"/>
              <a:gd name="T2" fmla="*/ 0 w 17564"/>
              <a:gd name="T3" fmla="*/ 12573 h 21377"/>
              <a:gd name="T4" fmla="*/ 17564 w 17564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64" h="21377" fill="none" extrusionOk="0">
                <a:moveTo>
                  <a:pt x="14470" y="21377"/>
                </a:moveTo>
                <a:cubicBezTo>
                  <a:pt x="8649" y="20535"/>
                  <a:pt x="3423" y="17355"/>
                  <a:pt x="0" y="12572"/>
                </a:cubicBezTo>
              </a:path>
              <a:path w="17564" h="21377" stroke="0" extrusionOk="0">
                <a:moveTo>
                  <a:pt x="14470" y="21377"/>
                </a:moveTo>
                <a:cubicBezTo>
                  <a:pt x="8649" y="20535"/>
                  <a:pt x="3423" y="17355"/>
                  <a:pt x="0" y="12572"/>
                </a:cubicBezTo>
                <a:lnTo>
                  <a:pt x="17564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>
            <a:off x="875614" y="2571475"/>
            <a:ext cx="789735" cy="599581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Savoirs, techniques &amp; méthodes de gestion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5038382" y="1881703"/>
            <a:ext cx="650298" cy="426820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fr-FR" sz="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ème</a:t>
            </a: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synthèse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1" name="AutoShape 23"/>
          <p:cNvSpPr>
            <a:spLocks noChangeArrowheads="1"/>
          </p:cNvSpPr>
          <p:nvPr/>
        </p:nvSpPr>
        <p:spPr bwMode="auto">
          <a:xfrm>
            <a:off x="3056640" y="2606409"/>
            <a:ext cx="884133" cy="606567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Techniques &amp; méthodes de gestion</a:t>
            </a:r>
            <a:b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et </a:t>
            </a:r>
            <a:r>
              <a:rPr kumimoji="0" lang="fr-FR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PGI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2" name="AutoShape 24"/>
          <p:cNvSpPr>
            <a:spLocks noChangeArrowheads="1"/>
          </p:cNvSpPr>
          <p:nvPr/>
        </p:nvSpPr>
        <p:spPr bwMode="auto">
          <a:xfrm>
            <a:off x="52" y="4979343"/>
            <a:ext cx="8604448" cy="1878657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Mission "traitement du risque "retards et impayés"</a:t>
            </a:r>
            <a:endParaRPr kumimoji="0" 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4" name="Arc 26"/>
          <p:cNvSpPr>
            <a:spLocks/>
          </p:cNvSpPr>
          <p:nvPr/>
        </p:nvSpPr>
        <p:spPr bwMode="auto">
          <a:xfrm rot="3736807" flipH="1">
            <a:off x="501475" y="6139420"/>
            <a:ext cx="503271" cy="285900"/>
          </a:xfrm>
          <a:custGeom>
            <a:avLst/>
            <a:gdLst>
              <a:gd name="G0" fmla="+- 21600 0 0"/>
              <a:gd name="G1" fmla="+- 428 0 0"/>
              <a:gd name="G2" fmla="+- 21600 0 0"/>
              <a:gd name="T0" fmla="*/ 23971 w 23971"/>
              <a:gd name="T1" fmla="*/ 21897 h 22028"/>
              <a:gd name="T2" fmla="*/ 4 w 23971"/>
              <a:gd name="T3" fmla="*/ 0 h 22028"/>
              <a:gd name="T4" fmla="*/ 21600 w 23971"/>
              <a:gd name="T5" fmla="*/ 428 h 220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971" h="22028" fill="none" extrusionOk="0">
                <a:moveTo>
                  <a:pt x="23971" y="21897"/>
                </a:moveTo>
                <a:cubicBezTo>
                  <a:pt x="23183" y="21984"/>
                  <a:pt x="22392" y="22027"/>
                  <a:pt x="21600" y="22028"/>
                </a:cubicBezTo>
                <a:cubicBezTo>
                  <a:pt x="9670" y="22028"/>
                  <a:pt x="0" y="12357"/>
                  <a:pt x="0" y="428"/>
                </a:cubicBezTo>
                <a:cubicBezTo>
                  <a:pt x="-1" y="285"/>
                  <a:pt x="1" y="142"/>
                  <a:pt x="4" y="0"/>
                </a:cubicBezTo>
              </a:path>
              <a:path w="23971" h="22028" stroke="0" extrusionOk="0">
                <a:moveTo>
                  <a:pt x="23971" y="21897"/>
                </a:moveTo>
                <a:cubicBezTo>
                  <a:pt x="23183" y="21984"/>
                  <a:pt x="22392" y="22027"/>
                  <a:pt x="21600" y="22028"/>
                </a:cubicBezTo>
                <a:cubicBezTo>
                  <a:pt x="9670" y="22028"/>
                  <a:pt x="0" y="12357"/>
                  <a:pt x="0" y="428"/>
                </a:cubicBezTo>
                <a:cubicBezTo>
                  <a:pt x="-1" y="285"/>
                  <a:pt x="1" y="142"/>
                  <a:pt x="4" y="0"/>
                </a:cubicBezTo>
                <a:lnTo>
                  <a:pt x="21600" y="428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5" name="Arc 27"/>
          <p:cNvSpPr>
            <a:spLocks/>
          </p:cNvSpPr>
          <p:nvPr/>
        </p:nvSpPr>
        <p:spPr bwMode="auto">
          <a:xfrm rot="161171" flipH="1">
            <a:off x="1739377" y="6217211"/>
            <a:ext cx="379402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732 w 21732"/>
              <a:gd name="T1" fmla="*/ 21469 h 21600"/>
              <a:gd name="T2" fmla="*/ 0 w 21732"/>
              <a:gd name="T3" fmla="*/ 9576 h 21600"/>
              <a:gd name="T4" fmla="*/ 19361 w 2173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32" h="21600" fill="none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732" h="21600" stroke="0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6" name="Arc 28"/>
          <p:cNvSpPr>
            <a:spLocks/>
          </p:cNvSpPr>
          <p:nvPr/>
        </p:nvSpPr>
        <p:spPr bwMode="auto">
          <a:xfrm rot="19655655" flipH="1" flipV="1">
            <a:off x="2526352" y="5497944"/>
            <a:ext cx="478299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2417 w 22417"/>
              <a:gd name="T1" fmla="*/ 21383 h 21600"/>
              <a:gd name="T2" fmla="*/ 0 w 22417"/>
              <a:gd name="T3" fmla="*/ 9576 h 21600"/>
              <a:gd name="T4" fmla="*/ 19361 w 2241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417" h="21600" fill="none" extrusionOk="0">
                <a:moveTo>
                  <a:pt x="22416" y="21382"/>
                </a:moveTo>
                <a:cubicBezTo>
                  <a:pt x="21404" y="21527"/>
                  <a:pt x="2038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2417" h="21600" stroke="0" extrusionOk="0">
                <a:moveTo>
                  <a:pt x="22416" y="21382"/>
                </a:moveTo>
                <a:cubicBezTo>
                  <a:pt x="21404" y="21527"/>
                  <a:pt x="2038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7" name="Arc 29"/>
          <p:cNvSpPr>
            <a:spLocks/>
          </p:cNvSpPr>
          <p:nvPr/>
        </p:nvSpPr>
        <p:spPr bwMode="auto">
          <a:xfrm rot="19138716" flipH="1" flipV="1">
            <a:off x="4683492" y="5541863"/>
            <a:ext cx="371011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237 w 21237"/>
              <a:gd name="T1" fmla="*/ 21518 h 21600"/>
              <a:gd name="T2" fmla="*/ 0 w 21237"/>
              <a:gd name="T3" fmla="*/ 9576 h 21600"/>
              <a:gd name="T4" fmla="*/ 19361 w 21237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237" h="21600" fill="none" extrusionOk="0">
                <a:moveTo>
                  <a:pt x="21237" y="21518"/>
                </a:moveTo>
                <a:cubicBezTo>
                  <a:pt x="20613" y="21572"/>
                  <a:pt x="19987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237" h="21600" stroke="0" extrusionOk="0">
                <a:moveTo>
                  <a:pt x="21237" y="21518"/>
                </a:moveTo>
                <a:cubicBezTo>
                  <a:pt x="20613" y="21572"/>
                  <a:pt x="19987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8" name="Arc 30"/>
          <p:cNvSpPr>
            <a:spLocks/>
          </p:cNvSpPr>
          <p:nvPr/>
        </p:nvSpPr>
        <p:spPr bwMode="auto">
          <a:xfrm rot="19138716" flipH="1" flipV="1">
            <a:off x="7628206" y="5560583"/>
            <a:ext cx="353629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0243 w 20243"/>
              <a:gd name="T1" fmla="*/ 21582 h 21600"/>
              <a:gd name="T2" fmla="*/ 0 w 20243"/>
              <a:gd name="T3" fmla="*/ 9576 h 21600"/>
              <a:gd name="T4" fmla="*/ 19361 w 2024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243" h="21600" fill="none" extrusionOk="0">
                <a:moveTo>
                  <a:pt x="20242" y="21581"/>
                </a:moveTo>
                <a:cubicBezTo>
                  <a:pt x="19949" y="21593"/>
                  <a:pt x="19655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0243" h="21600" stroke="0" extrusionOk="0">
                <a:moveTo>
                  <a:pt x="20242" y="21581"/>
                </a:moveTo>
                <a:cubicBezTo>
                  <a:pt x="19949" y="21593"/>
                  <a:pt x="19655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79" name="Arc 31"/>
          <p:cNvSpPr>
            <a:spLocks/>
          </p:cNvSpPr>
          <p:nvPr/>
        </p:nvSpPr>
        <p:spPr bwMode="auto">
          <a:xfrm rot="161171" flipH="1">
            <a:off x="3949261" y="6150252"/>
            <a:ext cx="379402" cy="336954"/>
          </a:xfrm>
          <a:custGeom>
            <a:avLst/>
            <a:gdLst>
              <a:gd name="G0" fmla="+- 19361 0 0"/>
              <a:gd name="G1" fmla="+- 0 0 0"/>
              <a:gd name="G2" fmla="+- 21600 0 0"/>
              <a:gd name="T0" fmla="*/ 21732 w 21732"/>
              <a:gd name="T1" fmla="*/ 21469 h 21600"/>
              <a:gd name="T2" fmla="*/ 0 w 21732"/>
              <a:gd name="T3" fmla="*/ 9576 h 21600"/>
              <a:gd name="T4" fmla="*/ 19361 w 21732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732" h="21600" fill="none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</a:path>
              <a:path w="21732" h="21600" stroke="0" extrusionOk="0">
                <a:moveTo>
                  <a:pt x="21732" y="21469"/>
                </a:moveTo>
                <a:cubicBezTo>
                  <a:pt x="20944" y="21556"/>
                  <a:pt x="20153" y="21599"/>
                  <a:pt x="19361" y="21600"/>
                </a:cubicBezTo>
                <a:cubicBezTo>
                  <a:pt x="11145" y="21600"/>
                  <a:pt x="3641" y="16939"/>
                  <a:pt x="-1" y="9576"/>
                </a:cubicBezTo>
                <a:lnTo>
                  <a:pt x="19361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0" name="Arc 32"/>
          <p:cNvSpPr>
            <a:spLocks/>
          </p:cNvSpPr>
          <p:nvPr/>
        </p:nvSpPr>
        <p:spPr bwMode="auto">
          <a:xfrm rot="4490638" flipH="1">
            <a:off x="3221602" y="5797302"/>
            <a:ext cx="508311" cy="277509"/>
          </a:xfrm>
          <a:custGeom>
            <a:avLst/>
            <a:gdLst>
              <a:gd name="G0" fmla="+- 19839 0 0"/>
              <a:gd name="G1" fmla="+- 0 0 0"/>
              <a:gd name="G2" fmla="+- 21600 0 0"/>
              <a:gd name="T0" fmla="*/ 16746 w 19839"/>
              <a:gd name="T1" fmla="*/ 21377 h 21377"/>
              <a:gd name="T2" fmla="*/ 0 w 19839"/>
              <a:gd name="T3" fmla="*/ 8543 h 21377"/>
              <a:gd name="T4" fmla="*/ 19839 w 19839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9839" h="21377" fill="none" extrusionOk="0">
                <a:moveTo>
                  <a:pt x="16745" y="21377"/>
                </a:moveTo>
                <a:cubicBezTo>
                  <a:pt x="9312" y="20301"/>
                  <a:pt x="2970" y="15441"/>
                  <a:pt x="0" y="8542"/>
                </a:cubicBezTo>
              </a:path>
              <a:path w="19839" h="21377" stroke="0" extrusionOk="0">
                <a:moveTo>
                  <a:pt x="16745" y="21377"/>
                </a:moveTo>
                <a:cubicBezTo>
                  <a:pt x="9312" y="20301"/>
                  <a:pt x="2970" y="15441"/>
                  <a:pt x="0" y="8542"/>
                </a:cubicBezTo>
                <a:lnTo>
                  <a:pt x="19839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1" name="Arc 33"/>
          <p:cNvSpPr>
            <a:spLocks/>
          </p:cNvSpPr>
          <p:nvPr/>
        </p:nvSpPr>
        <p:spPr bwMode="auto">
          <a:xfrm rot="4490638" flipH="1">
            <a:off x="5351135" y="5749062"/>
            <a:ext cx="344154" cy="277509"/>
          </a:xfrm>
          <a:custGeom>
            <a:avLst/>
            <a:gdLst>
              <a:gd name="G0" fmla="+- 21596 0 0"/>
              <a:gd name="G1" fmla="+- 0 0 0"/>
              <a:gd name="G2" fmla="+- 21600 0 0"/>
              <a:gd name="T0" fmla="*/ 18503 w 21596"/>
              <a:gd name="T1" fmla="*/ 21377 h 21377"/>
              <a:gd name="T2" fmla="*/ 0 w 21596"/>
              <a:gd name="T3" fmla="*/ 389 h 21377"/>
              <a:gd name="T4" fmla="*/ 21596 w 21596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96" h="21377" fill="none" extrusionOk="0">
                <a:moveTo>
                  <a:pt x="18502" y="21377"/>
                </a:moveTo>
                <a:cubicBezTo>
                  <a:pt x="8024" y="19861"/>
                  <a:pt x="190" y="10974"/>
                  <a:pt x="-1" y="389"/>
                </a:cubicBezTo>
              </a:path>
              <a:path w="21596" h="21377" stroke="0" extrusionOk="0">
                <a:moveTo>
                  <a:pt x="18502" y="21377"/>
                </a:moveTo>
                <a:cubicBezTo>
                  <a:pt x="8024" y="19861"/>
                  <a:pt x="190" y="10974"/>
                  <a:pt x="-1" y="389"/>
                </a:cubicBezTo>
                <a:lnTo>
                  <a:pt x="21596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2" name="Arc 34"/>
          <p:cNvSpPr>
            <a:spLocks/>
          </p:cNvSpPr>
          <p:nvPr/>
        </p:nvSpPr>
        <p:spPr bwMode="auto">
          <a:xfrm rot="21354695" flipH="1" flipV="1">
            <a:off x="3672951" y="5520264"/>
            <a:ext cx="523252" cy="336954"/>
          </a:xfrm>
          <a:custGeom>
            <a:avLst/>
            <a:gdLst>
              <a:gd name="G0" fmla="+- 21467 0 0"/>
              <a:gd name="G1" fmla="+- 0 0 0"/>
              <a:gd name="G2" fmla="+- 21600 0 0"/>
              <a:gd name="T0" fmla="*/ 24523 w 24523"/>
              <a:gd name="T1" fmla="*/ 21383 h 21600"/>
              <a:gd name="T2" fmla="*/ 0 w 24523"/>
              <a:gd name="T3" fmla="*/ 2396 h 21600"/>
              <a:gd name="T4" fmla="*/ 21467 w 24523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4523" h="21600" fill="none" extrusionOk="0">
                <a:moveTo>
                  <a:pt x="24522" y="21382"/>
                </a:moveTo>
                <a:cubicBezTo>
                  <a:pt x="23510" y="21527"/>
                  <a:pt x="22489" y="21599"/>
                  <a:pt x="21467" y="21600"/>
                </a:cubicBezTo>
                <a:cubicBezTo>
                  <a:pt x="10464" y="21600"/>
                  <a:pt x="1220" y="13330"/>
                  <a:pt x="0" y="2395"/>
                </a:cubicBezTo>
              </a:path>
              <a:path w="24523" h="21600" stroke="0" extrusionOk="0">
                <a:moveTo>
                  <a:pt x="24522" y="21382"/>
                </a:moveTo>
                <a:cubicBezTo>
                  <a:pt x="23510" y="21527"/>
                  <a:pt x="22489" y="21599"/>
                  <a:pt x="21467" y="21600"/>
                </a:cubicBezTo>
                <a:cubicBezTo>
                  <a:pt x="10464" y="21600"/>
                  <a:pt x="1220" y="13330"/>
                  <a:pt x="0" y="2395"/>
                </a:cubicBezTo>
                <a:lnTo>
                  <a:pt x="21467" y="0"/>
                </a:lnTo>
                <a:close/>
              </a:path>
            </a:pathLst>
          </a:custGeom>
          <a:noFill/>
          <a:ln w="19050">
            <a:solidFill>
              <a:srgbClr val="000000"/>
            </a:solidFill>
            <a:prstDash val="dash"/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3" name="Arc 35"/>
          <p:cNvSpPr>
            <a:spLocks/>
          </p:cNvSpPr>
          <p:nvPr/>
        </p:nvSpPr>
        <p:spPr bwMode="auto">
          <a:xfrm rot="1103579" flipH="1">
            <a:off x="6524163" y="5762899"/>
            <a:ext cx="535239" cy="388073"/>
          </a:xfrm>
          <a:custGeom>
            <a:avLst/>
            <a:gdLst>
              <a:gd name="G0" fmla="+- 17564 0 0"/>
              <a:gd name="G1" fmla="+- 0 0 0"/>
              <a:gd name="G2" fmla="+- 21600 0 0"/>
              <a:gd name="T0" fmla="*/ 14471 w 17564"/>
              <a:gd name="T1" fmla="*/ 21377 h 21377"/>
              <a:gd name="T2" fmla="*/ 0 w 17564"/>
              <a:gd name="T3" fmla="*/ 12573 h 21377"/>
              <a:gd name="T4" fmla="*/ 17564 w 17564"/>
              <a:gd name="T5" fmla="*/ 0 h 213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564" h="21377" fill="none" extrusionOk="0">
                <a:moveTo>
                  <a:pt x="14470" y="21377"/>
                </a:moveTo>
                <a:cubicBezTo>
                  <a:pt x="8649" y="20535"/>
                  <a:pt x="3423" y="17355"/>
                  <a:pt x="0" y="12572"/>
                </a:cubicBezTo>
              </a:path>
              <a:path w="17564" h="21377" stroke="0" extrusionOk="0">
                <a:moveTo>
                  <a:pt x="14470" y="21377"/>
                </a:moveTo>
                <a:cubicBezTo>
                  <a:pt x="8649" y="20535"/>
                  <a:pt x="3423" y="17355"/>
                  <a:pt x="0" y="12572"/>
                </a:cubicBezTo>
                <a:lnTo>
                  <a:pt x="17564" y="0"/>
                </a:lnTo>
                <a:close/>
              </a:path>
            </a:pathLst>
          </a:custGeom>
          <a:noFill/>
          <a:ln w="47625" cmpd="tri">
            <a:solidFill>
              <a:srgbClr val="000000"/>
            </a:solidFill>
            <a:round/>
            <a:headEnd/>
            <a:tailEnd type="triangle" w="sm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85" name="AutoShape 37"/>
          <p:cNvSpPr>
            <a:spLocks noChangeArrowheads="1"/>
          </p:cNvSpPr>
          <p:nvPr/>
        </p:nvSpPr>
        <p:spPr bwMode="auto">
          <a:xfrm>
            <a:off x="958396" y="6130813"/>
            <a:ext cx="767196" cy="679668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Savoirs, techniques &amp; méthodes de gestion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1" name="AutoShape 43"/>
          <p:cNvSpPr>
            <a:spLocks noChangeArrowheads="1"/>
          </p:cNvSpPr>
          <p:nvPr/>
        </p:nvSpPr>
        <p:spPr bwMode="auto">
          <a:xfrm>
            <a:off x="5002358" y="5348907"/>
            <a:ext cx="721644" cy="483831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r>
              <a:rPr kumimoji="0" lang="fr-FR" sz="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ème</a:t>
            </a: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synthèse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3" name="AutoShape 45"/>
          <p:cNvSpPr>
            <a:spLocks noChangeArrowheads="1"/>
          </p:cNvSpPr>
          <p:nvPr/>
        </p:nvSpPr>
        <p:spPr bwMode="auto">
          <a:xfrm>
            <a:off x="3077175" y="6170412"/>
            <a:ext cx="858900" cy="687588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Techniques &amp; méthodes de gestion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FR" sz="900" dirty="0" smtClean="0">
                <a:latin typeface="Arial" pitchFamily="34" charset="0"/>
                <a:cs typeface="Arial" pitchFamily="34" charset="0"/>
              </a:rPr>
            </a:b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et </a:t>
            </a:r>
            <a:r>
              <a:rPr kumimoji="0" lang="fr-FR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PGI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Flèche droite 52"/>
          <p:cNvSpPr/>
          <p:nvPr/>
        </p:nvSpPr>
        <p:spPr>
          <a:xfrm>
            <a:off x="179512" y="3140968"/>
            <a:ext cx="8784976" cy="432048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62" name="Oval 14"/>
          <p:cNvSpPr>
            <a:spLocks noChangeArrowheads="1"/>
          </p:cNvSpPr>
          <p:nvPr/>
        </p:nvSpPr>
        <p:spPr bwMode="auto">
          <a:xfrm>
            <a:off x="118" y="697425"/>
            <a:ext cx="940278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Repérer le problème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Oval 16"/>
          <p:cNvSpPr>
            <a:spLocks noChangeArrowheads="1"/>
          </p:cNvSpPr>
          <p:nvPr/>
        </p:nvSpPr>
        <p:spPr bwMode="auto">
          <a:xfrm>
            <a:off x="1820828" y="2152277"/>
            <a:ext cx="1071695" cy="677704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fr-FR" sz="900" dirty="0" smtClean="0">
                <a:latin typeface="Arial" pitchFamily="34" charset="0"/>
                <a:cs typeface="Arial" pitchFamily="34" charset="0"/>
              </a:rPr>
              <a:t>Analyser le portefeuille client</a:t>
            </a:r>
          </a:p>
        </p:txBody>
      </p:sp>
      <p:sp>
        <p:nvSpPr>
          <p:cNvPr id="2066" name="Oval 18"/>
          <p:cNvSpPr>
            <a:spLocks noChangeArrowheads="1"/>
          </p:cNvSpPr>
          <p:nvPr/>
        </p:nvSpPr>
        <p:spPr bwMode="auto">
          <a:xfrm>
            <a:off x="7141669" y="2213886"/>
            <a:ext cx="892771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Tester, valider, exploiter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Oval 19"/>
          <p:cNvSpPr>
            <a:spLocks noChangeArrowheads="1"/>
          </p:cNvSpPr>
          <p:nvPr/>
        </p:nvSpPr>
        <p:spPr bwMode="auto">
          <a:xfrm>
            <a:off x="4025917" y="2213886"/>
            <a:ext cx="1122288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Proposer des modifications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Oval 20"/>
          <p:cNvSpPr>
            <a:spLocks noChangeArrowheads="1"/>
          </p:cNvSpPr>
          <p:nvPr/>
        </p:nvSpPr>
        <p:spPr bwMode="auto">
          <a:xfrm>
            <a:off x="5741123" y="2213251"/>
            <a:ext cx="892771" cy="554485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Mettre en place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4" name="Oval 36"/>
          <p:cNvSpPr>
            <a:spLocks noChangeArrowheads="1"/>
          </p:cNvSpPr>
          <p:nvPr/>
        </p:nvSpPr>
        <p:spPr bwMode="auto">
          <a:xfrm>
            <a:off x="0" y="5520984"/>
            <a:ext cx="1021330" cy="628549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Repérer le problème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6" name="Oval 38"/>
          <p:cNvSpPr>
            <a:spLocks noChangeArrowheads="1"/>
          </p:cNvSpPr>
          <p:nvPr/>
        </p:nvSpPr>
        <p:spPr bwMode="auto">
          <a:xfrm>
            <a:off x="1876633" y="5655621"/>
            <a:ext cx="1041109" cy="768226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Analyse </a:t>
            </a:r>
            <a:r>
              <a:rPr lang="fr-FR" sz="900" dirty="0" smtClean="0">
                <a:latin typeface="Arial" pitchFamily="34" charset="0"/>
                <a:cs typeface="Arial" pitchFamily="34" charset="0"/>
              </a:rPr>
              <a:t>risque d'impayé du cas (1)</a:t>
            </a:r>
          </a:p>
        </p:txBody>
      </p:sp>
      <p:sp>
        <p:nvSpPr>
          <p:cNvPr id="2088" name="Oval 40"/>
          <p:cNvSpPr>
            <a:spLocks noChangeArrowheads="1"/>
          </p:cNvSpPr>
          <p:nvPr/>
        </p:nvSpPr>
        <p:spPr bwMode="auto">
          <a:xfrm>
            <a:off x="7045616" y="5725460"/>
            <a:ext cx="867291" cy="628549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Tester, valider, exploiter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9" name="Oval 41"/>
          <p:cNvSpPr>
            <a:spLocks noChangeArrowheads="1"/>
          </p:cNvSpPr>
          <p:nvPr/>
        </p:nvSpPr>
        <p:spPr bwMode="auto">
          <a:xfrm>
            <a:off x="3996012" y="5725460"/>
            <a:ext cx="1080068" cy="628549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Proposer des modifications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0" name="Oval 42"/>
          <p:cNvSpPr>
            <a:spLocks noChangeArrowheads="1"/>
          </p:cNvSpPr>
          <p:nvPr/>
        </p:nvSpPr>
        <p:spPr bwMode="auto">
          <a:xfrm>
            <a:off x="5685042" y="5724740"/>
            <a:ext cx="867291" cy="628549"/>
          </a:xfrm>
          <a:prstGeom prst="ellipse">
            <a:avLst/>
          </a:prstGeom>
          <a:solidFill>
            <a:srgbClr val="B6DDE8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Mettre en place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AutoShape 45"/>
          <p:cNvSpPr>
            <a:spLocks noChangeArrowheads="1"/>
          </p:cNvSpPr>
          <p:nvPr/>
        </p:nvSpPr>
        <p:spPr bwMode="auto">
          <a:xfrm>
            <a:off x="755576" y="5517232"/>
            <a:ext cx="7200800" cy="1340768"/>
          </a:xfrm>
          <a:prstGeom prst="foldedCorner">
            <a:avLst>
              <a:gd name="adj" fmla="val 12500"/>
            </a:avLst>
          </a:prstGeom>
          <a:solidFill>
            <a:srgbClr val="FABF8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72000" tIns="0" rIns="72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Ensemble de ressources internes et externes : savoirs, pré-requis, méthodes et techniques, modes opératoires…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fr-FR" sz="1200" b="1" i="1" dirty="0" smtClean="0">
                <a:latin typeface="Arial" pitchFamily="34" charset="0"/>
                <a:cs typeface="Arial" pitchFamily="34" charset="0"/>
              </a:rPr>
              <a:t>qui alimentent en permanence la situation.</a:t>
            </a:r>
            <a:endParaRPr kumimoji="0" lang="fr-FR" sz="32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2949285" y="1858838"/>
            <a:ext cx="709528" cy="426820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kumimoji="0" lang="fr-FR" sz="9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ère</a:t>
            </a: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synthèse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0" name="AutoShape 22"/>
          <p:cNvSpPr>
            <a:spLocks noChangeArrowheads="1"/>
          </p:cNvSpPr>
          <p:nvPr/>
        </p:nvSpPr>
        <p:spPr bwMode="auto">
          <a:xfrm>
            <a:off x="8072692" y="1881703"/>
            <a:ext cx="747781" cy="440794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Synthèse finale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7" name="AutoShape 39"/>
          <p:cNvSpPr>
            <a:spLocks noChangeArrowheads="1"/>
          </p:cNvSpPr>
          <p:nvPr/>
        </p:nvSpPr>
        <p:spPr bwMode="auto">
          <a:xfrm>
            <a:off x="2972884" y="5322987"/>
            <a:ext cx="689278" cy="483831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1</a:t>
            </a:r>
            <a:r>
              <a:rPr kumimoji="0" lang="fr-FR" sz="9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ère</a:t>
            </a:r>
            <a:r>
              <a:rPr kumimoji="0" lang="fr-FR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synthèse</a:t>
            </a: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2" name="AutoShape 44"/>
          <p:cNvSpPr>
            <a:spLocks noChangeArrowheads="1"/>
          </p:cNvSpPr>
          <p:nvPr/>
        </p:nvSpPr>
        <p:spPr bwMode="auto">
          <a:xfrm>
            <a:off x="7950068" y="5348907"/>
            <a:ext cx="726439" cy="499671"/>
          </a:xfrm>
          <a:prstGeom prst="octagon">
            <a:avLst>
              <a:gd name="adj" fmla="val 29287"/>
            </a:avLst>
          </a:prstGeom>
          <a:solidFill>
            <a:srgbClr val="D6E3B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36000" tIns="0" rIns="3600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fr-FR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Synthèse finale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Flèche vers le bas 53"/>
          <p:cNvSpPr/>
          <p:nvPr/>
        </p:nvSpPr>
        <p:spPr>
          <a:xfrm rot="10800000">
            <a:off x="1475656" y="4725144"/>
            <a:ext cx="504056" cy="792088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Flèche vers le bas 54"/>
          <p:cNvSpPr/>
          <p:nvPr/>
        </p:nvSpPr>
        <p:spPr>
          <a:xfrm rot="10800000">
            <a:off x="3995936" y="4725144"/>
            <a:ext cx="504056" cy="792088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Flèche vers le bas 55"/>
          <p:cNvSpPr/>
          <p:nvPr/>
        </p:nvSpPr>
        <p:spPr>
          <a:xfrm rot="10800000">
            <a:off x="6444208" y="4725144"/>
            <a:ext cx="504056" cy="792088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ZoneTexte 57"/>
          <p:cNvSpPr txBox="1"/>
          <p:nvPr/>
        </p:nvSpPr>
        <p:spPr>
          <a:xfrm>
            <a:off x="1259632" y="1956767"/>
            <a:ext cx="162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 smtClean="0"/>
              <a:t>Type « projet »</a:t>
            </a:r>
            <a:endParaRPr lang="fr-FR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59259E-6 L 0.0776 0.6331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00" y="316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1.85185E-6 L -0.11077 0.6381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00" y="3190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06979 -0.08658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0" y="-43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48148E-6 L -0.11961 -0.08218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0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" y="-4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3.7037E-7 L 0.08628 0.34745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1740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0.08645 -0.36135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-1810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7 -0.00278 L -0.00468 -0.3835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0" y="-1910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70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2378 0.38843 " pathEditMode="relative" ptsTypes="AA">
                                      <p:cBhvr>
                                        <p:cTn id="72" dur="20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-0.0283 -0.3217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20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0" y="-1610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76" dur="2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2.96296E-6 L 0.00399 -0.38079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20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1910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80" dur="2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44444E-6 L 0.00416 -0.3805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0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" y="-1900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33  E" pathEditMode="relative" ptsTypes="">
                                      <p:cBhvr>
                                        <p:cTn id="84" dur="2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0.01285 -0.38079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0" y="-1910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500"/>
                            </p:stCondLst>
                            <p:childTnLst>
                              <p:par>
                                <p:cTn id="9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07407E-6 L 0.00156 0.38843 " pathEditMode="relative" rAng="0" ptsTypes="AA">
                                      <p:cBhvr>
                                        <p:cTn id="93" dur="2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1940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3.7037E-6 L 0.01597 -0.3162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0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" y="-1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6500"/>
                            </p:stCondLst>
                            <p:childTnLst>
                              <p:par>
                                <p:cTn id="9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000"/>
                            </p:stCondLst>
                            <p:childTnLst>
                              <p:par>
                                <p:cTn id="10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2" grpId="0" animBg="1"/>
      <p:bldP spid="2053" grpId="0" animBg="1"/>
      <p:bldP spid="2054" grpId="0" animBg="1"/>
      <p:bldP spid="2055" grpId="0" animBg="1"/>
      <p:bldP spid="2056" grpId="0" animBg="1"/>
      <p:bldP spid="2057" grpId="0" animBg="1"/>
      <p:bldP spid="2058" grpId="0" animBg="1"/>
      <p:bldP spid="2059" grpId="0" animBg="1"/>
      <p:bldP spid="2060" grpId="0" animBg="1"/>
      <p:bldP spid="2061" grpId="0" animBg="1"/>
      <p:bldP spid="2063" grpId="0" animBg="1"/>
      <p:bldP spid="2069" grpId="0" animBg="1"/>
      <p:bldP spid="2071" grpId="0" animBg="1"/>
      <p:bldP spid="2072" grpId="0" animBg="1"/>
      <p:bldP spid="2074" grpId="0" animBg="1"/>
      <p:bldP spid="2075" grpId="0" animBg="1"/>
      <p:bldP spid="2076" grpId="0" animBg="1"/>
      <p:bldP spid="2077" grpId="0" animBg="1"/>
      <p:bldP spid="2078" grpId="0" animBg="1"/>
      <p:bldP spid="2079" grpId="0" animBg="1"/>
      <p:bldP spid="2080" grpId="0" animBg="1"/>
      <p:bldP spid="2081" grpId="0" animBg="1"/>
      <p:bldP spid="2082" grpId="0" animBg="1"/>
      <p:bldP spid="2083" grpId="0" animBg="1"/>
      <p:bldP spid="2085" grpId="0" animBg="1"/>
      <p:bldP spid="2091" grpId="0" animBg="1"/>
      <p:bldP spid="2093" grpId="0" animBg="1"/>
      <p:bldP spid="53" grpId="0" animBg="1"/>
      <p:bldP spid="2062" grpId="0" animBg="1"/>
      <p:bldP spid="2064" grpId="0" animBg="1"/>
      <p:bldP spid="2066" grpId="0" animBg="1"/>
      <p:bldP spid="2067" grpId="0" animBg="1"/>
      <p:bldP spid="2068" grpId="0" animBg="1"/>
      <p:bldP spid="2084" grpId="0" animBg="1"/>
      <p:bldP spid="2086" grpId="0" animBg="1"/>
      <p:bldP spid="2088" grpId="0" animBg="1"/>
      <p:bldP spid="2089" grpId="0" animBg="1"/>
      <p:bldP spid="2090" grpId="0" animBg="1"/>
      <p:bldP spid="49" grpId="1" animBg="1"/>
      <p:bldP spid="2065" grpId="0" animBg="1"/>
      <p:bldP spid="2070" grpId="0" animBg="1"/>
      <p:bldP spid="2087" grpId="0" animBg="1"/>
      <p:bldP spid="2092" grpId="0" animBg="1"/>
      <p:bldP spid="54" grpId="0" animBg="1"/>
      <p:bldP spid="55" grpId="0" animBg="1"/>
      <p:bldP spid="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re 2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240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1. Scénario CB2C - déroulement</a:t>
            </a:r>
          </a:p>
        </p:txBody>
      </p:sp>
      <p:grpSp>
        <p:nvGrpSpPr>
          <p:cNvPr id="2" name="Groupe 35"/>
          <p:cNvGrpSpPr/>
          <p:nvPr/>
        </p:nvGrpSpPr>
        <p:grpSpPr>
          <a:xfrm>
            <a:off x="1619672" y="2636912"/>
            <a:ext cx="5761125" cy="3449948"/>
            <a:chOff x="1691402" y="1340768"/>
            <a:chExt cx="5761125" cy="3449948"/>
          </a:xfrm>
        </p:grpSpPr>
        <p:grpSp>
          <p:nvGrpSpPr>
            <p:cNvPr id="3" name="Group 1"/>
            <p:cNvGrpSpPr>
              <a:grpSpLocks/>
            </p:cNvGrpSpPr>
            <p:nvPr/>
          </p:nvGrpSpPr>
          <p:grpSpPr bwMode="auto">
            <a:xfrm>
              <a:off x="1691402" y="1340768"/>
              <a:ext cx="5761125" cy="1439883"/>
              <a:chOff x="457" y="4064"/>
              <a:chExt cx="9072" cy="2267"/>
            </a:xfrm>
          </p:grpSpPr>
          <p:sp>
            <p:nvSpPr>
              <p:cNvPr id="29717" name="Arc 21"/>
              <p:cNvSpPr>
                <a:spLocks/>
              </p:cNvSpPr>
              <p:nvPr/>
            </p:nvSpPr>
            <p:spPr bwMode="auto">
              <a:xfrm rot="3736807" flipH="1">
                <a:off x="1561" y="5158"/>
                <a:ext cx="699" cy="477"/>
              </a:xfrm>
              <a:custGeom>
                <a:avLst/>
                <a:gdLst>
                  <a:gd name="G0" fmla="+- 21600 0 0"/>
                  <a:gd name="G1" fmla="+- 428 0 0"/>
                  <a:gd name="G2" fmla="+- 21600 0 0"/>
                  <a:gd name="T0" fmla="*/ 23971 w 23971"/>
                  <a:gd name="T1" fmla="*/ 21897 h 22028"/>
                  <a:gd name="T2" fmla="*/ 4 w 23971"/>
                  <a:gd name="T3" fmla="*/ 0 h 22028"/>
                  <a:gd name="T4" fmla="*/ 21600 w 23971"/>
                  <a:gd name="T5" fmla="*/ 428 h 22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971" h="22028" fill="none" extrusionOk="0">
                    <a:moveTo>
                      <a:pt x="23971" y="21897"/>
                    </a:moveTo>
                    <a:cubicBezTo>
                      <a:pt x="23183" y="21984"/>
                      <a:pt x="22392" y="22027"/>
                      <a:pt x="21600" y="22028"/>
                    </a:cubicBezTo>
                    <a:cubicBezTo>
                      <a:pt x="9670" y="22028"/>
                      <a:pt x="0" y="12357"/>
                      <a:pt x="0" y="428"/>
                    </a:cubicBezTo>
                    <a:cubicBezTo>
                      <a:pt x="-1" y="285"/>
                      <a:pt x="1" y="142"/>
                      <a:pt x="4" y="0"/>
                    </a:cubicBezTo>
                  </a:path>
                  <a:path w="23971" h="22028" stroke="0" extrusionOk="0">
                    <a:moveTo>
                      <a:pt x="23971" y="21897"/>
                    </a:moveTo>
                    <a:cubicBezTo>
                      <a:pt x="23183" y="21984"/>
                      <a:pt x="22392" y="22027"/>
                      <a:pt x="21600" y="22028"/>
                    </a:cubicBezTo>
                    <a:cubicBezTo>
                      <a:pt x="9670" y="22028"/>
                      <a:pt x="0" y="12357"/>
                      <a:pt x="0" y="428"/>
                    </a:cubicBezTo>
                    <a:cubicBezTo>
                      <a:pt x="-1" y="285"/>
                      <a:pt x="1" y="142"/>
                      <a:pt x="4" y="0"/>
                    </a:cubicBezTo>
                    <a:lnTo>
                      <a:pt x="21600" y="428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16" name="Arc 20"/>
              <p:cNvSpPr>
                <a:spLocks/>
              </p:cNvSpPr>
              <p:nvPr/>
            </p:nvSpPr>
            <p:spPr bwMode="auto">
              <a:xfrm rot="161171" flipH="1">
                <a:off x="3556" y="5306"/>
                <a:ext cx="633" cy="468"/>
              </a:xfrm>
              <a:custGeom>
                <a:avLst/>
                <a:gdLst>
                  <a:gd name="G0" fmla="+- 19361 0 0"/>
                  <a:gd name="G1" fmla="+- 0 0 0"/>
                  <a:gd name="G2" fmla="+- 21600 0 0"/>
                  <a:gd name="T0" fmla="*/ 21732 w 21732"/>
                  <a:gd name="T1" fmla="*/ 21469 h 21600"/>
                  <a:gd name="T2" fmla="*/ 0 w 21732"/>
                  <a:gd name="T3" fmla="*/ 9576 h 21600"/>
                  <a:gd name="T4" fmla="*/ 19361 w 21732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732" h="21600" fill="none" extrusionOk="0">
                    <a:moveTo>
                      <a:pt x="21732" y="21469"/>
                    </a:moveTo>
                    <a:cubicBezTo>
                      <a:pt x="20944" y="21556"/>
                      <a:pt x="2015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</a:path>
                  <a:path w="21732" h="21600" stroke="0" extrusionOk="0">
                    <a:moveTo>
                      <a:pt x="21732" y="21469"/>
                    </a:moveTo>
                    <a:cubicBezTo>
                      <a:pt x="20944" y="21556"/>
                      <a:pt x="2015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  <a:lnTo>
                      <a:pt x="19361" y="0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15" name="Arc 19"/>
              <p:cNvSpPr>
                <a:spLocks/>
              </p:cNvSpPr>
              <p:nvPr/>
            </p:nvSpPr>
            <p:spPr bwMode="auto">
              <a:xfrm rot="19655655" flipH="1" flipV="1">
                <a:off x="4869" y="4307"/>
                <a:ext cx="798" cy="468"/>
              </a:xfrm>
              <a:custGeom>
                <a:avLst/>
                <a:gdLst>
                  <a:gd name="G0" fmla="+- 19361 0 0"/>
                  <a:gd name="G1" fmla="+- 0 0 0"/>
                  <a:gd name="G2" fmla="+- 21600 0 0"/>
                  <a:gd name="T0" fmla="*/ 22417 w 22417"/>
                  <a:gd name="T1" fmla="*/ 21383 h 21600"/>
                  <a:gd name="T2" fmla="*/ 0 w 22417"/>
                  <a:gd name="T3" fmla="*/ 9576 h 21600"/>
                  <a:gd name="T4" fmla="*/ 19361 w 22417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417" h="21600" fill="none" extrusionOk="0">
                    <a:moveTo>
                      <a:pt x="22416" y="21382"/>
                    </a:moveTo>
                    <a:cubicBezTo>
                      <a:pt x="21404" y="21527"/>
                      <a:pt x="2038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</a:path>
                  <a:path w="22417" h="21600" stroke="0" extrusionOk="0">
                    <a:moveTo>
                      <a:pt x="22416" y="21382"/>
                    </a:moveTo>
                    <a:cubicBezTo>
                      <a:pt x="21404" y="21527"/>
                      <a:pt x="2038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  <a:lnTo>
                      <a:pt x="19361" y="0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12" name="Arc 16"/>
              <p:cNvSpPr>
                <a:spLocks/>
              </p:cNvSpPr>
              <p:nvPr/>
            </p:nvSpPr>
            <p:spPr bwMode="auto">
              <a:xfrm rot="161171" flipH="1">
                <a:off x="7243" y="5213"/>
                <a:ext cx="633" cy="468"/>
              </a:xfrm>
              <a:custGeom>
                <a:avLst/>
                <a:gdLst>
                  <a:gd name="G0" fmla="+- 19361 0 0"/>
                  <a:gd name="G1" fmla="+- 0 0 0"/>
                  <a:gd name="G2" fmla="+- 21600 0 0"/>
                  <a:gd name="T0" fmla="*/ 21732 w 21732"/>
                  <a:gd name="T1" fmla="*/ 21469 h 21600"/>
                  <a:gd name="T2" fmla="*/ 0 w 21732"/>
                  <a:gd name="T3" fmla="*/ 9576 h 21600"/>
                  <a:gd name="T4" fmla="*/ 19361 w 21732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732" h="21600" fill="none" extrusionOk="0">
                    <a:moveTo>
                      <a:pt x="21732" y="21469"/>
                    </a:moveTo>
                    <a:cubicBezTo>
                      <a:pt x="20944" y="21556"/>
                      <a:pt x="2015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</a:path>
                  <a:path w="21732" h="21600" stroke="0" extrusionOk="0">
                    <a:moveTo>
                      <a:pt x="21732" y="21469"/>
                    </a:moveTo>
                    <a:cubicBezTo>
                      <a:pt x="20944" y="21556"/>
                      <a:pt x="2015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  <a:lnTo>
                      <a:pt x="19361" y="0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11" name="Arc 15"/>
              <p:cNvSpPr>
                <a:spLocks/>
              </p:cNvSpPr>
              <p:nvPr/>
            </p:nvSpPr>
            <p:spPr bwMode="auto">
              <a:xfrm rot="4490638" flipH="1">
                <a:off x="6100" y="4684"/>
                <a:ext cx="706" cy="463"/>
              </a:xfrm>
              <a:custGeom>
                <a:avLst/>
                <a:gdLst>
                  <a:gd name="G0" fmla="+- 19839 0 0"/>
                  <a:gd name="G1" fmla="+- 0 0 0"/>
                  <a:gd name="G2" fmla="+- 21600 0 0"/>
                  <a:gd name="T0" fmla="*/ 16746 w 19839"/>
                  <a:gd name="T1" fmla="*/ 21377 h 21377"/>
                  <a:gd name="T2" fmla="*/ 0 w 19839"/>
                  <a:gd name="T3" fmla="*/ 8543 h 21377"/>
                  <a:gd name="T4" fmla="*/ 19839 w 19839"/>
                  <a:gd name="T5" fmla="*/ 0 h 21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839" h="21377" fill="none" extrusionOk="0">
                    <a:moveTo>
                      <a:pt x="16745" y="21377"/>
                    </a:moveTo>
                    <a:cubicBezTo>
                      <a:pt x="9312" y="20301"/>
                      <a:pt x="2970" y="15441"/>
                      <a:pt x="0" y="8542"/>
                    </a:cubicBezTo>
                  </a:path>
                  <a:path w="19839" h="21377" stroke="0" extrusionOk="0">
                    <a:moveTo>
                      <a:pt x="16745" y="21377"/>
                    </a:moveTo>
                    <a:cubicBezTo>
                      <a:pt x="9312" y="20301"/>
                      <a:pt x="2970" y="15441"/>
                      <a:pt x="0" y="8542"/>
                    </a:cubicBezTo>
                    <a:lnTo>
                      <a:pt x="19839" y="0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09" name="Arc 13"/>
              <p:cNvSpPr>
                <a:spLocks/>
              </p:cNvSpPr>
              <p:nvPr/>
            </p:nvSpPr>
            <p:spPr bwMode="auto">
              <a:xfrm rot="21354695" flipH="1" flipV="1">
                <a:off x="6782" y="4338"/>
                <a:ext cx="873" cy="468"/>
              </a:xfrm>
              <a:custGeom>
                <a:avLst/>
                <a:gdLst>
                  <a:gd name="G0" fmla="+- 21467 0 0"/>
                  <a:gd name="G1" fmla="+- 0 0 0"/>
                  <a:gd name="G2" fmla="+- 21600 0 0"/>
                  <a:gd name="T0" fmla="*/ 24523 w 24523"/>
                  <a:gd name="T1" fmla="*/ 21383 h 21600"/>
                  <a:gd name="T2" fmla="*/ 0 w 24523"/>
                  <a:gd name="T3" fmla="*/ 2396 h 21600"/>
                  <a:gd name="T4" fmla="*/ 21467 w 24523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523" h="21600" fill="none" extrusionOk="0">
                    <a:moveTo>
                      <a:pt x="24522" y="21382"/>
                    </a:moveTo>
                    <a:cubicBezTo>
                      <a:pt x="23510" y="21527"/>
                      <a:pt x="22489" y="21599"/>
                      <a:pt x="21467" y="21600"/>
                    </a:cubicBezTo>
                    <a:cubicBezTo>
                      <a:pt x="10464" y="21600"/>
                      <a:pt x="1220" y="13330"/>
                      <a:pt x="0" y="2395"/>
                    </a:cubicBezTo>
                  </a:path>
                  <a:path w="24523" h="21600" stroke="0" extrusionOk="0">
                    <a:moveTo>
                      <a:pt x="24522" y="21382"/>
                    </a:moveTo>
                    <a:cubicBezTo>
                      <a:pt x="23510" y="21527"/>
                      <a:pt x="22489" y="21599"/>
                      <a:pt x="21467" y="21600"/>
                    </a:cubicBezTo>
                    <a:cubicBezTo>
                      <a:pt x="10464" y="21600"/>
                      <a:pt x="1220" y="13330"/>
                      <a:pt x="0" y="2395"/>
                    </a:cubicBezTo>
                    <a:lnTo>
                      <a:pt x="21467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9707" name="Oval 11"/>
              <p:cNvSpPr>
                <a:spLocks noChangeArrowheads="1"/>
              </p:cNvSpPr>
              <p:nvPr/>
            </p:nvSpPr>
            <p:spPr bwMode="auto">
              <a:xfrm>
                <a:off x="457" y="4339"/>
                <a:ext cx="1901" cy="873"/>
              </a:xfrm>
              <a:prstGeom prst="ellipse">
                <a:avLst/>
              </a:prstGeom>
              <a:solidFill>
                <a:srgbClr val="B6DDE8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Rep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é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rer le probl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è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me</a:t>
                </a: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06" name="AutoShape 10">
                <a:hlinkClick r:id="rId3" action="ppaction://hlinkfile"/>
              </p:cNvPr>
              <p:cNvSpPr>
                <a:spLocks noChangeArrowheads="1"/>
              </p:cNvSpPr>
              <p:nvPr/>
            </p:nvSpPr>
            <p:spPr bwMode="auto">
              <a:xfrm>
                <a:off x="2253" y="5186"/>
                <a:ext cx="1266" cy="1032"/>
              </a:xfrm>
              <a:prstGeom prst="foldedCorner">
                <a:avLst>
                  <a:gd name="adj" fmla="val 12500"/>
                </a:avLst>
              </a:prstGeom>
              <a:solidFill>
                <a:srgbClr val="FABF8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Savoirs &amp; m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é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thodes de gestion</a:t>
                </a: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05" name="Oval 9"/>
              <p:cNvSpPr>
                <a:spLocks noChangeArrowheads="1"/>
              </p:cNvSpPr>
              <p:nvPr/>
            </p:nvSpPr>
            <p:spPr bwMode="auto">
              <a:xfrm>
                <a:off x="3785" y="4526"/>
                <a:ext cx="1888" cy="1067"/>
              </a:xfrm>
              <a:prstGeom prst="ellipse">
                <a:avLst/>
              </a:prstGeom>
              <a:solidFill>
                <a:srgbClr val="B6DDE8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Analyser le portefeuille client</a:t>
                </a: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04" name="AutoShape 8"/>
              <p:cNvSpPr>
                <a:spLocks noChangeArrowheads="1"/>
              </p:cNvSpPr>
              <p:nvPr/>
            </p:nvSpPr>
            <p:spPr bwMode="auto">
              <a:xfrm>
                <a:off x="5614" y="4064"/>
                <a:ext cx="1307" cy="672"/>
              </a:xfrm>
              <a:prstGeom prst="octagon">
                <a:avLst>
                  <a:gd name="adj" fmla="val 29287"/>
                </a:avLst>
              </a:prstGeom>
              <a:solidFill>
                <a:srgbClr val="D6E3B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36000" tIns="0" rIns="36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</a:t>
                </a:r>
                <a:r>
                  <a:rPr kumimoji="0" lang="fr-FR" sz="900" b="0" i="0" u="none" strike="noStrike" cap="none" normalizeH="0" baseline="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è</a:t>
                </a:r>
                <a:r>
                  <a:rPr kumimoji="0" lang="fr-FR" sz="900" b="0" i="0" u="none" strike="noStrike" cap="none" normalizeH="0" baseline="3000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synth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è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</a:t>
                </a: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02" name="Oval 6"/>
              <p:cNvSpPr>
                <a:spLocks noChangeArrowheads="1"/>
              </p:cNvSpPr>
              <p:nvPr/>
            </p:nvSpPr>
            <p:spPr bwMode="auto">
              <a:xfrm>
                <a:off x="7359" y="4623"/>
                <a:ext cx="2170" cy="873"/>
              </a:xfrm>
              <a:prstGeom prst="ellipse">
                <a:avLst/>
              </a:prstGeom>
              <a:solidFill>
                <a:srgbClr val="B6DDE8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Proposer des modifications</a:t>
                </a: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698" name="AutoShape 2">
                <a:hlinkClick r:id="rId3" action="ppaction://hlinkfile"/>
              </p:cNvPr>
              <p:cNvSpPr>
                <a:spLocks noChangeArrowheads="1"/>
              </p:cNvSpPr>
              <p:nvPr/>
            </p:nvSpPr>
            <p:spPr bwMode="auto">
              <a:xfrm>
                <a:off x="5788" y="5241"/>
                <a:ext cx="1473" cy="1090"/>
              </a:xfrm>
              <a:prstGeom prst="foldedCorner">
                <a:avLst>
                  <a:gd name="adj" fmla="val 12500"/>
                </a:avLst>
              </a:prstGeom>
              <a:solidFill>
                <a:srgbClr val="FABF8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Techniques &amp; m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é</a:t>
                </a: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thodes de gestion </a:t>
                </a:r>
                <a:endParaRPr kumimoji="0" lang="fr-FR" sz="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et </a:t>
                </a:r>
                <a:r>
                  <a:rPr kumimoji="0" lang="fr-FR" sz="9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PGI</a:t>
                </a:r>
                <a:endParaRPr kumimoji="0" lang="fr-FR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7" name="Arc 17"/>
            <p:cNvSpPr>
              <a:spLocks/>
            </p:cNvSpPr>
            <p:nvPr/>
          </p:nvSpPr>
          <p:spPr bwMode="auto">
            <a:xfrm rot="19138716" flipH="1" flipV="1">
              <a:off x="5769129" y="3956122"/>
              <a:ext cx="396496" cy="285454"/>
            </a:xfrm>
            <a:custGeom>
              <a:avLst/>
              <a:gdLst>
                <a:gd name="G0" fmla="+- 19361 0 0"/>
                <a:gd name="G1" fmla="+- 0 0 0"/>
                <a:gd name="G2" fmla="+- 21600 0 0"/>
                <a:gd name="T0" fmla="*/ 20243 w 20243"/>
                <a:gd name="T1" fmla="*/ 21582 h 21600"/>
                <a:gd name="T2" fmla="*/ 0 w 20243"/>
                <a:gd name="T3" fmla="*/ 9576 h 21600"/>
                <a:gd name="T4" fmla="*/ 19361 w 2024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243" h="21600" fill="none" extrusionOk="0">
                  <a:moveTo>
                    <a:pt x="20242" y="21581"/>
                  </a:moveTo>
                  <a:cubicBezTo>
                    <a:pt x="19949" y="21593"/>
                    <a:pt x="19655" y="21599"/>
                    <a:pt x="19361" y="21600"/>
                  </a:cubicBezTo>
                  <a:cubicBezTo>
                    <a:pt x="11145" y="21600"/>
                    <a:pt x="3641" y="16939"/>
                    <a:pt x="-1" y="9576"/>
                  </a:cubicBezTo>
                </a:path>
                <a:path w="20243" h="21600" stroke="0" extrusionOk="0">
                  <a:moveTo>
                    <a:pt x="20242" y="21581"/>
                  </a:moveTo>
                  <a:cubicBezTo>
                    <a:pt x="19949" y="21593"/>
                    <a:pt x="19655" y="21599"/>
                    <a:pt x="19361" y="21600"/>
                  </a:cubicBezTo>
                  <a:cubicBezTo>
                    <a:pt x="11145" y="21600"/>
                    <a:pt x="3641" y="16939"/>
                    <a:pt x="-1" y="9576"/>
                  </a:cubicBezTo>
                  <a:lnTo>
                    <a:pt x="19361" y="0"/>
                  </a:lnTo>
                  <a:close/>
                </a:path>
              </a:pathLst>
            </a:custGeom>
            <a:noFill/>
            <a:ln w="47625" cmpd="tri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8" name="Arc 14"/>
            <p:cNvSpPr>
              <a:spLocks/>
            </p:cNvSpPr>
            <p:nvPr/>
          </p:nvSpPr>
          <p:spPr bwMode="auto">
            <a:xfrm rot="4490638" flipH="1">
              <a:off x="2814300" y="4174885"/>
              <a:ext cx="291552" cy="311150"/>
            </a:xfrm>
            <a:custGeom>
              <a:avLst/>
              <a:gdLst>
                <a:gd name="G0" fmla="+- 21596 0 0"/>
                <a:gd name="G1" fmla="+- 0 0 0"/>
                <a:gd name="G2" fmla="+- 21600 0 0"/>
                <a:gd name="T0" fmla="*/ 18503 w 21596"/>
                <a:gd name="T1" fmla="*/ 21377 h 21377"/>
                <a:gd name="T2" fmla="*/ 0 w 21596"/>
                <a:gd name="T3" fmla="*/ 389 h 21377"/>
                <a:gd name="T4" fmla="*/ 21596 w 21596"/>
                <a:gd name="T5" fmla="*/ 0 h 21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1377" fill="none" extrusionOk="0">
                  <a:moveTo>
                    <a:pt x="18502" y="21377"/>
                  </a:moveTo>
                  <a:cubicBezTo>
                    <a:pt x="8024" y="19861"/>
                    <a:pt x="190" y="10974"/>
                    <a:pt x="-1" y="389"/>
                  </a:cubicBezTo>
                </a:path>
                <a:path w="21596" h="21377" stroke="0" extrusionOk="0">
                  <a:moveTo>
                    <a:pt x="18502" y="21377"/>
                  </a:moveTo>
                  <a:cubicBezTo>
                    <a:pt x="8024" y="19861"/>
                    <a:pt x="190" y="10974"/>
                    <a:pt x="-1" y="389"/>
                  </a:cubicBezTo>
                  <a:lnTo>
                    <a:pt x="21596" y="0"/>
                  </a:lnTo>
                  <a:close/>
                </a:path>
              </a:pathLst>
            </a:custGeom>
            <a:noFill/>
            <a:ln w="47625" cmpd="tri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29" name="Arc 12"/>
            <p:cNvSpPr>
              <a:spLocks/>
            </p:cNvSpPr>
            <p:nvPr/>
          </p:nvSpPr>
          <p:spPr bwMode="auto">
            <a:xfrm rot="1103579" flipH="1">
              <a:off x="4124834" y="4161044"/>
              <a:ext cx="600124" cy="328760"/>
            </a:xfrm>
            <a:custGeom>
              <a:avLst/>
              <a:gdLst>
                <a:gd name="G0" fmla="+- 17564 0 0"/>
                <a:gd name="G1" fmla="+- 0 0 0"/>
                <a:gd name="G2" fmla="+- 21600 0 0"/>
                <a:gd name="T0" fmla="*/ 14471 w 17564"/>
                <a:gd name="T1" fmla="*/ 21377 h 21377"/>
                <a:gd name="T2" fmla="*/ 0 w 17564"/>
                <a:gd name="T3" fmla="*/ 12573 h 21377"/>
                <a:gd name="T4" fmla="*/ 17564 w 17564"/>
                <a:gd name="T5" fmla="*/ 0 h 21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564" h="21377" fill="none" extrusionOk="0">
                  <a:moveTo>
                    <a:pt x="14470" y="21377"/>
                  </a:moveTo>
                  <a:cubicBezTo>
                    <a:pt x="8649" y="20535"/>
                    <a:pt x="3423" y="17355"/>
                    <a:pt x="0" y="12572"/>
                  </a:cubicBezTo>
                </a:path>
                <a:path w="17564" h="21377" stroke="0" extrusionOk="0">
                  <a:moveTo>
                    <a:pt x="14470" y="21377"/>
                  </a:moveTo>
                  <a:cubicBezTo>
                    <a:pt x="8649" y="20535"/>
                    <a:pt x="3423" y="17355"/>
                    <a:pt x="0" y="12572"/>
                  </a:cubicBezTo>
                  <a:lnTo>
                    <a:pt x="17564" y="0"/>
                  </a:lnTo>
                  <a:close/>
                </a:path>
              </a:pathLst>
            </a:custGeom>
            <a:noFill/>
            <a:ln w="47625" cmpd="tri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30" name="Oval 7"/>
            <p:cNvSpPr>
              <a:spLocks noChangeArrowheads="1"/>
            </p:cNvSpPr>
            <p:nvPr/>
          </p:nvSpPr>
          <p:spPr bwMode="auto">
            <a:xfrm>
              <a:off x="4716016" y="4077072"/>
              <a:ext cx="1316310" cy="713644"/>
            </a:xfrm>
            <a:prstGeom prst="ellipse">
              <a:avLst/>
            </a:prstGeom>
            <a:solidFill>
              <a:srgbClr val="B6DDE8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2000" tIns="0" rIns="72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Tester, valider, exploiter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5"/>
            <p:cNvSpPr>
              <a:spLocks noChangeArrowheads="1"/>
            </p:cNvSpPr>
            <p:nvPr/>
          </p:nvSpPr>
          <p:spPr bwMode="auto">
            <a:xfrm>
              <a:off x="3131840" y="4149080"/>
              <a:ext cx="1166048" cy="605573"/>
            </a:xfrm>
            <a:prstGeom prst="ellipse">
              <a:avLst/>
            </a:prstGeom>
            <a:solidFill>
              <a:srgbClr val="B6DDE8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2000" tIns="0" rIns="72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Mettre en place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AutoShape 4"/>
            <p:cNvSpPr>
              <a:spLocks noChangeArrowheads="1"/>
            </p:cNvSpPr>
            <p:nvPr/>
          </p:nvSpPr>
          <p:spPr bwMode="auto">
            <a:xfrm>
              <a:off x="1979712" y="3717032"/>
              <a:ext cx="958806" cy="549332"/>
            </a:xfrm>
            <a:prstGeom prst="octagon">
              <a:avLst>
                <a:gd name="adj" fmla="val 29287"/>
              </a:avLst>
            </a:prstGeom>
            <a:solidFill>
              <a:srgbClr val="D6E3B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0" rIns="36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r>
                <a:rPr kumimoji="0" lang="fr-FR" sz="9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Times New Roman" pitchFamily="18" charset="0"/>
                  <a:cs typeface="Arial" pitchFamily="34" charset="0"/>
                </a:rPr>
                <a:t>è</a:t>
              </a:r>
              <a:r>
                <a:rPr kumimoji="0" lang="fr-FR" sz="900" b="0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me</a:t>
              </a:r>
              <a:r>
                <a:rPr kumimoji="0" lang="fr-F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synth</a:t>
              </a:r>
              <a:r>
                <a:rPr kumimoji="0" lang="fr-F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Times New Roman" pitchFamily="18" charset="0"/>
                  <a:cs typeface="Arial" pitchFamily="34" charset="0"/>
                </a:rPr>
                <a:t>è</a:t>
              </a:r>
              <a:r>
                <a:rPr kumimoji="0" lang="fr-F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se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AutoShape 3"/>
            <p:cNvSpPr>
              <a:spLocks noChangeArrowheads="1"/>
            </p:cNvSpPr>
            <p:nvPr/>
          </p:nvSpPr>
          <p:spPr bwMode="auto">
            <a:xfrm>
              <a:off x="6084168" y="3789040"/>
              <a:ext cx="1102534" cy="567318"/>
            </a:xfrm>
            <a:prstGeom prst="octagon">
              <a:avLst>
                <a:gd name="adj" fmla="val 29287"/>
              </a:avLst>
            </a:prstGeom>
            <a:solidFill>
              <a:srgbClr val="D6E3B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0" rIns="36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Synth</a:t>
              </a: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Times New Roman" pitchFamily="18" charset="0"/>
                  <a:cs typeface="Arial" pitchFamily="34" charset="0"/>
                </a:rPr>
                <a:t>è</a:t>
              </a: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se finale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Arc 14"/>
            <p:cNvSpPr>
              <a:spLocks/>
            </p:cNvSpPr>
            <p:nvPr/>
          </p:nvSpPr>
          <p:spPr bwMode="auto">
            <a:xfrm rot="16553930">
              <a:off x="3631240" y="955318"/>
              <a:ext cx="2202314" cy="3714523"/>
            </a:xfrm>
            <a:custGeom>
              <a:avLst/>
              <a:gdLst>
                <a:gd name="G0" fmla="+- 21596 0 0"/>
                <a:gd name="G1" fmla="+- 0 0 0"/>
                <a:gd name="G2" fmla="+- 21600 0 0"/>
                <a:gd name="T0" fmla="*/ 18503 w 21596"/>
                <a:gd name="T1" fmla="*/ 21377 h 21377"/>
                <a:gd name="T2" fmla="*/ 0 w 21596"/>
                <a:gd name="T3" fmla="*/ 389 h 21377"/>
                <a:gd name="T4" fmla="*/ 21596 w 21596"/>
                <a:gd name="T5" fmla="*/ 0 h 21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1377" fill="none" extrusionOk="0">
                  <a:moveTo>
                    <a:pt x="18502" y="21377"/>
                  </a:moveTo>
                  <a:cubicBezTo>
                    <a:pt x="8024" y="19861"/>
                    <a:pt x="190" y="10974"/>
                    <a:pt x="-1" y="389"/>
                  </a:cubicBezTo>
                </a:path>
                <a:path w="21596" h="21377" stroke="0" extrusionOk="0">
                  <a:moveTo>
                    <a:pt x="18502" y="21377"/>
                  </a:moveTo>
                  <a:cubicBezTo>
                    <a:pt x="8024" y="19861"/>
                    <a:pt x="190" y="10974"/>
                    <a:pt x="-1" y="389"/>
                  </a:cubicBezTo>
                  <a:lnTo>
                    <a:pt x="21596" y="0"/>
                  </a:lnTo>
                  <a:close/>
                </a:path>
              </a:pathLst>
            </a:custGeom>
            <a:noFill/>
            <a:ln w="47625" cmpd="tri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  <p:sp>
        <p:nvSpPr>
          <p:cNvPr id="37" name="AutoShape 4"/>
          <p:cNvSpPr>
            <a:spLocks noChangeArrowheads="1"/>
          </p:cNvSpPr>
          <p:nvPr/>
        </p:nvSpPr>
        <p:spPr bwMode="auto">
          <a:xfrm>
            <a:off x="611560" y="1628800"/>
            <a:ext cx="7233245" cy="458788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fr-FR" sz="1600" b="1" i="1" dirty="0" smtClean="0">
                <a:latin typeface="Calibri" pitchFamily="34" charset="0"/>
                <a:cs typeface="Arial" pitchFamily="34" charset="0"/>
              </a:rPr>
              <a:t>Mission 1 : </a:t>
            </a: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"traitement du risque "politique de délais clients"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731" name="Picture 35" descr="C:\Users\Dany\AppData\Local\Microsoft\Windows\Temporary Internet Files\Content.IE5\TQI6E5X8\MM900283609[1]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23728" y="3356992"/>
            <a:ext cx="170545" cy="151891"/>
          </a:xfrm>
          <a:prstGeom prst="rect">
            <a:avLst/>
          </a:prstGeom>
          <a:noFill/>
        </p:spPr>
      </p:pic>
      <p:pic>
        <p:nvPicPr>
          <p:cNvPr id="45" name="Picture 35" descr="C:\Users\Dany\AppData\Local\Microsoft\Windows\Temporary Internet Files\Content.IE5\TQI6E5X8\MM900283609[1]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85430" y="3573016"/>
            <a:ext cx="170545" cy="151891"/>
          </a:xfrm>
          <a:prstGeom prst="rect">
            <a:avLst/>
          </a:prstGeom>
          <a:noFill/>
        </p:spPr>
      </p:pic>
      <p:pic>
        <p:nvPicPr>
          <p:cNvPr id="46" name="Picture 35" descr="C:\Users\Dany\AppData\Local\Microsoft\Windows\Temporary Internet Files\Content.IE5\TQI6E5X8\MM900283609[1].gif">
            <a:hlinkClick r:id="rId7" action="ppaction://hlinkfile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5976" y="3573016"/>
            <a:ext cx="170545" cy="151891"/>
          </a:xfrm>
          <a:prstGeom prst="rect">
            <a:avLst/>
          </a:prstGeom>
          <a:noFill/>
        </p:spPr>
      </p:pic>
      <p:pic>
        <p:nvPicPr>
          <p:cNvPr id="1026" name="Picture 2">
            <a:hlinkClick r:id="rId8" action="ppaction://hlinkfile"/>
          </p:cNvPr>
          <p:cNvPicPr>
            <a:picLocks noChangeAspect="1" noChangeArrowheads="1"/>
          </p:cNvPicPr>
          <p:nvPr/>
        </p:nvPicPr>
        <p:blipFill>
          <a:blip r:embed="rId9" cstate="print"/>
          <a:srcRect r="20422" b="20422"/>
          <a:stretch>
            <a:fillRect/>
          </a:stretch>
        </p:blipFill>
        <p:spPr bwMode="auto">
          <a:xfrm>
            <a:off x="4572000" y="3573016"/>
            <a:ext cx="144016" cy="144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" name="Picture 35" descr="C:\Users\Dany\AppData\Local\Microsoft\Windows\Temporary Internet Files\Content.IE5\TQI6E5X8\MM900283609[1].gif">
            <a:hlinkClick r:id="rId10" action="ppaction://hlinkfile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6093296"/>
            <a:ext cx="170545" cy="1518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re 24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20080"/>
          </a:xfr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 sz="240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1. Scénario CB2C - déroulement</a:t>
            </a:r>
          </a:p>
        </p:txBody>
      </p:sp>
      <p:grpSp>
        <p:nvGrpSpPr>
          <p:cNvPr id="2" name="Groupe 53"/>
          <p:cNvGrpSpPr/>
          <p:nvPr/>
        </p:nvGrpSpPr>
        <p:grpSpPr>
          <a:xfrm>
            <a:off x="1763688" y="2060848"/>
            <a:ext cx="5472053" cy="4040561"/>
            <a:chOff x="1691680" y="1412776"/>
            <a:chExt cx="5472053" cy="4040561"/>
          </a:xfrm>
        </p:grpSpPr>
        <p:sp>
          <p:nvSpPr>
            <p:cNvPr id="53" name="Arc 14"/>
            <p:cNvSpPr>
              <a:spLocks/>
            </p:cNvSpPr>
            <p:nvPr/>
          </p:nvSpPr>
          <p:spPr bwMode="auto">
            <a:xfrm rot="16553930">
              <a:off x="3559510" y="1387366"/>
              <a:ext cx="2202314" cy="3714523"/>
            </a:xfrm>
            <a:custGeom>
              <a:avLst/>
              <a:gdLst>
                <a:gd name="G0" fmla="+- 21596 0 0"/>
                <a:gd name="G1" fmla="+- 0 0 0"/>
                <a:gd name="G2" fmla="+- 21600 0 0"/>
                <a:gd name="T0" fmla="*/ 18503 w 21596"/>
                <a:gd name="T1" fmla="*/ 21377 h 21377"/>
                <a:gd name="T2" fmla="*/ 0 w 21596"/>
                <a:gd name="T3" fmla="*/ 389 h 21377"/>
                <a:gd name="T4" fmla="*/ 21596 w 21596"/>
                <a:gd name="T5" fmla="*/ 0 h 21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1377" fill="none" extrusionOk="0">
                  <a:moveTo>
                    <a:pt x="18502" y="21377"/>
                  </a:moveTo>
                  <a:cubicBezTo>
                    <a:pt x="8024" y="19861"/>
                    <a:pt x="190" y="10974"/>
                    <a:pt x="-1" y="389"/>
                  </a:cubicBezTo>
                </a:path>
                <a:path w="21596" h="21377" stroke="0" extrusionOk="0">
                  <a:moveTo>
                    <a:pt x="18502" y="21377"/>
                  </a:moveTo>
                  <a:cubicBezTo>
                    <a:pt x="8024" y="19861"/>
                    <a:pt x="190" y="10974"/>
                    <a:pt x="-1" y="389"/>
                  </a:cubicBezTo>
                  <a:lnTo>
                    <a:pt x="21596" y="0"/>
                  </a:lnTo>
                  <a:close/>
                </a:path>
              </a:pathLst>
            </a:custGeom>
            <a:noFill/>
            <a:ln w="47625" cmpd="tri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grpSp>
          <p:nvGrpSpPr>
            <p:cNvPr id="3" name="Group 1"/>
            <p:cNvGrpSpPr>
              <a:grpSpLocks/>
            </p:cNvGrpSpPr>
            <p:nvPr/>
          </p:nvGrpSpPr>
          <p:grpSpPr bwMode="auto">
            <a:xfrm>
              <a:off x="1691680" y="1412776"/>
              <a:ext cx="5472053" cy="1954213"/>
              <a:chOff x="800" y="4064"/>
              <a:chExt cx="8465" cy="2132"/>
            </a:xfrm>
          </p:grpSpPr>
          <p:sp>
            <p:nvSpPr>
              <p:cNvPr id="31765" name="Arc 21"/>
              <p:cNvSpPr>
                <a:spLocks/>
              </p:cNvSpPr>
              <p:nvPr/>
            </p:nvSpPr>
            <p:spPr bwMode="auto">
              <a:xfrm rot="3736807" flipH="1">
                <a:off x="1561" y="5158"/>
                <a:ext cx="699" cy="477"/>
              </a:xfrm>
              <a:custGeom>
                <a:avLst/>
                <a:gdLst>
                  <a:gd name="G0" fmla="+- 21600 0 0"/>
                  <a:gd name="G1" fmla="+- 428 0 0"/>
                  <a:gd name="G2" fmla="+- 21600 0 0"/>
                  <a:gd name="T0" fmla="*/ 23971 w 23971"/>
                  <a:gd name="T1" fmla="*/ 21897 h 22028"/>
                  <a:gd name="T2" fmla="*/ 4 w 23971"/>
                  <a:gd name="T3" fmla="*/ 0 h 22028"/>
                  <a:gd name="T4" fmla="*/ 21600 w 23971"/>
                  <a:gd name="T5" fmla="*/ 428 h 22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3971" h="22028" fill="none" extrusionOk="0">
                    <a:moveTo>
                      <a:pt x="23971" y="21897"/>
                    </a:moveTo>
                    <a:cubicBezTo>
                      <a:pt x="23183" y="21984"/>
                      <a:pt x="22392" y="22027"/>
                      <a:pt x="21600" y="22028"/>
                    </a:cubicBezTo>
                    <a:cubicBezTo>
                      <a:pt x="9670" y="22028"/>
                      <a:pt x="0" y="12357"/>
                      <a:pt x="0" y="428"/>
                    </a:cubicBezTo>
                    <a:cubicBezTo>
                      <a:pt x="-1" y="285"/>
                      <a:pt x="1" y="142"/>
                      <a:pt x="4" y="0"/>
                    </a:cubicBezTo>
                  </a:path>
                  <a:path w="23971" h="22028" stroke="0" extrusionOk="0">
                    <a:moveTo>
                      <a:pt x="23971" y="21897"/>
                    </a:moveTo>
                    <a:cubicBezTo>
                      <a:pt x="23183" y="21984"/>
                      <a:pt x="22392" y="22027"/>
                      <a:pt x="21600" y="22028"/>
                    </a:cubicBezTo>
                    <a:cubicBezTo>
                      <a:pt x="9670" y="22028"/>
                      <a:pt x="0" y="12357"/>
                      <a:pt x="0" y="428"/>
                    </a:cubicBezTo>
                    <a:cubicBezTo>
                      <a:pt x="-1" y="285"/>
                      <a:pt x="1" y="142"/>
                      <a:pt x="4" y="0"/>
                    </a:cubicBezTo>
                    <a:lnTo>
                      <a:pt x="21600" y="428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764" name="Arc 20"/>
              <p:cNvSpPr>
                <a:spLocks/>
              </p:cNvSpPr>
              <p:nvPr/>
            </p:nvSpPr>
            <p:spPr bwMode="auto">
              <a:xfrm rot="161171" flipH="1">
                <a:off x="3556" y="5306"/>
                <a:ext cx="633" cy="468"/>
              </a:xfrm>
              <a:custGeom>
                <a:avLst/>
                <a:gdLst>
                  <a:gd name="G0" fmla="+- 19361 0 0"/>
                  <a:gd name="G1" fmla="+- 0 0 0"/>
                  <a:gd name="G2" fmla="+- 21600 0 0"/>
                  <a:gd name="T0" fmla="*/ 21732 w 21732"/>
                  <a:gd name="T1" fmla="*/ 21469 h 21600"/>
                  <a:gd name="T2" fmla="*/ 0 w 21732"/>
                  <a:gd name="T3" fmla="*/ 9576 h 21600"/>
                  <a:gd name="T4" fmla="*/ 19361 w 21732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732" h="21600" fill="none" extrusionOk="0">
                    <a:moveTo>
                      <a:pt x="21732" y="21469"/>
                    </a:moveTo>
                    <a:cubicBezTo>
                      <a:pt x="20944" y="21556"/>
                      <a:pt x="2015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</a:path>
                  <a:path w="21732" h="21600" stroke="0" extrusionOk="0">
                    <a:moveTo>
                      <a:pt x="21732" y="21469"/>
                    </a:moveTo>
                    <a:cubicBezTo>
                      <a:pt x="20944" y="21556"/>
                      <a:pt x="2015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  <a:lnTo>
                      <a:pt x="19361" y="0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763" name="Arc 19"/>
              <p:cNvSpPr>
                <a:spLocks/>
              </p:cNvSpPr>
              <p:nvPr/>
            </p:nvSpPr>
            <p:spPr bwMode="auto">
              <a:xfrm rot="-1944345" flipH="1" flipV="1">
                <a:off x="4869" y="4307"/>
                <a:ext cx="798" cy="468"/>
              </a:xfrm>
              <a:custGeom>
                <a:avLst/>
                <a:gdLst>
                  <a:gd name="G0" fmla="+- 19361 0 0"/>
                  <a:gd name="G1" fmla="+- 0 0 0"/>
                  <a:gd name="G2" fmla="+- 21600 0 0"/>
                  <a:gd name="T0" fmla="*/ 22417 w 22417"/>
                  <a:gd name="T1" fmla="*/ 21383 h 21600"/>
                  <a:gd name="T2" fmla="*/ 0 w 22417"/>
                  <a:gd name="T3" fmla="*/ 9576 h 21600"/>
                  <a:gd name="T4" fmla="*/ 19361 w 22417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417" h="21600" fill="none" extrusionOk="0">
                    <a:moveTo>
                      <a:pt x="22416" y="21382"/>
                    </a:moveTo>
                    <a:cubicBezTo>
                      <a:pt x="21404" y="21527"/>
                      <a:pt x="2038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</a:path>
                  <a:path w="22417" h="21600" stroke="0" extrusionOk="0">
                    <a:moveTo>
                      <a:pt x="22416" y="21382"/>
                    </a:moveTo>
                    <a:cubicBezTo>
                      <a:pt x="21404" y="21527"/>
                      <a:pt x="2038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  <a:lnTo>
                      <a:pt x="19361" y="0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760" name="Arc 16"/>
              <p:cNvSpPr>
                <a:spLocks/>
              </p:cNvSpPr>
              <p:nvPr/>
            </p:nvSpPr>
            <p:spPr bwMode="auto">
              <a:xfrm rot="161171" flipH="1">
                <a:off x="7243" y="5213"/>
                <a:ext cx="633" cy="468"/>
              </a:xfrm>
              <a:custGeom>
                <a:avLst/>
                <a:gdLst>
                  <a:gd name="G0" fmla="+- 19361 0 0"/>
                  <a:gd name="G1" fmla="+- 0 0 0"/>
                  <a:gd name="G2" fmla="+- 21600 0 0"/>
                  <a:gd name="T0" fmla="*/ 21732 w 21732"/>
                  <a:gd name="T1" fmla="*/ 21469 h 21600"/>
                  <a:gd name="T2" fmla="*/ 0 w 21732"/>
                  <a:gd name="T3" fmla="*/ 9576 h 21600"/>
                  <a:gd name="T4" fmla="*/ 19361 w 21732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732" h="21600" fill="none" extrusionOk="0">
                    <a:moveTo>
                      <a:pt x="21732" y="21469"/>
                    </a:moveTo>
                    <a:cubicBezTo>
                      <a:pt x="20944" y="21556"/>
                      <a:pt x="2015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</a:path>
                  <a:path w="21732" h="21600" stroke="0" extrusionOk="0">
                    <a:moveTo>
                      <a:pt x="21732" y="21469"/>
                    </a:moveTo>
                    <a:cubicBezTo>
                      <a:pt x="20944" y="21556"/>
                      <a:pt x="20153" y="21599"/>
                      <a:pt x="19361" y="21600"/>
                    </a:cubicBezTo>
                    <a:cubicBezTo>
                      <a:pt x="11145" y="21600"/>
                      <a:pt x="3641" y="16939"/>
                      <a:pt x="-1" y="9576"/>
                    </a:cubicBezTo>
                    <a:lnTo>
                      <a:pt x="19361" y="0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759" name="Arc 15"/>
              <p:cNvSpPr>
                <a:spLocks/>
              </p:cNvSpPr>
              <p:nvPr/>
            </p:nvSpPr>
            <p:spPr bwMode="auto">
              <a:xfrm rot="4490638" flipH="1">
                <a:off x="6100" y="4684"/>
                <a:ext cx="706" cy="463"/>
              </a:xfrm>
              <a:custGeom>
                <a:avLst/>
                <a:gdLst>
                  <a:gd name="G0" fmla="+- 19839 0 0"/>
                  <a:gd name="G1" fmla="+- 0 0 0"/>
                  <a:gd name="G2" fmla="+- 21600 0 0"/>
                  <a:gd name="T0" fmla="*/ 16746 w 19839"/>
                  <a:gd name="T1" fmla="*/ 21377 h 21377"/>
                  <a:gd name="T2" fmla="*/ 0 w 19839"/>
                  <a:gd name="T3" fmla="*/ 8543 h 21377"/>
                  <a:gd name="T4" fmla="*/ 19839 w 19839"/>
                  <a:gd name="T5" fmla="*/ 0 h 21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839" h="21377" fill="none" extrusionOk="0">
                    <a:moveTo>
                      <a:pt x="16745" y="21377"/>
                    </a:moveTo>
                    <a:cubicBezTo>
                      <a:pt x="9312" y="20301"/>
                      <a:pt x="2970" y="15441"/>
                      <a:pt x="0" y="8542"/>
                    </a:cubicBezTo>
                  </a:path>
                  <a:path w="19839" h="21377" stroke="0" extrusionOk="0">
                    <a:moveTo>
                      <a:pt x="16745" y="21377"/>
                    </a:moveTo>
                    <a:cubicBezTo>
                      <a:pt x="9312" y="20301"/>
                      <a:pt x="2970" y="15441"/>
                      <a:pt x="0" y="8542"/>
                    </a:cubicBezTo>
                    <a:lnTo>
                      <a:pt x="19839" y="0"/>
                    </a:lnTo>
                    <a:close/>
                  </a:path>
                </a:pathLst>
              </a:custGeom>
              <a:noFill/>
              <a:ln w="47625" cmpd="tri">
                <a:solidFill>
                  <a:srgbClr val="000000"/>
                </a:solidFill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757" name="Arc 13"/>
              <p:cNvSpPr>
                <a:spLocks/>
              </p:cNvSpPr>
              <p:nvPr/>
            </p:nvSpPr>
            <p:spPr bwMode="auto">
              <a:xfrm rot="-245305" flipH="1" flipV="1">
                <a:off x="6782" y="4338"/>
                <a:ext cx="873" cy="468"/>
              </a:xfrm>
              <a:custGeom>
                <a:avLst/>
                <a:gdLst>
                  <a:gd name="G0" fmla="+- 21467 0 0"/>
                  <a:gd name="G1" fmla="+- 0 0 0"/>
                  <a:gd name="G2" fmla="+- 21600 0 0"/>
                  <a:gd name="T0" fmla="*/ 24523 w 24523"/>
                  <a:gd name="T1" fmla="*/ 21383 h 21600"/>
                  <a:gd name="T2" fmla="*/ 0 w 24523"/>
                  <a:gd name="T3" fmla="*/ 2396 h 21600"/>
                  <a:gd name="T4" fmla="*/ 21467 w 24523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523" h="21600" fill="none" extrusionOk="0">
                    <a:moveTo>
                      <a:pt x="24522" y="21382"/>
                    </a:moveTo>
                    <a:cubicBezTo>
                      <a:pt x="23510" y="21527"/>
                      <a:pt x="22489" y="21599"/>
                      <a:pt x="21467" y="21600"/>
                    </a:cubicBezTo>
                    <a:cubicBezTo>
                      <a:pt x="10464" y="21600"/>
                      <a:pt x="1220" y="13330"/>
                      <a:pt x="0" y="2395"/>
                    </a:cubicBezTo>
                  </a:path>
                  <a:path w="24523" h="21600" stroke="0" extrusionOk="0">
                    <a:moveTo>
                      <a:pt x="24522" y="21382"/>
                    </a:moveTo>
                    <a:cubicBezTo>
                      <a:pt x="23510" y="21527"/>
                      <a:pt x="22489" y="21599"/>
                      <a:pt x="21467" y="21600"/>
                    </a:cubicBezTo>
                    <a:cubicBezTo>
                      <a:pt x="10464" y="21600"/>
                      <a:pt x="1220" y="13330"/>
                      <a:pt x="0" y="2395"/>
                    </a:cubicBezTo>
                    <a:lnTo>
                      <a:pt x="21467" y="0"/>
                    </a:lnTo>
                    <a:close/>
                  </a:path>
                </a:pathLst>
              </a:custGeom>
              <a:noFill/>
              <a:ln w="19050">
                <a:solidFill>
                  <a:srgbClr val="000000"/>
                </a:solidFill>
                <a:prstDash val="dash"/>
                <a:round/>
                <a:headEnd/>
                <a:tailEnd type="triangle" w="sm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1755" name="Oval 11"/>
              <p:cNvSpPr>
                <a:spLocks noChangeArrowheads="1"/>
              </p:cNvSpPr>
              <p:nvPr/>
            </p:nvSpPr>
            <p:spPr bwMode="auto">
              <a:xfrm>
                <a:off x="800" y="4339"/>
                <a:ext cx="1558" cy="873"/>
              </a:xfrm>
              <a:prstGeom prst="ellipse">
                <a:avLst/>
              </a:prstGeom>
              <a:solidFill>
                <a:srgbClr val="B6DDE8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Rep</a:t>
                </a: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é</a:t>
                </a: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rer le probl</a:t>
                </a: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è</a:t>
                </a: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me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54" name="AutoShape 10">
                <a:hlinkClick r:id="rId3" action="ppaction://hlinkfile"/>
              </p:cNvPr>
              <p:cNvSpPr>
                <a:spLocks noChangeArrowheads="1"/>
              </p:cNvSpPr>
              <p:nvPr/>
            </p:nvSpPr>
            <p:spPr bwMode="auto">
              <a:xfrm>
                <a:off x="2253" y="5186"/>
                <a:ext cx="1280" cy="944"/>
              </a:xfrm>
              <a:prstGeom prst="foldedCorner">
                <a:avLst>
                  <a:gd name="adj" fmla="val 12500"/>
                </a:avLst>
              </a:prstGeom>
              <a:solidFill>
                <a:srgbClr val="FABF8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lvl="0"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sz="900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Savoirs &amp; m</a:t>
                </a:r>
                <a:r>
                  <a:rPr lang="fr-FR" sz="900" dirty="0" smtClean="0">
                    <a:ea typeface="Times New Roman" pitchFamily="18" charset="0"/>
                    <a:cs typeface="Arial" pitchFamily="34" charset="0"/>
                  </a:rPr>
                  <a:t>é</a:t>
                </a:r>
                <a:r>
                  <a:rPr lang="fr-FR" sz="900" dirty="0" smtClean="0"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thodes de gestion</a:t>
                </a:r>
                <a:endParaRPr lang="fr-FR" dirty="0" smtClean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53" name="Oval 9"/>
              <p:cNvSpPr>
                <a:spLocks noChangeArrowheads="1"/>
              </p:cNvSpPr>
              <p:nvPr/>
            </p:nvSpPr>
            <p:spPr bwMode="auto">
              <a:xfrm>
                <a:off x="3785" y="4526"/>
                <a:ext cx="1737" cy="1067"/>
              </a:xfrm>
              <a:prstGeom prst="ellipse">
                <a:avLst/>
              </a:prstGeom>
              <a:solidFill>
                <a:srgbClr val="B6DDE8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Analyse risque d'impayé du cas </a:t>
                </a:r>
                <a:r>
                  <a:rPr kumimoji="0" lang="fr-FR" sz="1100" b="0" i="0" u="none" strike="noStrike" cap="none" normalizeH="0" baseline="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(1)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52" name="AutoShape 8"/>
              <p:cNvSpPr>
                <a:spLocks noChangeArrowheads="1"/>
              </p:cNvSpPr>
              <p:nvPr/>
            </p:nvSpPr>
            <p:spPr bwMode="auto">
              <a:xfrm>
                <a:off x="5614" y="4064"/>
                <a:ext cx="1150" cy="672"/>
              </a:xfrm>
              <a:prstGeom prst="octagon">
                <a:avLst>
                  <a:gd name="adj" fmla="val 29287"/>
                </a:avLst>
              </a:prstGeom>
              <a:solidFill>
                <a:srgbClr val="D6E3BC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36000" tIns="0" rIns="36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1</a:t>
                </a:r>
                <a:r>
                  <a:rPr kumimoji="0" lang="fr-FR" sz="900" b="0" i="0" u="none" strike="noStrike" cap="none" normalizeH="0" baseline="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è</a:t>
                </a:r>
                <a:r>
                  <a:rPr kumimoji="0" lang="fr-FR" sz="900" b="0" i="0" u="none" strike="noStrike" cap="none" normalizeH="0" baseline="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re</a:t>
                </a: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 synth</a:t>
                </a: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è</a:t>
                </a: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se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50" name="Oval 6"/>
              <p:cNvSpPr>
                <a:spLocks noChangeArrowheads="1"/>
              </p:cNvSpPr>
              <p:nvPr/>
            </p:nvSpPr>
            <p:spPr bwMode="auto">
              <a:xfrm>
                <a:off x="7359" y="4623"/>
                <a:ext cx="1906" cy="873"/>
              </a:xfrm>
              <a:prstGeom prst="ellipse">
                <a:avLst/>
              </a:prstGeom>
              <a:solidFill>
                <a:srgbClr val="B6DDE8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Proposer des modifications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746" name="AutoShape 2">
                <a:hlinkClick r:id="rId3" action="ppaction://hlinkfile"/>
              </p:cNvPr>
              <p:cNvSpPr>
                <a:spLocks noChangeArrowheads="1"/>
              </p:cNvSpPr>
              <p:nvPr/>
            </p:nvSpPr>
            <p:spPr bwMode="auto">
              <a:xfrm>
                <a:off x="5788" y="5241"/>
                <a:ext cx="1433" cy="955"/>
              </a:xfrm>
              <a:prstGeom prst="foldedCorner">
                <a:avLst>
                  <a:gd name="adj" fmla="val 12500"/>
                </a:avLst>
              </a:prstGeom>
              <a:solidFill>
                <a:srgbClr val="FABF8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72000" tIns="0" rIns="7200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Techniques &amp; m</a:t>
                </a: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/>
                    <a:ea typeface="Times New Roman" pitchFamily="18" charset="0"/>
                    <a:cs typeface="Arial" pitchFamily="34" charset="0"/>
                  </a:rPr>
                  <a:t>é</a:t>
                </a: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thodes de gestion </a:t>
                </a:r>
                <a:endParaRPr kumimoji="0" lang="fr-FR" sz="6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fr-FR" sz="9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  <a:cs typeface="Arial" pitchFamily="34" charset="0"/>
                  </a:rPr>
                  <a:t>et PGI</a:t>
                </a:r>
                <a:endParaRPr kumimoji="0" lang="fr-FR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6" name="Arc 17"/>
            <p:cNvSpPr>
              <a:spLocks/>
            </p:cNvSpPr>
            <p:nvPr/>
          </p:nvSpPr>
          <p:spPr bwMode="auto">
            <a:xfrm rot="19138716" flipH="1" flipV="1">
              <a:off x="5314025" y="4509611"/>
              <a:ext cx="381395" cy="428974"/>
            </a:xfrm>
            <a:custGeom>
              <a:avLst/>
              <a:gdLst>
                <a:gd name="G0" fmla="+- 19361 0 0"/>
                <a:gd name="G1" fmla="+- 0 0 0"/>
                <a:gd name="G2" fmla="+- 21600 0 0"/>
                <a:gd name="T0" fmla="*/ 20243 w 20243"/>
                <a:gd name="T1" fmla="*/ 21582 h 21600"/>
                <a:gd name="T2" fmla="*/ 0 w 20243"/>
                <a:gd name="T3" fmla="*/ 9576 h 21600"/>
                <a:gd name="T4" fmla="*/ 19361 w 2024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243" h="21600" fill="none" extrusionOk="0">
                  <a:moveTo>
                    <a:pt x="20242" y="21581"/>
                  </a:moveTo>
                  <a:cubicBezTo>
                    <a:pt x="19949" y="21593"/>
                    <a:pt x="19655" y="21599"/>
                    <a:pt x="19361" y="21600"/>
                  </a:cubicBezTo>
                  <a:cubicBezTo>
                    <a:pt x="11145" y="21600"/>
                    <a:pt x="3641" y="16939"/>
                    <a:pt x="-1" y="9576"/>
                  </a:cubicBezTo>
                </a:path>
                <a:path w="20243" h="21600" stroke="0" extrusionOk="0">
                  <a:moveTo>
                    <a:pt x="20242" y="21581"/>
                  </a:moveTo>
                  <a:cubicBezTo>
                    <a:pt x="19949" y="21593"/>
                    <a:pt x="19655" y="21599"/>
                    <a:pt x="19361" y="21600"/>
                  </a:cubicBezTo>
                  <a:cubicBezTo>
                    <a:pt x="11145" y="21600"/>
                    <a:pt x="3641" y="16939"/>
                    <a:pt x="-1" y="9576"/>
                  </a:cubicBezTo>
                  <a:lnTo>
                    <a:pt x="19361" y="0"/>
                  </a:lnTo>
                  <a:close/>
                </a:path>
              </a:pathLst>
            </a:custGeom>
            <a:noFill/>
            <a:ln w="47625" cmpd="tri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7" name="Arc 14"/>
            <p:cNvSpPr>
              <a:spLocks/>
            </p:cNvSpPr>
            <p:nvPr/>
          </p:nvSpPr>
          <p:spPr bwMode="auto">
            <a:xfrm rot="4490638" flipH="1">
              <a:off x="2538426" y="4610047"/>
              <a:ext cx="438140" cy="299298"/>
            </a:xfrm>
            <a:custGeom>
              <a:avLst/>
              <a:gdLst>
                <a:gd name="G0" fmla="+- 21596 0 0"/>
                <a:gd name="G1" fmla="+- 0 0 0"/>
                <a:gd name="G2" fmla="+- 21600 0 0"/>
                <a:gd name="T0" fmla="*/ 18503 w 21596"/>
                <a:gd name="T1" fmla="*/ 21377 h 21377"/>
                <a:gd name="T2" fmla="*/ 0 w 21596"/>
                <a:gd name="T3" fmla="*/ 389 h 21377"/>
                <a:gd name="T4" fmla="*/ 21596 w 21596"/>
                <a:gd name="T5" fmla="*/ 0 h 21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6" h="21377" fill="none" extrusionOk="0">
                  <a:moveTo>
                    <a:pt x="18502" y="21377"/>
                  </a:moveTo>
                  <a:cubicBezTo>
                    <a:pt x="8024" y="19861"/>
                    <a:pt x="190" y="10974"/>
                    <a:pt x="-1" y="389"/>
                  </a:cubicBezTo>
                </a:path>
                <a:path w="21596" h="21377" stroke="0" extrusionOk="0">
                  <a:moveTo>
                    <a:pt x="18502" y="21377"/>
                  </a:moveTo>
                  <a:cubicBezTo>
                    <a:pt x="8024" y="19861"/>
                    <a:pt x="190" y="10974"/>
                    <a:pt x="-1" y="389"/>
                  </a:cubicBezTo>
                  <a:lnTo>
                    <a:pt x="21596" y="0"/>
                  </a:lnTo>
                  <a:close/>
                </a:path>
              </a:pathLst>
            </a:custGeom>
            <a:noFill/>
            <a:ln w="47625" cmpd="tri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8" name="Arc 12"/>
            <p:cNvSpPr>
              <a:spLocks/>
            </p:cNvSpPr>
            <p:nvPr/>
          </p:nvSpPr>
          <p:spPr bwMode="auto">
            <a:xfrm rot="1103579" flipH="1">
              <a:off x="3843112" y="4659580"/>
              <a:ext cx="577264" cy="494053"/>
            </a:xfrm>
            <a:custGeom>
              <a:avLst/>
              <a:gdLst>
                <a:gd name="G0" fmla="+- 17564 0 0"/>
                <a:gd name="G1" fmla="+- 0 0 0"/>
                <a:gd name="G2" fmla="+- 21600 0 0"/>
                <a:gd name="T0" fmla="*/ 14471 w 17564"/>
                <a:gd name="T1" fmla="*/ 21377 h 21377"/>
                <a:gd name="T2" fmla="*/ 0 w 17564"/>
                <a:gd name="T3" fmla="*/ 12573 h 21377"/>
                <a:gd name="T4" fmla="*/ 17564 w 17564"/>
                <a:gd name="T5" fmla="*/ 0 h 21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7564" h="21377" fill="none" extrusionOk="0">
                  <a:moveTo>
                    <a:pt x="14470" y="21377"/>
                  </a:moveTo>
                  <a:cubicBezTo>
                    <a:pt x="8649" y="20535"/>
                    <a:pt x="3423" y="17355"/>
                    <a:pt x="0" y="12572"/>
                  </a:cubicBezTo>
                </a:path>
                <a:path w="17564" h="21377" stroke="0" extrusionOk="0">
                  <a:moveTo>
                    <a:pt x="14470" y="21377"/>
                  </a:moveTo>
                  <a:cubicBezTo>
                    <a:pt x="8649" y="20535"/>
                    <a:pt x="3423" y="17355"/>
                    <a:pt x="0" y="12572"/>
                  </a:cubicBezTo>
                  <a:lnTo>
                    <a:pt x="17564" y="0"/>
                  </a:lnTo>
                  <a:close/>
                </a:path>
              </a:pathLst>
            </a:custGeom>
            <a:noFill/>
            <a:ln w="47625" cmpd="tri">
              <a:solidFill>
                <a:srgbClr val="000000"/>
              </a:solidFill>
              <a:round/>
              <a:headEnd/>
              <a:tailEnd type="triangle" w="sm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49" name="Oval 7"/>
            <p:cNvSpPr>
              <a:spLocks noChangeArrowheads="1"/>
            </p:cNvSpPr>
            <p:nvPr/>
          </p:nvSpPr>
          <p:spPr bwMode="auto">
            <a:xfrm>
              <a:off x="4355976" y="4509120"/>
              <a:ext cx="935388" cy="800201"/>
            </a:xfrm>
            <a:prstGeom prst="ellipse">
              <a:avLst/>
            </a:prstGeom>
            <a:solidFill>
              <a:srgbClr val="B6DDE8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2000" tIns="0" rIns="72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Tester, valider, exploiter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5"/>
            <p:cNvSpPr>
              <a:spLocks noChangeArrowheads="1"/>
            </p:cNvSpPr>
            <p:nvPr/>
          </p:nvSpPr>
          <p:spPr bwMode="auto">
            <a:xfrm>
              <a:off x="2915816" y="4653136"/>
              <a:ext cx="935388" cy="800201"/>
            </a:xfrm>
            <a:prstGeom prst="ellipse">
              <a:avLst/>
            </a:prstGeom>
            <a:solidFill>
              <a:srgbClr val="B6DDE8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72000" tIns="0" rIns="72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Mettre en place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AutoShape 4">
              <a:hlinkClick r:id="rId3" action="ppaction://hlinkfile"/>
            </p:cNvPr>
            <p:cNvSpPr>
              <a:spLocks noChangeArrowheads="1"/>
            </p:cNvSpPr>
            <p:nvPr/>
          </p:nvSpPr>
          <p:spPr bwMode="auto">
            <a:xfrm>
              <a:off x="1763688" y="4077072"/>
              <a:ext cx="1041380" cy="615962"/>
            </a:xfrm>
            <a:prstGeom prst="octagon">
              <a:avLst>
                <a:gd name="adj" fmla="val 29287"/>
              </a:avLst>
            </a:prstGeom>
            <a:solidFill>
              <a:srgbClr val="D6E3B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0" rIns="36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2</a:t>
              </a:r>
              <a:r>
                <a:rPr kumimoji="0" lang="fr-FR" sz="9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Times New Roman" pitchFamily="18" charset="0"/>
                  <a:cs typeface="Arial" pitchFamily="34" charset="0"/>
                </a:rPr>
                <a:t>è</a:t>
              </a:r>
              <a:r>
                <a:rPr kumimoji="0" lang="fr-FR" sz="900" b="0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me</a:t>
              </a: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synth</a:t>
              </a: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Times New Roman" pitchFamily="18" charset="0"/>
                  <a:cs typeface="Arial" pitchFamily="34" charset="0"/>
                </a:rPr>
                <a:t>è</a:t>
              </a:r>
              <a:r>
                <a:rPr kumimoji="0" lang="fr-FR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se</a:t>
              </a:r>
              <a:endParaRPr kumimoji="0" lang="fr-FR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AutoShape 3"/>
            <p:cNvSpPr>
              <a:spLocks noChangeArrowheads="1"/>
            </p:cNvSpPr>
            <p:nvPr/>
          </p:nvSpPr>
          <p:spPr bwMode="auto">
            <a:xfrm>
              <a:off x="5652120" y="4293096"/>
              <a:ext cx="936104" cy="636127"/>
            </a:xfrm>
            <a:prstGeom prst="octagon">
              <a:avLst>
                <a:gd name="adj" fmla="val 29287"/>
              </a:avLst>
            </a:prstGeom>
            <a:solidFill>
              <a:srgbClr val="D6E3B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36000" tIns="0" rIns="3600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Synth</a:t>
              </a:r>
              <a:r>
                <a:rPr kumimoji="0" lang="fr-F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/>
                  <a:ea typeface="Times New Roman" pitchFamily="18" charset="0"/>
                  <a:cs typeface="Arial" pitchFamily="34" charset="0"/>
                </a:rPr>
                <a:t>è</a:t>
              </a:r>
              <a:r>
                <a:rPr kumimoji="0" lang="fr-FR" sz="9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se finale</a:t>
              </a:r>
              <a:endParaRPr kumimoji="0" 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" name="AutoShape 5"/>
          <p:cNvSpPr>
            <a:spLocks noChangeArrowheads="1"/>
          </p:cNvSpPr>
          <p:nvPr/>
        </p:nvSpPr>
        <p:spPr bwMode="auto">
          <a:xfrm>
            <a:off x="827584" y="1340768"/>
            <a:ext cx="7127142" cy="432048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fr-FR" sz="1600" b="1" i="1" dirty="0" smtClean="0">
                <a:latin typeface="Calibri" pitchFamily="34" charset="0"/>
                <a:cs typeface="Arial" pitchFamily="34" charset="0"/>
              </a:rPr>
              <a:t>Mission 2 :</a:t>
            </a: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"traitement du risque "retards et impayés"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Picture 35" descr="C:\Users\Dany\AppData\Local\Microsoft\Windows\Temporary Internet Files\Content.IE5\TQI6E5X8\MM900283609[1].gif">
            <a:hlinkClick r:id="rId4" action="ppaction://hlinkfile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39952" y="3501008"/>
            <a:ext cx="170545" cy="151891"/>
          </a:xfrm>
          <a:prstGeom prst="rect">
            <a:avLst/>
          </a:prstGeom>
          <a:noFill/>
        </p:spPr>
      </p:pic>
      <p:pic>
        <p:nvPicPr>
          <p:cNvPr id="28" name="Picture 35" descr="C:\Users\Dany\AppData\Local\Microsoft\Windows\Temporary Internet Files\Content.IE5\TQI6E5X8\MM900283609[1].gif">
            <a:hlinkClick r:id="rId6" action="ppaction://hlinkfile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88024" y="5949280"/>
            <a:ext cx="170545" cy="151891"/>
          </a:xfrm>
          <a:prstGeom prst="rect">
            <a:avLst/>
          </a:prstGeom>
          <a:noFill/>
        </p:spPr>
      </p:pic>
      <p:pic>
        <p:nvPicPr>
          <p:cNvPr id="29" name="Picture 35" descr="C:\Users\Dany\AppData\Local\Microsoft\Windows\Temporary Internet Files\Content.IE5\TQI6E5X8\MM900283609[1].gif">
            <a:hlinkClick r:id="rId7" action="ppaction://hlinkfile"/>
          </p:cNvPr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4048" y="5949280"/>
            <a:ext cx="170545" cy="1518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CB2C - Sommaire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484784"/>
            <a:ext cx="8352928" cy="504055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dirty="0" smtClean="0"/>
              <a:t>Présentation générale de la situation professionnelle </a:t>
            </a:r>
          </a:p>
          <a:p>
            <a:pPr>
              <a:buNone/>
            </a:pPr>
            <a:r>
              <a:rPr lang="fr-FR" sz="2400" i="1" dirty="0" smtClean="0"/>
              <a:t>	(Contexte, Scénario, Référentiel)</a:t>
            </a:r>
            <a:br>
              <a:rPr lang="fr-FR" sz="2400" i="1" dirty="0" smtClean="0"/>
            </a:br>
            <a:endParaRPr lang="fr-FR" i="1" dirty="0" smtClean="0"/>
          </a:p>
          <a:p>
            <a:r>
              <a:rPr lang="fr-FR" dirty="0" smtClean="0"/>
              <a:t>Contenu et ressources</a:t>
            </a:r>
            <a:br>
              <a:rPr lang="fr-FR" dirty="0" smtClean="0"/>
            </a:br>
            <a:r>
              <a:rPr lang="fr-FR" sz="2400" i="1" dirty="0" smtClean="0"/>
              <a:t>(Fiche de travail, Dossier documentaire)</a:t>
            </a:r>
            <a:br>
              <a:rPr lang="fr-FR" sz="2400" i="1" dirty="0" smtClean="0"/>
            </a:br>
            <a:endParaRPr lang="fr-FR" sz="2400" i="1" dirty="0" smtClean="0"/>
          </a:p>
          <a:p>
            <a:r>
              <a:rPr lang="fr-FR" dirty="0" smtClean="0"/>
              <a:t>Démarche pédagogique </a:t>
            </a:r>
          </a:p>
          <a:p>
            <a:pPr>
              <a:buNone/>
            </a:pPr>
            <a:r>
              <a:rPr lang="fr-FR" sz="2400" i="1" dirty="0" smtClean="0"/>
              <a:t>	(Organisation, Mise en œuvre)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fr-FR" sz="3600" b="1" dirty="0" smtClean="0"/>
              <a:t>1. Présentation générale de la situation professionnelle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46085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2400" dirty="0" smtClean="0"/>
              <a:t>Un contexte d’entreprise, support des activités</a:t>
            </a:r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Un scénario : « </a:t>
            </a:r>
            <a:r>
              <a:rPr lang="fr-FR" sz="2400" b="1" dirty="0" smtClean="0"/>
              <a:t>Production de l’information relative au risque client</a:t>
            </a:r>
            <a:r>
              <a:rPr lang="fr-FR" sz="2400" dirty="0" smtClean="0"/>
              <a:t> » </a:t>
            </a:r>
            <a:r>
              <a:rPr lang="fr-FR" sz="2400" b="1" i="1" dirty="0" smtClean="0"/>
              <a:t/>
            </a:r>
            <a:br>
              <a:rPr lang="fr-FR" sz="2400" b="1" i="1" dirty="0" smtClean="0"/>
            </a:br>
            <a:endParaRPr lang="fr-FR" sz="2400" b="1" i="1" dirty="0" smtClean="0"/>
          </a:p>
          <a:p>
            <a:pPr>
              <a:buNone/>
            </a:pPr>
            <a:endParaRPr lang="fr-FR" sz="2400" dirty="0" smtClean="0"/>
          </a:p>
          <a:p>
            <a:r>
              <a:rPr lang="fr-FR" sz="2400" dirty="0" smtClean="0"/>
              <a:t>Un extrait du référentiel</a:t>
            </a:r>
            <a:br>
              <a:rPr lang="fr-FR" sz="2400" dirty="0" smtClean="0"/>
            </a:br>
            <a:r>
              <a:rPr lang="fr-FR" sz="2100" dirty="0" smtClean="0">
                <a:solidFill>
                  <a:schemeClr val="tx2">
                    <a:lumMod val="75000"/>
                  </a:schemeClr>
                </a:solidFill>
              </a:rPr>
              <a:t>Le groupe ou l’enseignant peut être amené à faire appel au processus support pour résoudre des problèmes (activité 1.4 et lien avec le processus 7).</a:t>
            </a:r>
          </a:p>
          <a:p>
            <a:endParaRPr lang="fr-FR" sz="2400" dirty="0" smtClean="0"/>
          </a:p>
        </p:txBody>
      </p:sp>
      <p:sp>
        <p:nvSpPr>
          <p:cNvPr id="5" name="Carré corné 4">
            <a:hlinkClick r:id="rId3" action="ppaction://hlinkfile"/>
          </p:cNvPr>
          <p:cNvSpPr/>
          <p:nvPr/>
        </p:nvSpPr>
        <p:spPr>
          <a:xfrm flipH="1">
            <a:off x="7740352" y="2060848"/>
            <a:ext cx="864096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/>
              <a:t>Contexte</a:t>
            </a:r>
            <a:endParaRPr lang="fr-FR" sz="1000" dirty="0"/>
          </a:p>
        </p:txBody>
      </p:sp>
      <p:sp>
        <p:nvSpPr>
          <p:cNvPr id="6" name="Carré corné 5">
            <a:hlinkClick r:id="rId4" action="ppaction://hlinkfile"/>
          </p:cNvPr>
          <p:cNvSpPr/>
          <p:nvPr/>
        </p:nvSpPr>
        <p:spPr>
          <a:xfrm flipH="1">
            <a:off x="7740352" y="3068960"/>
            <a:ext cx="864096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/>
              <a:t>Scénario</a:t>
            </a:r>
            <a:endParaRPr lang="fr-FR" sz="1000" dirty="0"/>
          </a:p>
        </p:txBody>
      </p:sp>
      <p:sp>
        <p:nvSpPr>
          <p:cNvPr id="9" name="Carré corné 8">
            <a:hlinkClick r:id="rId5" action="ppaction://hlinksldjump"/>
          </p:cNvPr>
          <p:cNvSpPr/>
          <p:nvPr/>
        </p:nvSpPr>
        <p:spPr>
          <a:xfrm flipH="1">
            <a:off x="7740352" y="4077072"/>
            <a:ext cx="864096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/>
              <a:t>Référentiel</a:t>
            </a:r>
            <a:endParaRPr lang="fr-FR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animBg="1"/>
      <p:bldP spid="6" grpId="0" uiExpand="1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b="1" dirty="0" smtClean="0"/>
              <a:t>2. Contenus et ressources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46085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endParaRPr lang="fr-FR" sz="2400" dirty="0" smtClean="0"/>
          </a:p>
          <a:p>
            <a:endParaRPr lang="fr-FR" sz="2400" dirty="0" smtClean="0"/>
          </a:p>
          <a:p>
            <a:r>
              <a:rPr lang="fr-FR" sz="9600" dirty="0" smtClean="0"/>
              <a:t>La fiche de travail « Etudiant »</a:t>
            </a:r>
          </a:p>
          <a:p>
            <a:pPr>
              <a:buNone/>
            </a:pPr>
            <a:endParaRPr lang="fr-FR" sz="9600" dirty="0" smtClean="0"/>
          </a:p>
          <a:p>
            <a:r>
              <a:rPr lang="fr-FR" sz="9600" dirty="0" smtClean="0"/>
              <a:t>Le dossier documentaire</a:t>
            </a:r>
          </a:p>
          <a:p>
            <a:endParaRPr lang="fr-FR" sz="9600" b="1" i="1" dirty="0" smtClean="0"/>
          </a:p>
          <a:p>
            <a:r>
              <a:rPr lang="fr-FR" sz="9600" dirty="0" smtClean="0"/>
              <a:t>Les outils :</a:t>
            </a:r>
          </a:p>
          <a:p>
            <a:pPr lvl="1"/>
            <a:r>
              <a:rPr lang="fr-FR" sz="9600" dirty="0" smtClean="0"/>
              <a:t>PGI : </a:t>
            </a:r>
          </a:p>
          <a:p>
            <a:pPr lvl="2"/>
            <a:r>
              <a:rPr lang="fr-FR" sz="9200" dirty="0" smtClean="0"/>
              <a:t>Gestion commerciale,</a:t>
            </a:r>
          </a:p>
          <a:p>
            <a:pPr lvl="2"/>
            <a:r>
              <a:rPr lang="fr-FR" sz="9200" dirty="0" smtClean="0"/>
              <a:t>Comptabilité, </a:t>
            </a:r>
          </a:p>
          <a:p>
            <a:pPr lvl="2"/>
            <a:r>
              <a:rPr lang="fr-FR" sz="9200" dirty="0" smtClean="0"/>
              <a:t>Suivi des règlements…</a:t>
            </a:r>
          </a:p>
          <a:p>
            <a:pPr lvl="1"/>
            <a:r>
              <a:rPr lang="fr-FR" sz="9600" dirty="0" smtClean="0"/>
              <a:t>Tableur</a:t>
            </a:r>
          </a:p>
          <a:p>
            <a:pPr lvl="1"/>
            <a:r>
              <a:rPr lang="fr-FR" sz="9600" dirty="0" smtClean="0"/>
              <a:t>Texteur</a:t>
            </a:r>
          </a:p>
          <a:p>
            <a:pPr lvl="1"/>
            <a:r>
              <a:rPr lang="fr-FR" sz="9600" dirty="0" smtClean="0"/>
              <a:t>…</a:t>
            </a:r>
            <a:r>
              <a:rPr lang="fr-FR" sz="7400" b="1" i="1" dirty="0" smtClean="0"/>
              <a:t/>
            </a:r>
            <a:br>
              <a:rPr lang="fr-FR" sz="7400" b="1" i="1" dirty="0" smtClean="0"/>
            </a:br>
            <a:endParaRPr lang="fr-FR" sz="7400" dirty="0" smtClean="0"/>
          </a:p>
        </p:txBody>
      </p:sp>
      <p:sp>
        <p:nvSpPr>
          <p:cNvPr id="5" name="Carré corné 4">
            <a:hlinkClick r:id="rId3" action="ppaction://hlinkfile"/>
          </p:cNvPr>
          <p:cNvSpPr/>
          <p:nvPr/>
        </p:nvSpPr>
        <p:spPr>
          <a:xfrm flipH="1">
            <a:off x="7452320" y="1844824"/>
            <a:ext cx="1080120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/>
              <a:t>Fiche de travail</a:t>
            </a:r>
            <a:endParaRPr lang="fr-FR" sz="1000" dirty="0"/>
          </a:p>
        </p:txBody>
      </p:sp>
      <p:sp>
        <p:nvSpPr>
          <p:cNvPr id="6" name="Carré corné 5">
            <a:hlinkClick r:id="rId4" action="ppaction://hlinkfile"/>
          </p:cNvPr>
          <p:cNvSpPr/>
          <p:nvPr/>
        </p:nvSpPr>
        <p:spPr>
          <a:xfrm flipH="1">
            <a:off x="7452320" y="2708920"/>
            <a:ext cx="1080120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/>
              <a:t>Dossier Documentaire</a:t>
            </a:r>
            <a:endParaRPr lang="fr-FR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b="1" dirty="0" smtClean="0"/>
              <a:t>3. Démarche pédagogique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46085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2400" dirty="0" smtClean="0"/>
              <a:t>L’organisation : 2 missions et 3 phases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dirty="0" smtClean="0"/>
              <a:t/>
            </a:r>
            <a:br>
              <a:rPr lang="fr-FR" sz="2400" dirty="0" smtClean="0"/>
            </a:br>
            <a:endParaRPr lang="fr-FR" sz="2400" i="1" dirty="0" smtClean="0">
              <a:solidFill>
                <a:srgbClr val="990033"/>
              </a:solidFill>
            </a:endParaRPr>
          </a:p>
          <a:p>
            <a:endParaRPr lang="fr-FR" sz="2400" dirty="0" smtClean="0"/>
          </a:p>
        </p:txBody>
      </p:sp>
      <p:graphicFrame>
        <p:nvGraphicFramePr>
          <p:cNvPr id="8" name="Diagramme 7"/>
          <p:cNvGraphicFramePr/>
          <p:nvPr/>
        </p:nvGraphicFramePr>
        <p:xfrm>
          <a:off x="467544" y="2060848"/>
          <a:ext cx="8208912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611560" y="4365104"/>
            <a:ext cx="7560840" cy="360040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Mission 1 :</a:t>
            </a:r>
            <a:r>
              <a:rPr kumimoji="0" lang="fr-FR" sz="1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lang="fr-FR" sz="1600" b="1" i="1" dirty="0" smtClean="0">
                <a:latin typeface="Calibri" pitchFamily="34" charset="0"/>
                <a:cs typeface="Arial" pitchFamily="34" charset="0"/>
              </a:rPr>
              <a:t>T</a:t>
            </a: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raitement du risque « politique de crédit clients »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611560" y="4941168"/>
            <a:ext cx="7488832" cy="360040"/>
          </a:xfrm>
          <a:prstGeom prst="roundRect">
            <a:avLst>
              <a:gd name="adj" fmla="val 17560"/>
            </a:avLst>
          </a:prstGeom>
          <a:gradFill rotWithShape="0">
            <a:gsLst>
              <a:gs pos="0">
                <a:srgbClr val="FFFFFF">
                  <a:alpha val="33000"/>
                </a:srgbClr>
              </a:gs>
              <a:gs pos="100000">
                <a:srgbClr val="B6DDE8"/>
              </a:gs>
            </a:gsLst>
            <a:lin ang="5400000" scaled="1"/>
          </a:gradFill>
          <a:ln w="12700">
            <a:solidFill>
              <a:srgbClr val="92CDDC"/>
            </a:solidFill>
            <a:round/>
            <a:headEnd/>
            <a:tailEnd/>
          </a:ln>
          <a:effectLst/>
        </p:spPr>
        <p:txBody>
          <a:bodyPr vert="horz" wrap="square" lIns="18000" tIns="10800" rIns="18000" bIns="1080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fr-FR" sz="1600" b="1" i="1" dirty="0" smtClean="0">
                <a:latin typeface="Calibri" pitchFamily="34" charset="0"/>
                <a:cs typeface="Arial" pitchFamily="34" charset="0"/>
              </a:rPr>
              <a:t>Mission 2</a:t>
            </a:r>
            <a:r>
              <a:rPr kumimoji="0" lang="fr-FR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: Traitement du risque « retards et impayés »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rré corné 10">
            <a:hlinkClick r:id="rId8" action="ppaction://hlinkfile"/>
          </p:cNvPr>
          <p:cNvSpPr/>
          <p:nvPr/>
        </p:nvSpPr>
        <p:spPr>
          <a:xfrm flipH="1">
            <a:off x="7596336" y="6237312"/>
            <a:ext cx="1080120" cy="36004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sz="1000" dirty="0" smtClean="0"/>
              <a:t>Démarche pédagogique</a:t>
            </a:r>
            <a:endParaRPr lang="fr-FR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b="1" dirty="0" smtClean="0"/>
              <a:t>3. Démarche pédagogique</a:t>
            </a:r>
            <a:endParaRPr lang="fr-FR" sz="36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4608512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lnSpcReduction="10000"/>
          </a:bodyPr>
          <a:lstStyle/>
          <a:p>
            <a:r>
              <a:rPr lang="fr-FR" sz="2400" dirty="0" smtClean="0"/>
              <a:t>La mise en œuvre</a:t>
            </a:r>
            <a:r>
              <a:rPr lang="fr-FR" sz="2400" b="1" i="1" dirty="0" smtClean="0"/>
              <a:t/>
            </a:r>
            <a:br>
              <a:rPr lang="fr-FR" sz="2400" b="1" i="1" dirty="0" smtClean="0"/>
            </a:br>
            <a:endParaRPr lang="fr-FR" sz="2400" b="1" i="1" dirty="0" smtClean="0"/>
          </a:p>
          <a:p>
            <a:pPr>
              <a:buNone/>
            </a:pPr>
            <a:r>
              <a:rPr lang="fr-FR" sz="2400" u="sng" dirty="0" smtClean="0"/>
              <a:t>Deux rôles </a:t>
            </a:r>
            <a:r>
              <a:rPr lang="fr-FR" sz="2400" dirty="0" smtClean="0"/>
              <a:t>:	Comptable client et responsable comptabilité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u="sng" dirty="0" smtClean="0"/>
              <a:t>Deux missions </a:t>
            </a:r>
            <a:r>
              <a:rPr lang="fr-FR" sz="2400" dirty="0" smtClean="0"/>
              <a:t>: Traiter le risque lié à la politique de crédit</a:t>
            </a:r>
          </a:p>
          <a:p>
            <a:pPr>
              <a:buNone/>
            </a:pPr>
            <a:r>
              <a:rPr lang="fr-FR" sz="2400" dirty="0" smtClean="0"/>
              <a:t>			Traiter le risque « retards et impayés »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r>
              <a:rPr lang="fr-FR" sz="2400" u="sng" dirty="0" smtClean="0"/>
              <a:t>Trois phases </a:t>
            </a:r>
            <a:r>
              <a:rPr lang="fr-FR" sz="2400" dirty="0" smtClean="0"/>
              <a:t>:	Recherche d’informations</a:t>
            </a:r>
          </a:p>
          <a:p>
            <a:pPr>
              <a:buNone/>
            </a:pPr>
            <a:r>
              <a:rPr lang="fr-FR" sz="2400" dirty="0" smtClean="0"/>
              <a:t>			Analyse et recherche des solutions</a:t>
            </a:r>
          </a:p>
          <a:p>
            <a:pPr>
              <a:buNone/>
            </a:pPr>
            <a:r>
              <a:rPr lang="fr-FR" sz="2400" dirty="0" smtClean="0"/>
              <a:t>			Mise en œuvre des solutions</a:t>
            </a:r>
            <a:br>
              <a:rPr lang="fr-FR" sz="2400" dirty="0" smtClean="0"/>
            </a:br>
            <a:endParaRPr lang="fr-FR" sz="2400" i="1" dirty="0" smtClean="0">
              <a:solidFill>
                <a:srgbClr val="990033"/>
              </a:solidFill>
            </a:endParaRPr>
          </a:p>
          <a:p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b="1" dirty="0" smtClean="0"/>
              <a:t>3. Démarche pédagogique</a:t>
            </a:r>
            <a:endParaRPr lang="fr-FR" sz="36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1196752"/>
          <a:ext cx="8424936" cy="3962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23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Mise en œuvre suite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Mission 1 : Traiter le risque lié à la politique de crédit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Mission 2 : Traiter le risque « retards et impayés »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09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Comptable client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Recherche et extractions PGI (a)</a:t>
                      </a:r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Test d’une situation d’un client en retard (a)</a:t>
                      </a:r>
                    </a:p>
                    <a:p>
                      <a:pPr algn="ctr"/>
                      <a:r>
                        <a:rPr lang="fr-FR" dirty="0" smtClean="0"/>
                        <a:t>Balance</a:t>
                      </a:r>
                      <a:r>
                        <a:rPr lang="fr-FR" baseline="0" dirty="0" smtClean="0"/>
                        <a:t> âgée (b)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04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Responsable</a:t>
                      </a:r>
                      <a:r>
                        <a:rPr lang="fr-FR" baseline="0" dirty="0" smtClean="0"/>
                        <a:t> comptabilité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Calcul</a:t>
                      </a:r>
                      <a:r>
                        <a:rPr lang="fr-FR" baseline="0" dirty="0" smtClean="0"/>
                        <a:t> indicateurs (b)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Interprétation / Analyse (c)</a:t>
                      </a:r>
                      <a:r>
                        <a:rPr lang="fr-FR" dirty="0" smtClean="0"/>
                        <a:t> Propositions</a:t>
                      </a:r>
                      <a:r>
                        <a:rPr lang="fr-FR" baseline="0" dirty="0" smtClean="0"/>
                        <a:t> d’amélioration (d)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Analyse</a:t>
                      </a:r>
                      <a:r>
                        <a:rPr lang="fr-FR" baseline="0" dirty="0" smtClean="0"/>
                        <a:t> des procédures actuelles de suivi (c) </a:t>
                      </a:r>
                    </a:p>
                    <a:p>
                      <a:pPr algn="ctr"/>
                      <a:r>
                        <a:rPr lang="fr-FR" baseline="0" dirty="0" smtClean="0"/>
                        <a:t>Propositions d’amélioration des relances (d)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690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Comptable</a:t>
                      </a:r>
                      <a:r>
                        <a:rPr lang="fr-FR" baseline="0" dirty="0" smtClean="0"/>
                        <a:t> client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Modification paramétrage</a:t>
                      </a:r>
                      <a:r>
                        <a:rPr lang="fr-FR" baseline="0" dirty="0" smtClean="0"/>
                        <a:t> (e) </a:t>
                      </a:r>
                    </a:p>
                    <a:p>
                      <a:pPr algn="ctr"/>
                      <a:r>
                        <a:rPr lang="fr-FR" baseline="0" dirty="0" smtClean="0"/>
                        <a:t>Mise à jour dossier clients (f)</a:t>
                      </a:r>
                    </a:p>
                    <a:p>
                      <a:pPr algn="ctr"/>
                      <a:r>
                        <a:rPr lang="fr-FR" baseline="0" dirty="0" smtClean="0"/>
                        <a:t>Test des modifications (g)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Mise en place des procédures (e)</a:t>
                      </a:r>
                    </a:p>
                    <a:p>
                      <a:pPr algn="ctr"/>
                      <a:r>
                        <a:rPr lang="fr-FR" dirty="0" smtClean="0"/>
                        <a:t>Relances</a:t>
                      </a:r>
                      <a:r>
                        <a:rPr lang="fr-FR" baseline="0" dirty="0" smtClean="0"/>
                        <a:t> (f)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2" name="ZoneTexte 11"/>
          <p:cNvSpPr txBox="1"/>
          <p:nvPr/>
        </p:nvSpPr>
        <p:spPr>
          <a:xfrm>
            <a:off x="179512" y="5229200"/>
            <a:ext cx="915770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Avec les étudiants :	 4 étudiants – 2 étudiants par phase</a:t>
            </a:r>
          </a:p>
          <a:p>
            <a:r>
              <a:rPr lang="fr-FR" dirty="0" smtClean="0"/>
              <a:t>		Un « comptable client » et un « responsable comptabilité » par groupe</a:t>
            </a:r>
          </a:p>
          <a:p>
            <a:r>
              <a:rPr lang="fr-FR" dirty="0" smtClean="0"/>
              <a:t>		Acteur ou observateur selon l’étape.	</a:t>
            </a:r>
          </a:p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Au séminaire :	2 enseignants : Un « comptable client » et un « responsable comptabilité »</a:t>
            </a:r>
          </a:p>
          <a:p>
            <a:r>
              <a:rPr lang="fr-FR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		Alternance des rôles de chacun</a:t>
            </a:r>
            <a:endParaRPr lang="fr-FR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b="1" dirty="0" smtClean="0"/>
              <a:t>3. Démarche pédagogique</a:t>
            </a:r>
            <a:endParaRPr lang="fr-FR" sz="36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1268760"/>
          <a:ext cx="8424936" cy="3962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23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Mise en œuvre suite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Mission 1 : Traiter le risque lié à la politique de crédit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Mission 2 : Traiter le risque « retards et impayés »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09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Comptable client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Recherche et extractions PGI (a)</a:t>
                      </a:r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Test d’une situation d’un client en retard (a)</a:t>
                      </a:r>
                    </a:p>
                    <a:p>
                      <a:pPr algn="ctr"/>
                      <a:r>
                        <a:rPr lang="fr-FR" dirty="0" smtClean="0"/>
                        <a:t>Balance</a:t>
                      </a:r>
                      <a:r>
                        <a:rPr lang="fr-FR" baseline="0" dirty="0" smtClean="0"/>
                        <a:t> âgée (b)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04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Responsable</a:t>
                      </a:r>
                      <a:r>
                        <a:rPr lang="fr-FR" baseline="0" dirty="0" smtClean="0"/>
                        <a:t> comptabilité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Calcul</a:t>
                      </a:r>
                      <a:r>
                        <a:rPr lang="fr-FR" baseline="0" dirty="0" smtClean="0"/>
                        <a:t> indicateurs (b)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Interprétation / Analyse (c)</a:t>
                      </a:r>
                      <a:r>
                        <a:rPr lang="fr-FR" dirty="0" smtClean="0"/>
                        <a:t> Propositions</a:t>
                      </a:r>
                      <a:r>
                        <a:rPr lang="fr-FR" baseline="0" dirty="0" smtClean="0"/>
                        <a:t> d’amélioration (d)</a:t>
                      </a:r>
                      <a:endParaRPr lang="fr-FR" dirty="0" smtClean="0"/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Analyse</a:t>
                      </a:r>
                      <a:r>
                        <a:rPr lang="fr-FR" baseline="0" dirty="0" smtClean="0"/>
                        <a:t> des procédures actuelles de suivi (c) </a:t>
                      </a:r>
                    </a:p>
                    <a:p>
                      <a:pPr algn="ctr"/>
                      <a:r>
                        <a:rPr lang="fr-FR" baseline="0" dirty="0" smtClean="0"/>
                        <a:t>Propositions d’amélioration des relances (d)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690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Comptable</a:t>
                      </a:r>
                      <a:r>
                        <a:rPr lang="fr-FR" baseline="0" dirty="0" smtClean="0"/>
                        <a:t> client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Modification paramétrage</a:t>
                      </a:r>
                      <a:r>
                        <a:rPr lang="fr-FR" baseline="0" dirty="0" smtClean="0"/>
                        <a:t> (e) </a:t>
                      </a:r>
                    </a:p>
                    <a:p>
                      <a:pPr algn="ctr"/>
                      <a:r>
                        <a:rPr lang="fr-FR" baseline="0" dirty="0" smtClean="0"/>
                        <a:t>Mise à jour dossier clients (f)</a:t>
                      </a:r>
                    </a:p>
                    <a:p>
                      <a:pPr algn="ctr"/>
                      <a:r>
                        <a:rPr lang="fr-FR" baseline="0" dirty="0" smtClean="0"/>
                        <a:t>Test des modifications (g)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Mise en place des procédures (e)</a:t>
                      </a:r>
                    </a:p>
                    <a:p>
                      <a:pPr algn="ctr"/>
                      <a:r>
                        <a:rPr lang="fr-FR" dirty="0" smtClean="0"/>
                        <a:t>Relances</a:t>
                      </a:r>
                      <a:r>
                        <a:rPr lang="fr-FR" baseline="0" dirty="0" smtClean="0"/>
                        <a:t> (f)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6012160" y="404664"/>
            <a:ext cx="26997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Professeur 1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6012160" y="1988840"/>
            <a:ext cx="2664296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2642944" y="2924944"/>
            <a:ext cx="322520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6012160" y="4077072"/>
            <a:ext cx="2664295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 animBg="1"/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sz="3600" b="1" dirty="0" smtClean="0"/>
              <a:t>3. Démarche pédagogique</a:t>
            </a:r>
            <a:endParaRPr lang="fr-FR" sz="36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1196752"/>
          <a:ext cx="8424936" cy="3962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23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Mise en œuvre suite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Mission 1 : Traiter le risque lié à la politique de crédit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Mission 2 : Traiter le risque « retards et impayés »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809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Comptable client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dirty="0" smtClean="0"/>
                        <a:t>Recherche et extractions PGI (a)</a:t>
                      </a:r>
                    </a:p>
                    <a:p>
                      <a:pPr algn="ctr"/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Test d’une situation d’un client en retard (a)</a:t>
                      </a:r>
                    </a:p>
                    <a:p>
                      <a:pPr algn="ctr"/>
                      <a:r>
                        <a:rPr lang="fr-FR" dirty="0" smtClean="0"/>
                        <a:t>Balance</a:t>
                      </a:r>
                      <a:r>
                        <a:rPr lang="fr-FR" baseline="0" dirty="0" smtClean="0"/>
                        <a:t> âgée (b)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9046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Responsable</a:t>
                      </a:r>
                      <a:r>
                        <a:rPr lang="fr-FR" baseline="0" dirty="0" smtClean="0"/>
                        <a:t> comptabilité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Calcul</a:t>
                      </a:r>
                      <a:r>
                        <a:rPr lang="fr-FR" baseline="0" dirty="0" smtClean="0"/>
                        <a:t> indicateurs (b)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 smtClean="0"/>
                        <a:t>Interprétation / Analyse (c)</a:t>
                      </a:r>
                      <a:r>
                        <a:rPr lang="fr-FR" dirty="0" smtClean="0"/>
                        <a:t> Propositions</a:t>
                      </a:r>
                      <a:r>
                        <a:rPr lang="fr-FR" baseline="0" dirty="0" smtClean="0"/>
                        <a:t> d’amélioration (d)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Analyse</a:t>
                      </a:r>
                      <a:r>
                        <a:rPr lang="fr-FR" baseline="0" dirty="0" smtClean="0"/>
                        <a:t> des procédures actuelles de suivi (c) </a:t>
                      </a:r>
                    </a:p>
                    <a:p>
                      <a:pPr algn="ctr"/>
                      <a:r>
                        <a:rPr lang="fr-FR" baseline="0" dirty="0" smtClean="0"/>
                        <a:t>Propositions d’amélioration des relances (d)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6903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Comptable</a:t>
                      </a:r>
                      <a:r>
                        <a:rPr lang="fr-FR" baseline="0" dirty="0" smtClean="0"/>
                        <a:t> client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Modification paramétrage</a:t>
                      </a:r>
                      <a:r>
                        <a:rPr lang="fr-FR" baseline="0" dirty="0" smtClean="0"/>
                        <a:t> (e) </a:t>
                      </a:r>
                    </a:p>
                    <a:p>
                      <a:pPr algn="ctr"/>
                      <a:r>
                        <a:rPr lang="fr-FR" baseline="0" dirty="0" smtClean="0"/>
                        <a:t>Mise à jour dossier clients (f)</a:t>
                      </a:r>
                    </a:p>
                    <a:p>
                      <a:pPr algn="ctr"/>
                      <a:r>
                        <a:rPr lang="fr-FR" baseline="0" dirty="0" smtClean="0"/>
                        <a:t>Test des modifications (g)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Mise en place des procédures (e)</a:t>
                      </a:r>
                    </a:p>
                    <a:p>
                      <a:pPr algn="ctr"/>
                      <a:r>
                        <a:rPr lang="fr-FR" dirty="0" smtClean="0"/>
                        <a:t>Relances</a:t>
                      </a:r>
                      <a:r>
                        <a:rPr lang="fr-FR" baseline="0" dirty="0" smtClean="0"/>
                        <a:t> (f)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Rectangle 12"/>
          <p:cNvSpPr/>
          <p:nvPr/>
        </p:nvSpPr>
        <p:spPr>
          <a:xfrm>
            <a:off x="6012160" y="404664"/>
            <a:ext cx="269979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Professeur 2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555776" y="1916832"/>
            <a:ext cx="331236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6012160" y="2780928"/>
            <a:ext cx="266429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555776" y="4005064"/>
            <a:ext cx="3312368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2051</TotalTime>
  <Words>1103</Words>
  <Application>Microsoft Office PowerPoint</Application>
  <PresentationFormat>Affichage à l'écran (4:3)</PresentationFormat>
  <Paragraphs>437</Paragraphs>
  <Slides>16</Slides>
  <Notes>16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 RÉNOVATION  BTS Comptabilité et Gestion 2015  CB2C &amp; PGI </vt:lpstr>
      <vt:lpstr>CB2C - Sommaire</vt:lpstr>
      <vt:lpstr>1. Présentation générale de la situation professionnelle</vt:lpstr>
      <vt:lpstr>2. Contenus et ressources</vt:lpstr>
      <vt:lpstr>3. Démarche pédagogique</vt:lpstr>
      <vt:lpstr>3. Démarche pédagogique</vt:lpstr>
      <vt:lpstr>3. Démarche pédagogique</vt:lpstr>
      <vt:lpstr>3. Démarche pédagogique</vt:lpstr>
      <vt:lpstr>3. Démarche pédagogique</vt:lpstr>
      <vt:lpstr>Merci aux auteurs et aux relecteurs  </vt:lpstr>
      <vt:lpstr>Présentation PowerPoint</vt:lpstr>
      <vt:lpstr>Présentation PowerPoint</vt:lpstr>
      <vt:lpstr>Présentation PowerPoint</vt:lpstr>
      <vt:lpstr>Présentation PowerPoint</vt:lpstr>
      <vt:lpstr>1. Scénario CB2C - déroulement</vt:lpstr>
      <vt:lpstr>1. Scénario CB2C - déroulement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BTS CG 2014</dc:title>
  <dc:creator>Stéphane BESSIERE</dc:creator>
  <cp:lastModifiedBy>Stéphane BESSIERE</cp:lastModifiedBy>
  <cp:revision>224</cp:revision>
  <dcterms:created xsi:type="dcterms:W3CDTF">2014-09-25T13:22:28Z</dcterms:created>
  <dcterms:modified xsi:type="dcterms:W3CDTF">2015-05-21T16:09:37Z</dcterms:modified>
</cp:coreProperties>
</file>