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91" r:id="rId3"/>
    <p:sldId id="297" r:id="rId4"/>
    <p:sldId id="292" r:id="rId5"/>
    <p:sldId id="293" r:id="rId6"/>
    <p:sldId id="294" r:id="rId7"/>
    <p:sldId id="284" r:id="rId8"/>
    <p:sldId id="289" r:id="rId9"/>
    <p:sldId id="276" r:id="rId10"/>
  </p:sldIdLst>
  <p:sldSz cx="9144000" cy="6858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990033"/>
    <a:srgbClr val="000000"/>
    <a:srgbClr val="6600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114" autoAdjust="0"/>
    <p:restoredTop sz="91877" autoAdjust="0"/>
  </p:normalViewPr>
  <p:slideViewPr>
    <p:cSldViewPr>
      <p:cViewPr>
        <p:scale>
          <a:sx n="99" d="100"/>
          <a:sy n="99" d="100"/>
        </p:scale>
        <p:origin x="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CD94B1-312D-4AC9-9004-FF5A87B5134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E323C13-8947-4ABE-997A-3A2EE8A5B3EA}">
      <dgm:prSet phldrT="[Texte]" custT="1"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sz="2000" dirty="0" smtClean="0"/>
            <a:t>1. Présentation générale de la situation professionnelle</a:t>
          </a:r>
          <a:endParaRPr lang="fr-FR" sz="2000" dirty="0"/>
        </a:p>
      </dgm:t>
    </dgm:pt>
    <dgm:pt modelId="{3E6D6024-1B92-4CDE-ACEB-6B77CBD24CF7}" type="parTrans" cxnId="{F51EF475-A6C0-41F4-919C-AC71A7CE934D}">
      <dgm:prSet/>
      <dgm:spPr/>
      <dgm:t>
        <a:bodyPr/>
        <a:lstStyle/>
        <a:p>
          <a:endParaRPr lang="fr-FR"/>
        </a:p>
      </dgm:t>
    </dgm:pt>
    <dgm:pt modelId="{17792EE1-440E-46E0-A120-C87D594634B2}" type="sibTrans" cxnId="{F51EF475-A6C0-41F4-919C-AC71A7CE934D}">
      <dgm:prSet/>
      <dgm:spPr/>
      <dgm:t>
        <a:bodyPr/>
        <a:lstStyle/>
        <a:p>
          <a:endParaRPr lang="fr-FR"/>
        </a:p>
      </dgm:t>
    </dgm:pt>
    <dgm:pt modelId="{40202741-F6F3-4379-9801-83AB604B7954}">
      <dgm:prSet phldrT="[Texte]" custT="1"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sz="2000" dirty="0" smtClean="0"/>
            <a:t>2. Contenu et ressources</a:t>
          </a:r>
          <a:endParaRPr lang="fr-FR" sz="2000" dirty="0"/>
        </a:p>
      </dgm:t>
    </dgm:pt>
    <dgm:pt modelId="{F78322B6-D831-4F4E-B4E2-E3D13952877B}" type="parTrans" cxnId="{FF457DB1-C976-461C-BEC0-AAC1276B5ACC}">
      <dgm:prSet/>
      <dgm:spPr/>
      <dgm:t>
        <a:bodyPr/>
        <a:lstStyle/>
        <a:p>
          <a:endParaRPr lang="fr-FR"/>
        </a:p>
      </dgm:t>
    </dgm:pt>
    <dgm:pt modelId="{277C474C-F8F8-4310-ADC2-A55AB90ADFAA}" type="sibTrans" cxnId="{FF457DB1-C976-461C-BEC0-AAC1276B5ACC}">
      <dgm:prSet/>
      <dgm:spPr/>
      <dgm:t>
        <a:bodyPr/>
        <a:lstStyle/>
        <a:p>
          <a:endParaRPr lang="fr-FR"/>
        </a:p>
      </dgm:t>
    </dgm:pt>
    <dgm:pt modelId="{3E216CB9-14E3-49AE-B815-78ACA61240A3}">
      <dgm:prSet phldrT="[Texte]" custT="1"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sz="2000" dirty="0" smtClean="0"/>
            <a:t>3. Démarche pédagogique</a:t>
          </a:r>
          <a:endParaRPr lang="fr-FR" sz="2000" dirty="0"/>
        </a:p>
      </dgm:t>
    </dgm:pt>
    <dgm:pt modelId="{1C6EC749-4B37-4158-88F2-5B58EF81586A}" type="parTrans" cxnId="{ACE5B09C-A14F-4BDD-B26F-44259AC5063A}">
      <dgm:prSet/>
      <dgm:spPr/>
      <dgm:t>
        <a:bodyPr/>
        <a:lstStyle/>
        <a:p>
          <a:endParaRPr lang="fr-FR"/>
        </a:p>
      </dgm:t>
    </dgm:pt>
    <dgm:pt modelId="{423788A5-FD76-42D3-B094-C555BB2C98F8}" type="sibTrans" cxnId="{ACE5B09C-A14F-4BDD-B26F-44259AC5063A}">
      <dgm:prSet/>
      <dgm:spPr/>
      <dgm:t>
        <a:bodyPr/>
        <a:lstStyle/>
        <a:p>
          <a:endParaRPr lang="fr-FR"/>
        </a:p>
      </dgm:t>
    </dgm:pt>
    <dgm:pt modelId="{D329191F-D702-483E-A249-04E080725D6A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Contexte d’entreprise, support des activités</a:t>
          </a:r>
          <a:endParaRPr lang="fr-FR" dirty="0"/>
        </a:p>
      </dgm:t>
    </dgm:pt>
    <dgm:pt modelId="{E2DBB883-B662-4027-9E36-8D403CABFA9F}" type="parTrans" cxnId="{7749A414-5F0F-4E88-B333-0708C8BBC3B4}">
      <dgm:prSet/>
      <dgm:spPr/>
      <dgm:t>
        <a:bodyPr/>
        <a:lstStyle/>
        <a:p>
          <a:endParaRPr lang="fr-FR"/>
        </a:p>
      </dgm:t>
    </dgm:pt>
    <dgm:pt modelId="{9BC0F524-42E5-487A-A21F-E5A4012F7ECA}" type="sibTrans" cxnId="{7749A414-5F0F-4E88-B333-0708C8BBC3B4}">
      <dgm:prSet/>
      <dgm:spPr/>
      <dgm:t>
        <a:bodyPr/>
        <a:lstStyle/>
        <a:p>
          <a:endParaRPr lang="fr-FR"/>
        </a:p>
      </dgm:t>
    </dgm:pt>
    <dgm:pt modelId="{A9CBAA41-52C4-44BB-91E5-8FCE82742B7C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Scénario : </a:t>
          </a:r>
          <a:r>
            <a:rPr lang="fr-FR" b="1" dirty="0" smtClean="0"/>
            <a:t>« Gestion comptable de la paie »</a:t>
          </a:r>
          <a:endParaRPr lang="fr-FR" b="1" dirty="0"/>
        </a:p>
      </dgm:t>
    </dgm:pt>
    <dgm:pt modelId="{5BB64B1F-283D-45D5-9D39-176D1C720431}" type="parTrans" cxnId="{CA684AEF-C85F-4723-84A6-9777415E2AF2}">
      <dgm:prSet/>
      <dgm:spPr/>
      <dgm:t>
        <a:bodyPr/>
        <a:lstStyle/>
        <a:p>
          <a:endParaRPr lang="fr-FR"/>
        </a:p>
      </dgm:t>
    </dgm:pt>
    <dgm:pt modelId="{7D2ADBA4-193C-4B48-A2CF-9F18727F7BBB}" type="sibTrans" cxnId="{CA684AEF-C85F-4723-84A6-9777415E2AF2}">
      <dgm:prSet/>
      <dgm:spPr/>
      <dgm:t>
        <a:bodyPr/>
        <a:lstStyle/>
        <a:p>
          <a:endParaRPr lang="fr-FR"/>
        </a:p>
      </dgm:t>
    </dgm:pt>
    <dgm:pt modelId="{4F1094A3-7C61-4404-A4F7-D7936D7A7376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Extrait  du référentiel </a:t>
          </a:r>
          <a:endParaRPr lang="fr-FR" dirty="0"/>
        </a:p>
      </dgm:t>
    </dgm:pt>
    <dgm:pt modelId="{5A271860-919E-4D78-BCDD-A0E906F7A34B}" type="parTrans" cxnId="{3711D624-0D1A-4A32-8099-4646FC20C413}">
      <dgm:prSet/>
      <dgm:spPr/>
      <dgm:t>
        <a:bodyPr/>
        <a:lstStyle/>
        <a:p>
          <a:endParaRPr lang="fr-FR"/>
        </a:p>
      </dgm:t>
    </dgm:pt>
    <dgm:pt modelId="{7408F46D-68A7-4AD0-AFDC-FD80A9691C81}" type="sibTrans" cxnId="{3711D624-0D1A-4A32-8099-4646FC20C413}">
      <dgm:prSet/>
      <dgm:spPr/>
      <dgm:t>
        <a:bodyPr/>
        <a:lstStyle/>
        <a:p>
          <a:endParaRPr lang="fr-FR"/>
        </a:p>
      </dgm:t>
    </dgm:pt>
    <dgm:pt modelId="{B1701C30-B3B4-4865-B992-A202FD83B8E7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Dossier « élève »</a:t>
          </a:r>
          <a:endParaRPr lang="fr-FR" dirty="0"/>
        </a:p>
      </dgm:t>
    </dgm:pt>
    <dgm:pt modelId="{14B25C5A-70E3-4A06-A0CE-D56CCAF5A028}" type="parTrans" cxnId="{CD9CB4C8-F84F-4774-A203-AEE47E77C8F6}">
      <dgm:prSet/>
      <dgm:spPr/>
      <dgm:t>
        <a:bodyPr/>
        <a:lstStyle/>
        <a:p>
          <a:endParaRPr lang="fr-FR"/>
        </a:p>
      </dgm:t>
    </dgm:pt>
    <dgm:pt modelId="{14BEC890-3C78-4173-87DE-6AE4A19DE22C}" type="sibTrans" cxnId="{CD9CB4C8-F84F-4774-A203-AEE47E77C8F6}">
      <dgm:prSet/>
      <dgm:spPr/>
      <dgm:t>
        <a:bodyPr/>
        <a:lstStyle/>
        <a:p>
          <a:endParaRPr lang="fr-FR"/>
        </a:p>
      </dgm:t>
    </dgm:pt>
    <dgm:pt modelId="{7F2DF7E5-77FA-4A4B-A7DD-3DDF3E31601D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Dossier documentaire</a:t>
          </a:r>
          <a:endParaRPr lang="fr-FR" dirty="0"/>
        </a:p>
      </dgm:t>
    </dgm:pt>
    <dgm:pt modelId="{9063E17A-CCF5-4929-A955-4C56EFC79257}" type="parTrans" cxnId="{D14FFB1C-4A39-4A2C-8613-FDD6248D5C3C}">
      <dgm:prSet/>
      <dgm:spPr/>
      <dgm:t>
        <a:bodyPr/>
        <a:lstStyle/>
        <a:p>
          <a:endParaRPr lang="fr-FR"/>
        </a:p>
      </dgm:t>
    </dgm:pt>
    <dgm:pt modelId="{04AFAEAE-A250-43F9-B842-63E8CB5D3DB7}" type="sibTrans" cxnId="{D14FFB1C-4A39-4A2C-8613-FDD6248D5C3C}">
      <dgm:prSet/>
      <dgm:spPr/>
      <dgm:t>
        <a:bodyPr/>
        <a:lstStyle/>
        <a:p>
          <a:endParaRPr lang="fr-FR"/>
        </a:p>
      </dgm:t>
    </dgm:pt>
    <dgm:pt modelId="{418F3830-10CF-47E6-94C2-32B19666FD61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Déroulement des activités</a:t>
          </a:r>
          <a:endParaRPr lang="fr-FR" dirty="0"/>
        </a:p>
      </dgm:t>
    </dgm:pt>
    <dgm:pt modelId="{61D5E037-B33C-4815-AD70-01991F34095D}" type="parTrans" cxnId="{4E6156AD-1497-4D8E-AAED-AC1121784010}">
      <dgm:prSet/>
      <dgm:spPr/>
      <dgm:t>
        <a:bodyPr/>
        <a:lstStyle/>
        <a:p>
          <a:endParaRPr lang="fr-FR"/>
        </a:p>
      </dgm:t>
    </dgm:pt>
    <dgm:pt modelId="{CD5062DD-D126-492A-80E6-34F08CFB5EB9}" type="sibTrans" cxnId="{4E6156AD-1497-4D8E-AAED-AC1121784010}">
      <dgm:prSet/>
      <dgm:spPr/>
      <dgm:t>
        <a:bodyPr/>
        <a:lstStyle/>
        <a:p>
          <a:endParaRPr lang="fr-FR"/>
        </a:p>
      </dgm:t>
    </dgm:pt>
    <dgm:pt modelId="{1189D090-98C6-4175-BFC1-61B42B4214BB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dirty="0" smtClean="0"/>
            <a:t>Mise en œuvre</a:t>
          </a:r>
          <a:endParaRPr lang="fr-FR" dirty="0"/>
        </a:p>
      </dgm:t>
    </dgm:pt>
    <dgm:pt modelId="{EF7D7C18-A8F2-4BFC-875E-00DFB43E979B}" type="parTrans" cxnId="{FA13F7A4-AB0D-41C6-B95D-9FA72B2C7EAD}">
      <dgm:prSet/>
      <dgm:spPr/>
      <dgm:t>
        <a:bodyPr/>
        <a:lstStyle/>
        <a:p>
          <a:endParaRPr lang="fr-FR"/>
        </a:p>
      </dgm:t>
    </dgm:pt>
    <dgm:pt modelId="{6AE2B97B-FB14-4947-99FD-71FEE6F285D5}" type="sibTrans" cxnId="{FA13F7A4-AB0D-41C6-B95D-9FA72B2C7EAD}">
      <dgm:prSet/>
      <dgm:spPr/>
      <dgm:t>
        <a:bodyPr/>
        <a:lstStyle/>
        <a:p>
          <a:endParaRPr lang="fr-FR"/>
        </a:p>
      </dgm:t>
    </dgm:pt>
    <dgm:pt modelId="{9EA607F7-F730-44DF-A0EF-212B8306D6A6}">
      <dgm:prSet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r>
            <a:rPr lang="fr-FR" b="0" dirty="0" smtClean="0"/>
            <a:t>Problématique d’entreprise</a:t>
          </a:r>
          <a:endParaRPr lang="fr-FR" b="0" dirty="0"/>
        </a:p>
      </dgm:t>
    </dgm:pt>
    <dgm:pt modelId="{34508B31-A5C8-4054-9407-65BF3E8EE72E}" type="parTrans" cxnId="{C1A32EFD-FD22-4B81-96DC-9C7F0187482C}">
      <dgm:prSet/>
      <dgm:spPr/>
      <dgm:t>
        <a:bodyPr/>
        <a:lstStyle/>
        <a:p>
          <a:endParaRPr lang="fr-FR"/>
        </a:p>
      </dgm:t>
    </dgm:pt>
    <dgm:pt modelId="{E5571AB4-1AFD-4CE3-94BE-A79A89C34078}" type="sibTrans" cxnId="{C1A32EFD-FD22-4B81-96DC-9C7F0187482C}">
      <dgm:prSet/>
      <dgm:spPr/>
      <dgm:t>
        <a:bodyPr/>
        <a:lstStyle/>
        <a:p>
          <a:endParaRPr lang="fr-FR"/>
        </a:p>
      </dgm:t>
    </dgm:pt>
    <dgm:pt modelId="{EC8B7342-3C34-4A1D-8B3A-7DE719B69083}" type="pres">
      <dgm:prSet presAssocID="{BECD94B1-312D-4AC9-9004-FF5A87B513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C6B0DA2-BB01-4049-B33E-DFE786F39C79}" type="pres">
      <dgm:prSet presAssocID="{9E323C13-8947-4ABE-997A-3A2EE8A5B3EA}" presName="parentLin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4E6D8BF2-2295-48E2-8BA5-94E113AD552F}" type="pres">
      <dgm:prSet presAssocID="{9E323C13-8947-4ABE-997A-3A2EE8A5B3E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BE29031-E9D4-448B-B0E2-A35AF3BA759D}" type="pres">
      <dgm:prSet presAssocID="{9E323C13-8947-4ABE-997A-3A2EE8A5B3EA}" presName="parentText" presStyleLbl="node1" presStyleIdx="0" presStyleCnt="3" custScaleX="10655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DA3D97-FB6D-4AB2-9E7E-6DEF76F52AF2}" type="pres">
      <dgm:prSet presAssocID="{9E323C13-8947-4ABE-997A-3A2EE8A5B3EA}" presName="negativeSpace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510310C6-DEF3-4097-A560-D1655A2047EA}" type="pres">
      <dgm:prSet presAssocID="{9E323C13-8947-4ABE-997A-3A2EE8A5B3EA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B764FB-D4E0-4D40-A0C4-3B76C5FE2E40}" type="pres">
      <dgm:prSet presAssocID="{17792EE1-440E-46E0-A120-C87D594634B2}" presName="spaceBetweenRectangles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83971F04-FC0F-4002-B543-C6215A4D4793}" type="pres">
      <dgm:prSet presAssocID="{40202741-F6F3-4379-9801-83AB604B7954}" presName="parentLin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B0D24957-3BD6-4862-9D08-7BAA55DBE8A7}" type="pres">
      <dgm:prSet presAssocID="{40202741-F6F3-4379-9801-83AB604B7954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77F53E63-2EAA-481C-9415-F00F3320CC13}" type="pres">
      <dgm:prSet presAssocID="{40202741-F6F3-4379-9801-83AB604B7954}" presName="parentText" presStyleLbl="node1" presStyleIdx="1" presStyleCnt="3" custScaleX="1065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78C092-E9BA-439A-B0C8-BCF90A8E80E8}" type="pres">
      <dgm:prSet presAssocID="{40202741-F6F3-4379-9801-83AB604B7954}" presName="negativeSpace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963F83F9-6376-4363-A361-5AA07E2DB628}" type="pres">
      <dgm:prSet presAssocID="{40202741-F6F3-4379-9801-83AB604B7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2DEB67-CA63-4390-92D0-97121A0E1413}" type="pres">
      <dgm:prSet presAssocID="{277C474C-F8F8-4310-ADC2-A55AB90ADFAA}" presName="spaceBetweenRectangles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EEE79AEB-A948-4DEE-A42A-92D1EFB17EF9}" type="pres">
      <dgm:prSet presAssocID="{3E216CB9-14E3-49AE-B815-78ACA61240A3}" presName="parentLin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C101D990-1962-4522-9746-F9BBED9C887E}" type="pres">
      <dgm:prSet presAssocID="{3E216CB9-14E3-49AE-B815-78ACA61240A3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0C0DB484-FF3E-4837-846B-E3E4BC844202}" type="pres">
      <dgm:prSet presAssocID="{3E216CB9-14E3-49AE-B815-78ACA61240A3}" presName="parentText" presStyleLbl="node1" presStyleIdx="2" presStyleCnt="3" custScaleX="1065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D0B25A-EDCB-4866-AD34-A18CE14BB7B5}" type="pres">
      <dgm:prSet presAssocID="{3E216CB9-14E3-49AE-B815-78ACA61240A3}" presName="negativeSpace" presStyleCnt="0"/>
      <dgm:spPr>
        <a:scene3d>
          <a:camera prst="orthographicFront"/>
          <a:lightRig rig="threePt" dir="t"/>
        </a:scene3d>
        <a:sp3d>
          <a:bevelB w="165100" prst="coolSlant"/>
        </a:sp3d>
      </dgm:spPr>
    </dgm:pt>
    <dgm:pt modelId="{4E48A579-B255-4AB1-81C0-92DD12681488}" type="pres">
      <dgm:prSet presAssocID="{3E216CB9-14E3-49AE-B815-78ACA61240A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1A32EFD-FD22-4B81-96DC-9C7F0187482C}" srcId="{9E323C13-8947-4ABE-997A-3A2EE8A5B3EA}" destId="{9EA607F7-F730-44DF-A0EF-212B8306D6A6}" srcOrd="1" destOrd="0" parTransId="{34508B31-A5C8-4054-9407-65BF3E8EE72E}" sibTransId="{E5571AB4-1AFD-4CE3-94BE-A79A89C34078}"/>
    <dgm:cxn modelId="{8EA6F38F-9C03-4B7D-B190-03FF8219C166}" type="presOf" srcId="{D329191F-D702-483E-A249-04E080725D6A}" destId="{510310C6-DEF3-4097-A560-D1655A2047EA}" srcOrd="0" destOrd="0" presId="urn:microsoft.com/office/officeart/2005/8/layout/list1"/>
    <dgm:cxn modelId="{8C327857-AD01-460D-A804-447E8F6595A8}" type="presOf" srcId="{9E323C13-8947-4ABE-997A-3A2EE8A5B3EA}" destId="{4E6D8BF2-2295-48E2-8BA5-94E113AD552F}" srcOrd="0" destOrd="0" presId="urn:microsoft.com/office/officeart/2005/8/layout/list1"/>
    <dgm:cxn modelId="{A9A19F82-BAFE-4709-B37B-BA6390F53F50}" type="presOf" srcId="{7F2DF7E5-77FA-4A4B-A7DD-3DDF3E31601D}" destId="{963F83F9-6376-4363-A361-5AA07E2DB628}" srcOrd="0" destOrd="1" presId="urn:microsoft.com/office/officeart/2005/8/layout/list1"/>
    <dgm:cxn modelId="{CA684AEF-C85F-4723-84A6-9777415E2AF2}" srcId="{9E323C13-8947-4ABE-997A-3A2EE8A5B3EA}" destId="{A9CBAA41-52C4-44BB-91E5-8FCE82742B7C}" srcOrd="2" destOrd="0" parTransId="{5BB64B1F-283D-45D5-9D39-176D1C720431}" sibTransId="{7D2ADBA4-193C-4B48-A2CF-9F18727F7BBB}"/>
    <dgm:cxn modelId="{3711D624-0D1A-4A32-8099-4646FC20C413}" srcId="{9E323C13-8947-4ABE-997A-3A2EE8A5B3EA}" destId="{4F1094A3-7C61-4404-A4F7-D7936D7A7376}" srcOrd="3" destOrd="0" parTransId="{5A271860-919E-4D78-BCDD-A0E906F7A34B}" sibTransId="{7408F46D-68A7-4AD0-AFDC-FD80A9691C81}"/>
    <dgm:cxn modelId="{FF457DB1-C976-461C-BEC0-AAC1276B5ACC}" srcId="{BECD94B1-312D-4AC9-9004-FF5A87B51347}" destId="{40202741-F6F3-4379-9801-83AB604B7954}" srcOrd="1" destOrd="0" parTransId="{F78322B6-D831-4F4E-B4E2-E3D13952877B}" sibTransId="{277C474C-F8F8-4310-ADC2-A55AB90ADFAA}"/>
    <dgm:cxn modelId="{3AA22321-EA49-4299-BF25-DF7B633E5BB6}" type="presOf" srcId="{B1701C30-B3B4-4865-B992-A202FD83B8E7}" destId="{963F83F9-6376-4363-A361-5AA07E2DB628}" srcOrd="0" destOrd="0" presId="urn:microsoft.com/office/officeart/2005/8/layout/list1"/>
    <dgm:cxn modelId="{68E65CF4-4AC6-4283-8166-B03318395802}" type="presOf" srcId="{9E323C13-8947-4ABE-997A-3A2EE8A5B3EA}" destId="{8BE29031-E9D4-448B-B0E2-A35AF3BA759D}" srcOrd="1" destOrd="0" presId="urn:microsoft.com/office/officeart/2005/8/layout/list1"/>
    <dgm:cxn modelId="{D14FFB1C-4A39-4A2C-8613-FDD6248D5C3C}" srcId="{40202741-F6F3-4379-9801-83AB604B7954}" destId="{7F2DF7E5-77FA-4A4B-A7DD-3DDF3E31601D}" srcOrd="1" destOrd="0" parTransId="{9063E17A-CCF5-4929-A955-4C56EFC79257}" sibTransId="{04AFAEAE-A250-43F9-B842-63E8CB5D3DB7}"/>
    <dgm:cxn modelId="{7749A414-5F0F-4E88-B333-0708C8BBC3B4}" srcId="{9E323C13-8947-4ABE-997A-3A2EE8A5B3EA}" destId="{D329191F-D702-483E-A249-04E080725D6A}" srcOrd="0" destOrd="0" parTransId="{E2DBB883-B662-4027-9E36-8D403CABFA9F}" sibTransId="{9BC0F524-42E5-487A-A21F-E5A4012F7ECA}"/>
    <dgm:cxn modelId="{5BAEF26C-5710-49A5-B41A-95281A92CC31}" type="presOf" srcId="{3E216CB9-14E3-49AE-B815-78ACA61240A3}" destId="{C101D990-1962-4522-9746-F9BBED9C887E}" srcOrd="0" destOrd="0" presId="urn:microsoft.com/office/officeart/2005/8/layout/list1"/>
    <dgm:cxn modelId="{4E6156AD-1497-4D8E-AAED-AC1121784010}" srcId="{3E216CB9-14E3-49AE-B815-78ACA61240A3}" destId="{418F3830-10CF-47E6-94C2-32B19666FD61}" srcOrd="0" destOrd="0" parTransId="{61D5E037-B33C-4815-AD70-01991F34095D}" sibTransId="{CD5062DD-D126-492A-80E6-34F08CFB5EB9}"/>
    <dgm:cxn modelId="{1D5B6589-EA93-47E2-AEF1-279840E6BB12}" type="presOf" srcId="{40202741-F6F3-4379-9801-83AB604B7954}" destId="{77F53E63-2EAA-481C-9415-F00F3320CC13}" srcOrd="1" destOrd="0" presId="urn:microsoft.com/office/officeart/2005/8/layout/list1"/>
    <dgm:cxn modelId="{1FE78A0C-53A9-47A8-8E5D-3237B582BA26}" type="presOf" srcId="{418F3830-10CF-47E6-94C2-32B19666FD61}" destId="{4E48A579-B255-4AB1-81C0-92DD12681488}" srcOrd="0" destOrd="0" presId="urn:microsoft.com/office/officeart/2005/8/layout/list1"/>
    <dgm:cxn modelId="{FA13F7A4-AB0D-41C6-B95D-9FA72B2C7EAD}" srcId="{3E216CB9-14E3-49AE-B815-78ACA61240A3}" destId="{1189D090-98C6-4175-BFC1-61B42B4214BB}" srcOrd="1" destOrd="0" parTransId="{EF7D7C18-A8F2-4BFC-875E-00DFB43E979B}" sibTransId="{6AE2B97B-FB14-4947-99FD-71FEE6F285D5}"/>
    <dgm:cxn modelId="{F51EF475-A6C0-41F4-919C-AC71A7CE934D}" srcId="{BECD94B1-312D-4AC9-9004-FF5A87B51347}" destId="{9E323C13-8947-4ABE-997A-3A2EE8A5B3EA}" srcOrd="0" destOrd="0" parTransId="{3E6D6024-1B92-4CDE-ACEB-6B77CBD24CF7}" sibTransId="{17792EE1-440E-46E0-A120-C87D594634B2}"/>
    <dgm:cxn modelId="{35DF7F48-E3FA-4FC4-ADC8-D2E34C63A2CE}" type="presOf" srcId="{9EA607F7-F730-44DF-A0EF-212B8306D6A6}" destId="{510310C6-DEF3-4097-A560-D1655A2047EA}" srcOrd="0" destOrd="1" presId="urn:microsoft.com/office/officeart/2005/8/layout/list1"/>
    <dgm:cxn modelId="{CD9CB4C8-F84F-4774-A203-AEE47E77C8F6}" srcId="{40202741-F6F3-4379-9801-83AB604B7954}" destId="{B1701C30-B3B4-4865-B992-A202FD83B8E7}" srcOrd="0" destOrd="0" parTransId="{14B25C5A-70E3-4A06-A0CE-D56CCAF5A028}" sibTransId="{14BEC890-3C78-4173-87DE-6AE4A19DE22C}"/>
    <dgm:cxn modelId="{BB7C3EA7-EA82-42DD-AA33-43F26C4E3DA8}" type="presOf" srcId="{3E216CB9-14E3-49AE-B815-78ACA61240A3}" destId="{0C0DB484-FF3E-4837-846B-E3E4BC844202}" srcOrd="1" destOrd="0" presId="urn:microsoft.com/office/officeart/2005/8/layout/list1"/>
    <dgm:cxn modelId="{ACE5B09C-A14F-4BDD-B26F-44259AC5063A}" srcId="{BECD94B1-312D-4AC9-9004-FF5A87B51347}" destId="{3E216CB9-14E3-49AE-B815-78ACA61240A3}" srcOrd="2" destOrd="0" parTransId="{1C6EC749-4B37-4158-88F2-5B58EF81586A}" sibTransId="{423788A5-FD76-42D3-B094-C555BB2C98F8}"/>
    <dgm:cxn modelId="{62947EDB-DF2F-4FB3-8F68-D636228D3557}" type="presOf" srcId="{1189D090-98C6-4175-BFC1-61B42B4214BB}" destId="{4E48A579-B255-4AB1-81C0-92DD12681488}" srcOrd="0" destOrd="1" presId="urn:microsoft.com/office/officeart/2005/8/layout/list1"/>
    <dgm:cxn modelId="{C566FCF5-2050-43F5-AE7C-0F993992B85B}" type="presOf" srcId="{BECD94B1-312D-4AC9-9004-FF5A87B51347}" destId="{EC8B7342-3C34-4A1D-8B3A-7DE719B69083}" srcOrd="0" destOrd="0" presId="urn:microsoft.com/office/officeart/2005/8/layout/list1"/>
    <dgm:cxn modelId="{802D59F1-1C3C-4F5E-BDC4-128EB03005F1}" type="presOf" srcId="{A9CBAA41-52C4-44BB-91E5-8FCE82742B7C}" destId="{510310C6-DEF3-4097-A560-D1655A2047EA}" srcOrd="0" destOrd="2" presId="urn:microsoft.com/office/officeart/2005/8/layout/list1"/>
    <dgm:cxn modelId="{F5EC1C7A-E522-4B4E-AC71-9F062B801B68}" type="presOf" srcId="{40202741-F6F3-4379-9801-83AB604B7954}" destId="{B0D24957-3BD6-4862-9D08-7BAA55DBE8A7}" srcOrd="0" destOrd="0" presId="urn:microsoft.com/office/officeart/2005/8/layout/list1"/>
    <dgm:cxn modelId="{0377FA83-8507-4C67-9E54-10F3ECC3EC61}" type="presOf" srcId="{4F1094A3-7C61-4404-A4F7-D7936D7A7376}" destId="{510310C6-DEF3-4097-A560-D1655A2047EA}" srcOrd="0" destOrd="3" presId="urn:microsoft.com/office/officeart/2005/8/layout/list1"/>
    <dgm:cxn modelId="{F9F27596-DA64-4109-ADA3-5390EDD1D7D7}" type="presParOf" srcId="{EC8B7342-3C34-4A1D-8B3A-7DE719B69083}" destId="{3C6B0DA2-BB01-4049-B33E-DFE786F39C79}" srcOrd="0" destOrd="0" presId="urn:microsoft.com/office/officeart/2005/8/layout/list1"/>
    <dgm:cxn modelId="{B892603B-AF6D-4608-B6A7-7B03D89029A7}" type="presParOf" srcId="{3C6B0DA2-BB01-4049-B33E-DFE786F39C79}" destId="{4E6D8BF2-2295-48E2-8BA5-94E113AD552F}" srcOrd="0" destOrd="0" presId="urn:microsoft.com/office/officeart/2005/8/layout/list1"/>
    <dgm:cxn modelId="{66FA0567-17B5-4472-B158-B886E973FFF6}" type="presParOf" srcId="{3C6B0DA2-BB01-4049-B33E-DFE786F39C79}" destId="{8BE29031-E9D4-448B-B0E2-A35AF3BA759D}" srcOrd="1" destOrd="0" presId="urn:microsoft.com/office/officeart/2005/8/layout/list1"/>
    <dgm:cxn modelId="{E57666AB-B0DF-4BD7-8A76-467F3BCD1E2E}" type="presParOf" srcId="{EC8B7342-3C34-4A1D-8B3A-7DE719B69083}" destId="{75DA3D97-FB6D-4AB2-9E7E-6DEF76F52AF2}" srcOrd="1" destOrd="0" presId="urn:microsoft.com/office/officeart/2005/8/layout/list1"/>
    <dgm:cxn modelId="{008A2B8C-F848-44F2-A6D7-73FBFDF9D698}" type="presParOf" srcId="{EC8B7342-3C34-4A1D-8B3A-7DE719B69083}" destId="{510310C6-DEF3-4097-A560-D1655A2047EA}" srcOrd="2" destOrd="0" presId="urn:microsoft.com/office/officeart/2005/8/layout/list1"/>
    <dgm:cxn modelId="{3AADDF5F-97AF-4359-B50D-45A231A9169B}" type="presParOf" srcId="{EC8B7342-3C34-4A1D-8B3A-7DE719B69083}" destId="{86B764FB-D4E0-4D40-A0C4-3B76C5FE2E40}" srcOrd="3" destOrd="0" presId="urn:microsoft.com/office/officeart/2005/8/layout/list1"/>
    <dgm:cxn modelId="{C3581F4F-0A8C-4511-8560-5E510374BE7A}" type="presParOf" srcId="{EC8B7342-3C34-4A1D-8B3A-7DE719B69083}" destId="{83971F04-FC0F-4002-B543-C6215A4D4793}" srcOrd="4" destOrd="0" presId="urn:microsoft.com/office/officeart/2005/8/layout/list1"/>
    <dgm:cxn modelId="{AEBA585C-838B-48BA-94AB-208AA3AB0A9B}" type="presParOf" srcId="{83971F04-FC0F-4002-B543-C6215A4D4793}" destId="{B0D24957-3BD6-4862-9D08-7BAA55DBE8A7}" srcOrd="0" destOrd="0" presId="urn:microsoft.com/office/officeart/2005/8/layout/list1"/>
    <dgm:cxn modelId="{F11E6B50-9175-42B4-962D-C3E561C456F0}" type="presParOf" srcId="{83971F04-FC0F-4002-B543-C6215A4D4793}" destId="{77F53E63-2EAA-481C-9415-F00F3320CC13}" srcOrd="1" destOrd="0" presId="urn:microsoft.com/office/officeart/2005/8/layout/list1"/>
    <dgm:cxn modelId="{599C0316-B25B-4C92-932C-668519505481}" type="presParOf" srcId="{EC8B7342-3C34-4A1D-8B3A-7DE719B69083}" destId="{DC78C092-E9BA-439A-B0C8-BCF90A8E80E8}" srcOrd="5" destOrd="0" presId="urn:microsoft.com/office/officeart/2005/8/layout/list1"/>
    <dgm:cxn modelId="{7C5D03A6-B3D4-4CF7-A5A7-C13790577B52}" type="presParOf" srcId="{EC8B7342-3C34-4A1D-8B3A-7DE719B69083}" destId="{963F83F9-6376-4363-A361-5AA07E2DB628}" srcOrd="6" destOrd="0" presId="urn:microsoft.com/office/officeart/2005/8/layout/list1"/>
    <dgm:cxn modelId="{F0B0E0DF-4B4B-46B9-A709-965BDC86A8A1}" type="presParOf" srcId="{EC8B7342-3C34-4A1D-8B3A-7DE719B69083}" destId="{A82DEB67-CA63-4390-92D0-97121A0E1413}" srcOrd="7" destOrd="0" presId="urn:microsoft.com/office/officeart/2005/8/layout/list1"/>
    <dgm:cxn modelId="{732EA15B-0CD2-480E-8B2C-5D37462E006D}" type="presParOf" srcId="{EC8B7342-3C34-4A1D-8B3A-7DE719B69083}" destId="{EEE79AEB-A948-4DEE-A42A-92D1EFB17EF9}" srcOrd="8" destOrd="0" presId="urn:microsoft.com/office/officeart/2005/8/layout/list1"/>
    <dgm:cxn modelId="{580F5BBD-172F-4401-96B0-727C385BFD2A}" type="presParOf" srcId="{EEE79AEB-A948-4DEE-A42A-92D1EFB17EF9}" destId="{C101D990-1962-4522-9746-F9BBED9C887E}" srcOrd="0" destOrd="0" presId="urn:microsoft.com/office/officeart/2005/8/layout/list1"/>
    <dgm:cxn modelId="{8D2852FA-B2DE-450F-B0D2-C05429C68CA7}" type="presParOf" srcId="{EEE79AEB-A948-4DEE-A42A-92D1EFB17EF9}" destId="{0C0DB484-FF3E-4837-846B-E3E4BC844202}" srcOrd="1" destOrd="0" presId="urn:microsoft.com/office/officeart/2005/8/layout/list1"/>
    <dgm:cxn modelId="{A3550E94-A384-4935-A1C6-4A384FE338D2}" type="presParOf" srcId="{EC8B7342-3C34-4A1D-8B3A-7DE719B69083}" destId="{92D0B25A-EDCB-4866-AD34-A18CE14BB7B5}" srcOrd="9" destOrd="0" presId="urn:microsoft.com/office/officeart/2005/8/layout/list1"/>
    <dgm:cxn modelId="{63F57BCD-E4B9-4A1F-BD9F-C69B5C951ADD}" type="presParOf" srcId="{EC8B7342-3C34-4A1D-8B3A-7DE719B69083}" destId="{4E48A579-B255-4AB1-81C0-92DD1268148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E014CA-EB32-437F-9EB8-1CC6E74E73B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66B9A20-B3DE-4C8C-83D4-9B04F864DF60}" type="pres">
      <dgm:prSet presAssocID="{4FE014CA-EB32-437F-9EB8-1CC6E74E73B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</dgm:ptLst>
  <dgm:cxnLst>
    <dgm:cxn modelId="{40F4E9F2-E75F-4682-9262-2BD1F6449598}" type="presOf" srcId="{4FE014CA-EB32-437F-9EB8-1CC6E74E73B8}" destId="{C66B9A20-B3DE-4C8C-83D4-9B04F864DF60}" srcOrd="0" destOrd="0" presId="urn:microsoft.com/office/officeart/2005/8/layout/vList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48B9BE-F55F-4A07-9256-6B33E0F247C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C88216F-D95C-4120-BA98-BFA5022AE48A}">
      <dgm:prSet phldrT="[Texte]" custT="1"/>
      <dgm:spPr/>
      <dgm:t>
        <a:bodyPr anchor="t"/>
        <a:lstStyle/>
        <a:p>
          <a:r>
            <a:rPr lang="fr-FR" sz="1400" dirty="0" smtClean="0"/>
            <a:t>Observation du problème + Apports de  savoirs</a:t>
          </a:r>
          <a:endParaRPr lang="fr-FR" sz="1400" dirty="0"/>
        </a:p>
      </dgm:t>
    </dgm:pt>
    <dgm:pt modelId="{09FD2335-D748-4DDF-B8D7-7D4460A58106}" type="parTrans" cxnId="{0BD715EA-A8DE-4CB7-8958-9C68ECFC6C5B}">
      <dgm:prSet/>
      <dgm:spPr/>
      <dgm:t>
        <a:bodyPr/>
        <a:lstStyle/>
        <a:p>
          <a:endParaRPr lang="fr-FR"/>
        </a:p>
      </dgm:t>
    </dgm:pt>
    <dgm:pt modelId="{7254969E-961A-44DC-B159-73DAC2C77F10}" type="sibTrans" cxnId="{0BD715EA-A8DE-4CB7-8958-9C68ECFC6C5B}">
      <dgm:prSet/>
      <dgm:spPr/>
      <dgm:t>
        <a:bodyPr/>
        <a:lstStyle/>
        <a:p>
          <a:endParaRPr lang="fr-FR"/>
        </a:p>
      </dgm:t>
    </dgm:pt>
    <dgm:pt modelId="{05C4F2B4-964F-4B4E-976D-958D8FAA096A}">
      <dgm:prSet phldrT="[Texte]" custT="1"/>
      <dgm:spPr/>
      <dgm:t>
        <a:bodyPr anchor="t"/>
        <a:lstStyle/>
        <a:p>
          <a:r>
            <a:rPr lang="fr-FR" sz="1400" dirty="0" smtClean="0"/>
            <a:t>Analyse de la procédure ACTUELLE interne  de réalisation des bulletins</a:t>
          </a:r>
          <a:endParaRPr lang="fr-FR" sz="1400" dirty="0"/>
        </a:p>
      </dgm:t>
    </dgm:pt>
    <dgm:pt modelId="{1317230C-EE31-458C-86BF-07A03EEC4020}" type="parTrans" cxnId="{9347F802-9460-49D6-BAB1-515650237B6C}">
      <dgm:prSet/>
      <dgm:spPr/>
      <dgm:t>
        <a:bodyPr/>
        <a:lstStyle/>
        <a:p>
          <a:endParaRPr lang="fr-FR"/>
        </a:p>
      </dgm:t>
    </dgm:pt>
    <dgm:pt modelId="{6EA3EC67-79F3-47F8-BCFE-6205EACF428F}" type="sibTrans" cxnId="{9347F802-9460-49D6-BAB1-515650237B6C}">
      <dgm:prSet/>
      <dgm:spPr/>
      <dgm:t>
        <a:bodyPr/>
        <a:lstStyle/>
        <a:p>
          <a:endParaRPr lang="fr-FR"/>
        </a:p>
      </dgm:t>
    </dgm:pt>
    <dgm:pt modelId="{83BD5F25-FF98-48DD-BEC0-7D5813B65F30}">
      <dgm:prSet phldrT="[Texte]" custT="1"/>
      <dgm:spPr/>
      <dgm:t>
        <a:bodyPr/>
        <a:lstStyle/>
        <a:p>
          <a:r>
            <a:rPr lang="fr-FR" sz="1600" dirty="0" smtClean="0"/>
            <a:t>Renseignement du diagramme événement-résultat du processus ACTUEL des éléments collectifs et des éléments personnels de paie  </a:t>
          </a:r>
          <a:endParaRPr lang="fr-FR" sz="1600" dirty="0"/>
        </a:p>
      </dgm:t>
    </dgm:pt>
    <dgm:pt modelId="{90F5990F-75D3-41E2-BED1-AF9E5BDA227B}" type="parTrans" cxnId="{65CB1659-192A-45B5-8D42-BA6841B59562}">
      <dgm:prSet/>
      <dgm:spPr/>
      <dgm:t>
        <a:bodyPr/>
        <a:lstStyle/>
        <a:p>
          <a:endParaRPr lang="fr-FR"/>
        </a:p>
      </dgm:t>
    </dgm:pt>
    <dgm:pt modelId="{46B89C59-C17D-438F-B7D4-A1C67ECA0E94}" type="sibTrans" cxnId="{65CB1659-192A-45B5-8D42-BA6841B59562}">
      <dgm:prSet/>
      <dgm:spPr/>
      <dgm:t>
        <a:bodyPr/>
        <a:lstStyle/>
        <a:p>
          <a:endParaRPr lang="fr-FR"/>
        </a:p>
      </dgm:t>
    </dgm:pt>
    <dgm:pt modelId="{55CA7310-5B2D-4A72-AA6C-06D3C2322091}">
      <dgm:prSet phldrT="[Texte]" custT="1"/>
      <dgm:spPr/>
      <dgm:t>
        <a:bodyPr/>
        <a:lstStyle/>
        <a:p>
          <a:r>
            <a:rPr lang="fr-FR" sz="1600" dirty="0" smtClean="0"/>
            <a:t>Analyse des dysfonctionnements et proposition d’amélioration des procédures </a:t>
          </a:r>
          <a:endParaRPr lang="fr-FR" sz="1600" dirty="0"/>
        </a:p>
      </dgm:t>
    </dgm:pt>
    <dgm:pt modelId="{79E0BC2A-8CF9-4052-8B3A-5BE048E78053}" type="parTrans" cxnId="{933F219D-05AA-4C80-87EE-76DB52354DBC}">
      <dgm:prSet/>
      <dgm:spPr/>
      <dgm:t>
        <a:bodyPr/>
        <a:lstStyle/>
        <a:p>
          <a:endParaRPr lang="fr-FR"/>
        </a:p>
      </dgm:t>
    </dgm:pt>
    <dgm:pt modelId="{643DEAF2-157D-47B0-AFF2-FD12D92456EF}" type="sibTrans" cxnId="{933F219D-05AA-4C80-87EE-76DB52354DBC}">
      <dgm:prSet/>
      <dgm:spPr/>
      <dgm:t>
        <a:bodyPr/>
        <a:lstStyle/>
        <a:p>
          <a:endParaRPr lang="fr-FR"/>
        </a:p>
      </dgm:t>
    </dgm:pt>
    <dgm:pt modelId="{8FE04491-E544-436C-9957-C44CA07F6D22}">
      <dgm:prSet phldrT="[Texte]" custT="1"/>
      <dgm:spPr/>
      <dgm:t>
        <a:bodyPr anchor="t"/>
        <a:lstStyle/>
        <a:p>
          <a:r>
            <a:rPr lang="fr-FR" sz="1400" dirty="0" smtClean="0"/>
            <a:t>Mise en œuvre d’une solution  + Production</a:t>
          </a:r>
          <a:endParaRPr lang="fr-FR" sz="1400" dirty="0"/>
        </a:p>
      </dgm:t>
    </dgm:pt>
    <dgm:pt modelId="{9CAEA6F8-8864-4636-8F2F-7936690B7CC9}" type="parTrans" cxnId="{0E08CE95-1F10-4AD7-875C-CC07A6EDD771}">
      <dgm:prSet/>
      <dgm:spPr/>
      <dgm:t>
        <a:bodyPr/>
        <a:lstStyle/>
        <a:p>
          <a:endParaRPr lang="fr-FR"/>
        </a:p>
      </dgm:t>
    </dgm:pt>
    <dgm:pt modelId="{D3CB8AA0-BBA5-43CC-8283-2BD9E2FF751C}" type="sibTrans" cxnId="{0E08CE95-1F10-4AD7-875C-CC07A6EDD771}">
      <dgm:prSet/>
      <dgm:spPr/>
      <dgm:t>
        <a:bodyPr/>
        <a:lstStyle/>
        <a:p>
          <a:endParaRPr lang="fr-FR"/>
        </a:p>
      </dgm:t>
    </dgm:pt>
    <dgm:pt modelId="{69A40BCE-9366-4533-94BC-096B9A342232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 smtClean="0"/>
            <a:t>Création d’alertes sociales et contrôles préalables</a:t>
          </a:r>
          <a:endParaRPr lang="fr-FR" sz="1600" dirty="0"/>
        </a:p>
      </dgm:t>
    </dgm:pt>
    <dgm:pt modelId="{2B9DBA39-BF03-4F6D-8A3F-B25DEF5210B2}" type="parTrans" cxnId="{123F5EDD-B180-4FA6-A5D1-3C8AEEC9B83A}">
      <dgm:prSet/>
      <dgm:spPr/>
      <dgm:t>
        <a:bodyPr/>
        <a:lstStyle/>
        <a:p>
          <a:endParaRPr lang="fr-FR"/>
        </a:p>
      </dgm:t>
    </dgm:pt>
    <dgm:pt modelId="{87E8A6C0-3876-4968-A5B7-D63BFA95C119}" type="sibTrans" cxnId="{123F5EDD-B180-4FA6-A5D1-3C8AEEC9B83A}">
      <dgm:prSet/>
      <dgm:spPr/>
      <dgm:t>
        <a:bodyPr/>
        <a:lstStyle/>
        <a:p>
          <a:endParaRPr lang="fr-FR"/>
        </a:p>
      </dgm:t>
    </dgm:pt>
    <dgm:pt modelId="{8912154C-8E74-4251-A03F-8BE92E09E978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 smtClean="0"/>
            <a:t>Réalisation des bulletins de paie de la période</a:t>
          </a:r>
          <a:endParaRPr lang="fr-FR" sz="1600" dirty="0"/>
        </a:p>
      </dgm:t>
    </dgm:pt>
    <dgm:pt modelId="{804720DB-B8BA-4F26-AEC0-2B045810F1CA}" type="parTrans" cxnId="{EB1AD5A8-0B35-4697-8269-1919A157E703}">
      <dgm:prSet/>
      <dgm:spPr/>
      <dgm:t>
        <a:bodyPr/>
        <a:lstStyle/>
        <a:p>
          <a:endParaRPr lang="fr-FR"/>
        </a:p>
      </dgm:t>
    </dgm:pt>
    <dgm:pt modelId="{6299A19B-CFB8-4E51-8721-988A15FFCD61}" type="sibTrans" cxnId="{EB1AD5A8-0B35-4697-8269-1919A157E703}">
      <dgm:prSet/>
      <dgm:spPr/>
      <dgm:t>
        <a:bodyPr/>
        <a:lstStyle/>
        <a:p>
          <a:endParaRPr lang="fr-FR"/>
        </a:p>
      </dgm:t>
    </dgm:pt>
    <dgm:pt modelId="{C520EB50-16C0-47DC-839C-0F8D014387CA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 smtClean="0"/>
            <a:t>Réalisation des déclarations sociales de  la période</a:t>
          </a:r>
        </a:p>
      </dgm:t>
    </dgm:pt>
    <dgm:pt modelId="{1113E5C8-8084-4BFB-8AD5-ABB533115E06}" type="parTrans" cxnId="{93ABBEA4-CFEB-4321-B6EB-75E7259669B9}">
      <dgm:prSet/>
      <dgm:spPr/>
      <dgm:t>
        <a:bodyPr/>
        <a:lstStyle/>
        <a:p>
          <a:endParaRPr lang="fr-FR"/>
        </a:p>
      </dgm:t>
    </dgm:pt>
    <dgm:pt modelId="{A84619FF-4D15-4F6E-B3DC-834B6CBF7D84}" type="sibTrans" cxnId="{93ABBEA4-CFEB-4321-B6EB-75E7259669B9}">
      <dgm:prSet/>
      <dgm:spPr/>
      <dgm:t>
        <a:bodyPr/>
        <a:lstStyle/>
        <a:p>
          <a:endParaRPr lang="fr-FR"/>
        </a:p>
      </dgm:t>
    </dgm:pt>
    <dgm:pt modelId="{7664E97D-C13C-4067-AA1B-A17A79F20856}">
      <dgm:prSet phldrT="[Texte]" custT="1"/>
      <dgm:spPr/>
      <dgm:t>
        <a:bodyPr/>
        <a:lstStyle/>
        <a:p>
          <a:r>
            <a:rPr lang="fr-FR" sz="1600" dirty="0" smtClean="0"/>
            <a:t>Structure  et composantes du bulletin de paie,  règles de droit social concernant le calcul des éléments collectifs et personnels et l’échéancier social </a:t>
          </a:r>
          <a:endParaRPr lang="fr-FR" sz="1600" dirty="0"/>
        </a:p>
      </dgm:t>
    </dgm:pt>
    <dgm:pt modelId="{4B054AAB-F96D-4A39-A462-0AE5A558DE5E}" type="sibTrans" cxnId="{88E0E5E3-6603-4D7A-87FD-BFD2C15301CD}">
      <dgm:prSet/>
      <dgm:spPr/>
      <dgm:t>
        <a:bodyPr/>
        <a:lstStyle/>
        <a:p>
          <a:endParaRPr lang="fr-FR"/>
        </a:p>
      </dgm:t>
    </dgm:pt>
    <dgm:pt modelId="{F65FEEEE-19E4-4FFA-8EB1-7594697CB98E}" type="parTrans" cxnId="{88E0E5E3-6603-4D7A-87FD-BFD2C15301CD}">
      <dgm:prSet/>
      <dgm:spPr/>
      <dgm:t>
        <a:bodyPr/>
        <a:lstStyle/>
        <a:p>
          <a:endParaRPr lang="fr-FR"/>
        </a:p>
      </dgm:t>
    </dgm:pt>
    <dgm:pt modelId="{DCB44918-0512-4641-AEA6-300EBA937BCE}">
      <dgm:prSet phldrT="[Texte]" custT="1"/>
      <dgm:spPr/>
      <dgm:t>
        <a:bodyPr/>
        <a:lstStyle/>
        <a:p>
          <a:r>
            <a:rPr lang="fr-FR" sz="1600" dirty="0" smtClean="0"/>
            <a:t>Interview responsable paie, courrier demande information salarié : Existence de bulletins de paie erronés</a:t>
          </a:r>
          <a:endParaRPr lang="fr-FR" sz="1600" dirty="0"/>
        </a:p>
      </dgm:t>
    </dgm:pt>
    <dgm:pt modelId="{6B920C0C-E86A-4AAC-9D2B-E2DF71D4B08F}" type="sibTrans" cxnId="{F3E66890-D50C-4886-8160-4E2F93398C34}">
      <dgm:prSet/>
      <dgm:spPr/>
      <dgm:t>
        <a:bodyPr/>
        <a:lstStyle/>
        <a:p>
          <a:endParaRPr lang="fr-FR"/>
        </a:p>
      </dgm:t>
    </dgm:pt>
    <dgm:pt modelId="{731A626F-2AFD-4815-A7E5-B229E8415515}" type="parTrans" cxnId="{F3E66890-D50C-4886-8160-4E2F93398C34}">
      <dgm:prSet/>
      <dgm:spPr/>
      <dgm:t>
        <a:bodyPr/>
        <a:lstStyle/>
        <a:p>
          <a:endParaRPr lang="fr-FR"/>
        </a:p>
      </dgm:t>
    </dgm:pt>
    <dgm:pt modelId="{51ABDD69-2046-431E-98C3-22856CFAF319}">
      <dgm:prSet phldrT="[Texte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 smtClean="0"/>
            <a:t>Réponse au courrier du salarié</a:t>
          </a:r>
        </a:p>
      </dgm:t>
    </dgm:pt>
    <dgm:pt modelId="{E8C369C9-49C5-4920-8119-742A321747A9}" type="parTrans" cxnId="{15053386-94B7-4D4B-9DD9-C66B166CFD81}">
      <dgm:prSet/>
      <dgm:spPr/>
      <dgm:t>
        <a:bodyPr/>
        <a:lstStyle/>
        <a:p>
          <a:endParaRPr lang="fr-FR"/>
        </a:p>
      </dgm:t>
    </dgm:pt>
    <dgm:pt modelId="{7CD0557E-8C7C-4548-9A3F-02D37569F709}" type="sibTrans" cxnId="{15053386-94B7-4D4B-9DD9-C66B166CFD81}">
      <dgm:prSet/>
      <dgm:spPr/>
      <dgm:t>
        <a:bodyPr/>
        <a:lstStyle/>
        <a:p>
          <a:endParaRPr lang="fr-FR"/>
        </a:p>
      </dgm:t>
    </dgm:pt>
    <dgm:pt modelId="{DC935B0B-2EB7-45AA-9651-08ADBA59EC96}">
      <dgm:prSet phldrT="[Texte]" custT="1"/>
      <dgm:spPr/>
      <dgm:t>
        <a:bodyPr/>
        <a:lstStyle/>
        <a:p>
          <a:r>
            <a:rPr lang="fr-FR" sz="1600" dirty="0" smtClean="0"/>
            <a:t>Ecarts contrôle état de charges sociales/DUCS : erreurs paramètres collectifs paie</a:t>
          </a:r>
          <a:endParaRPr lang="fr-FR" sz="1600" dirty="0"/>
        </a:p>
      </dgm:t>
    </dgm:pt>
    <dgm:pt modelId="{E175BB25-30C0-4F98-8F3D-97D070067326}" type="parTrans" cxnId="{296AC27B-81FB-4BD6-B710-AE99FDA51494}">
      <dgm:prSet/>
      <dgm:spPr/>
    </dgm:pt>
    <dgm:pt modelId="{4D7D77CF-0D8C-46E4-9486-517BC9F90DD5}" type="sibTrans" cxnId="{296AC27B-81FB-4BD6-B710-AE99FDA51494}">
      <dgm:prSet/>
      <dgm:spPr/>
    </dgm:pt>
    <dgm:pt modelId="{CC19B006-29A3-4403-AB19-20154FB9B4B6}" type="pres">
      <dgm:prSet presAssocID="{4348B9BE-F55F-4A07-9256-6B33E0F247C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5F025AA-5252-490E-8943-79C91FD7003D}" type="pres">
      <dgm:prSet presAssocID="{CC88216F-D95C-4120-BA98-BFA5022AE48A}" presName="composite" presStyleCnt="0"/>
      <dgm:spPr/>
    </dgm:pt>
    <dgm:pt modelId="{B0DE2AB7-95BD-4A24-A568-CCD61A62BD76}" type="pres">
      <dgm:prSet presAssocID="{CC88216F-D95C-4120-BA98-BFA5022AE48A}" presName="parentText" presStyleLbl="alignNode1" presStyleIdx="0" presStyleCnt="3" custScaleX="153231" custScaleY="122035" custLinFactX="-16722" custLinFactNeighborX="-100000" custLinFactNeighborY="167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A4E02A-7967-4465-8E36-5A75F9290376}" type="pres">
      <dgm:prSet presAssocID="{CC88216F-D95C-4120-BA98-BFA5022AE48A}" presName="descendantText" presStyleLbl="alignAcc1" presStyleIdx="0" presStyleCnt="3" custScaleY="153128" custLinFactNeighborX="-13667" custLinFactNeighborY="325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D044FE-9EA3-48DD-9100-D4166B5B13C2}" type="pres">
      <dgm:prSet presAssocID="{7254969E-961A-44DC-B159-73DAC2C77F10}" presName="sp" presStyleCnt="0"/>
      <dgm:spPr/>
    </dgm:pt>
    <dgm:pt modelId="{DA7C4940-9024-4347-A95B-F88A35994F36}" type="pres">
      <dgm:prSet presAssocID="{05C4F2B4-964F-4B4E-976D-958D8FAA096A}" presName="composite" presStyleCnt="0"/>
      <dgm:spPr/>
    </dgm:pt>
    <dgm:pt modelId="{967227C0-5CCA-43BB-8C76-5F4D50DD7614}" type="pres">
      <dgm:prSet presAssocID="{05C4F2B4-964F-4B4E-976D-958D8FAA096A}" presName="parentText" presStyleLbl="alignNode1" presStyleIdx="1" presStyleCnt="3" custScaleX="153489" custScaleY="120160" custLinFactX="-16722" custLinFactNeighborX="-100000" custLinFactNeighborY="-755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D50E6A-D9F5-4703-873F-3B3806914455}" type="pres">
      <dgm:prSet presAssocID="{05C4F2B4-964F-4B4E-976D-958D8FAA096A}" presName="descendantText" presStyleLbl="alignAcc1" presStyleIdx="1" presStyleCnt="3" custScaleY="123485" custLinFactNeighborX="-13979" custLinFactNeighborY="-152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F7F29B-E332-42DB-9CEF-A7C9BB51BBCA}" type="pres">
      <dgm:prSet presAssocID="{6EA3EC67-79F3-47F8-BCFE-6205EACF428F}" presName="sp" presStyleCnt="0"/>
      <dgm:spPr/>
    </dgm:pt>
    <dgm:pt modelId="{57472742-08E4-43AE-AF65-8F5FBB514465}" type="pres">
      <dgm:prSet presAssocID="{8FE04491-E544-436C-9957-C44CA07F6D22}" presName="composite" presStyleCnt="0"/>
      <dgm:spPr/>
    </dgm:pt>
    <dgm:pt modelId="{2D0DA38C-6A04-4D41-BF67-A2DD3F82811F}" type="pres">
      <dgm:prSet presAssocID="{8FE04491-E544-436C-9957-C44CA07F6D22}" presName="parentText" presStyleLbl="alignNode1" presStyleIdx="2" presStyleCnt="3" custScaleX="157879" custScaleY="115006" custLinFactX="-18750" custLinFactNeighborX="-100000" custLinFactNeighborY="-3869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444CE6-9508-437F-8A50-41B3F032D661}" type="pres">
      <dgm:prSet presAssocID="{8FE04491-E544-436C-9957-C44CA07F6D22}" presName="descendantText" presStyleLbl="alignAcc1" presStyleIdx="2" presStyleCnt="3" custScaleY="122021" custLinFactNeighborX="-14522" custLinFactNeighborY="-672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347F802-9460-49D6-BAB1-515650237B6C}" srcId="{4348B9BE-F55F-4A07-9256-6B33E0F247C6}" destId="{05C4F2B4-964F-4B4E-976D-958D8FAA096A}" srcOrd="1" destOrd="0" parTransId="{1317230C-EE31-458C-86BF-07A03EEC4020}" sibTransId="{6EA3EC67-79F3-47F8-BCFE-6205EACF428F}"/>
    <dgm:cxn modelId="{15053386-94B7-4D4B-9DD9-C66B166CFD81}" srcId="{8FE04491-E544-436C-9957-C44CA07F6D22}" destId="{51ABDD69-2046-431E-98C3-22856CFAF319}" srcOrd="3" destOrd="0" parTransId="{E8C369C9-49C5-4920-8119-742A321747A9}" sibTransId="{7CD0557E-8C7C-4548-9A3F-02D37569F709}"/>
    <dgm:cxn modelId="{3A152A19-8823-458F-AF66-616AECE3A63C}" type="presOf" srcId="{05C4F2B4-964F-4B4E-976D-958D8FAA096A}" destId="{967227C0-5CCA-43BB-8C76-5F4D50DD7614}" srcOrd="0" destOrd="0" presId="urn:microsoft.com/office/officeart/2005/8/layout/chevron2"/>
    <dgm:cxn modelId="{123F5EDD-B180-4FA6-A5D1-3C8AEEC9B83A}" srcId="{8FE04491-E544-436C-9957-C44CA07F6D22}" destId="{69A40BCE-9366-4533-94BC-096B9A342232}" srcOrd="0" destOrd="0" parTransId="{2B9DBA39-BF03-4F6D-8A3F-B25DEF5210B2}" sibTransId="{87E8A6C0-3876-4968-A5B7-D63BFA95C119}"/>
    <dgm:cxn modelId="{93ABBEA4-CFEB-4321-B6EB-75E7259669B9}" srcId="{8FE04491-E544-436C-9957-C44CA07F6D22}" destId="{C520EB50-16C0-47DC-839C-0F8D014387CA}" srcOrd="2" destOrd="0" parTransId="{1113E5C8-8084-4BFB-8AD5-ABB533115E06}" sibTransId="{A84619FF-4D15-4F6E-B3DC-834B6CBF7D84}"/>
    <dgm:cxn modelId="{65CB1659-192A-45B5-8D42-BA6841B59562}" srcId="{05C4F2B4-964F-4B4E-976D-958D8FAA096A}" destId="{83BD5F25-FF98-48DD-BEC0-7D5813B65F30}" srcOrd="0" destOrd="0" parTransId="{90F5990F-75D3-41E2-BED1-AF9E5BDA227B}" sibTransId="{46B89C59-C17D-438F-B7D4-A1C67ECA0E94}"/>
    <dgm:cxn modelId="{DFE88266-0D2A-46D9-A8E5-5F299A1BA92A}" type="presOf" srcId="{83BD5F25-FF98-48DD-BEC0-7D5813B65F30}" destId="{A6D50E6A-D9F5-4703-873F-3B3806914455}" srcOrd="0" destOrd="0" presId="urn:microsoft.com/office/officeart/2005/8/layout/chevron2"/>
    <dgm:cxn modelId="{270B5259-B4CB-4764-916E-F2286D605299}" type="presOf" srcId="{DCB44918-0512-4641-AEA6-300EBA937BCE}" destId="{38A4E02A-7967-4465-8E36-5A75F9290376}" srcOrd="0" destOrd="0" presId="urn:microsoft.com/office/officeart/2005/8/layout/chevron2"/>
    <dgm:cxn modelId="{296AC27B-81FB-4BD6-B710-AE99FDA51494}" srcId="{CC88216F-D95C-4120-BA98-BFA5022AE48A}" destId="{DC935B0B-2EB7-45AA-9651-08ADBA59EC96}" srcOrd="1" destOrd="0" parTransId="{E175BB25-30C0-4F98-8F3D-97D070067326}" sibTransId="{4D7D77CF-0D8C-46E4-9486-517BC9F90DD5}"/>
    <dgm:cxn modelId="{88E0E5E3-6603-4D7A-87FD-BFD2C15301CD}" srcId="{CC88216F-D95C-4120-BA98-BFA5022AE48A}" destId="{7664E97D-C13C-4067-AA1B-A17A79F20856}" srcOrd="2" destOrd="0" parTransId="{F65FEEEE-19E4-4FFA-8EB1-7594697CB98E}" sibTransId="{4B054AAB-F96D-4A39-A462-0AE5A558DE5E}"/>
    <dgm:cxn modelId="{FE00FE70-921C-4C1A-A1D6-1CC6C51842B8}" type="presOf" srcId="{4348B9BE-F55F-4A07-9256-6B33E0F247C6}" destId="{CC19B006-29A3-4403-AB19-20154FB9B4B6}" srcOrd="0" destOrd="0" presId="urn:microsoft.com/office/officeart/2005/8/layout/chevron2"/>
    <dgm:cxn modelId="{0E08CE95-1F10-4AD7-875C-CC07A6EDD771}" srcId="{4348B9BE-F55F-4A07-9256-6B33E0F247C6}" destId="{8FE04491-E544-436C-9957-C44CA07F6D22}" srcOrd="2" destOrd="0" parTransId="{9CAEA6F8-8864-4636-8F2F-7936690B7CC9}" sibTransId="{D3CB8AA0-BBA5-43CC-8283-2BD9E2FF751C}"/>
    <dgm:cxn modelId="{EB1AD5A8-0B35-4697-8269-1919A157E703}" srcId="{8FE04491-E544-436C-9957-C44CA07F6D22}" destId="{8912154C-8E74-4251-A03F-8BE92E09E978}" srcOrd="1" destOrd="0" parTransId="{804720DB-B8BA-4F26-AEC0-2B045810F1CA}" sibTransId="{6299A19B-CFB8-4E51-8721-988A15FFCD61}"/>
    <dgm:cxn modelId="{0BD715EA-A8DE-4CB7-8958-9C68ECFC6C5B}" srcId="{4348B9BE-F55F-4A07-9256-6B33E0F247C6}" destId="{CC88216F-D95C-4120-BA98-BFA5022AE48A}" srcOrd="0" destOrd="0" parTransId="{09FD2335-D748-4DDF-B8D7-7D4460A58106}" sibTransId="{7254969E-961A-44DC-B159-73DAC2C77F10}"/>
    <dgm:cxn modelId="{090EDB77-9D85-445D-9A4A-59CD975BFD21}" type="presOf" srcId="{51ABDD69-2046-431E-98C3-22856CFAF319}" destId="{F9444CE6-9508-437F-8A50-41B3F032D661}" srcOrd="0" destOrd="3" presId="urn:microsoft.com/office/officeart/2005/8/layout/chevron2"/>
    <dgm:cxn modelId="{1F573225-99A1-470D-B9F6-AB588C87989F}" type="presOf" srcId="{C520EB50-16C0-47DC-839C-0F8D014387CA}" destId="{F9444CE6-9508-437F-8A50-41B3F032D661}" srcOrd="0" destOrd="2" presId="urn:microsoft.com/office/officeart/2005/8/layout/chevron2"/>
    <dgm:cxn modelId="{B84F82E6-2B62-4DDE-8BE5-BB51A29F4E68}" type="presOf" srcId="{7664E97D-C13C-4067-AA1B-A17A79F20856}" destId="{38A4E02A-7967-4465-8E36-5A75F9290376}" srcOrd="0" destOrd="2" presId="urn:microsoft.com/office/officeart/2005/8/layout/chevron2"/>
    <dgm:cxn modelId="{0D8D13A1-6C38-4094-9561-CD5D7DD819E4}" type="presOf" srcId="{8FE04491-E544-436C-9957-C44CA07F6D22}" destId="{2D0DA38C-6A04-4D41-BF67-A2DD3F82811F}" srcOrd="0" destOrd="0" presId="urn:microsoft.com/office/officeart/2005/8/layout/chevron2"/>
    <dgm:cxn modelId="{1C61FCDE-CA5F-4AD7-B743-3E0C6D228214}" type="presOf" srcId="{8912154C-8E74-4251-A03F-8BE92E09E978}" destId="{F9444CE6-9508-437F-8A50-41B3F032D661}" srcOrd="0" destOrd="1" presId="urn:microsoft.com/office/officeart/2005/8/layout/chevron2"/>
    <dgm:cxn modelId="{933F219D-05AA-4C80-87EE-76DB52354DBC}" srcId="{05C4F2B4-964F-4B4E-976D-958D8FAA096A}" destId="{55CA7310-5B2D-4A72-AA6C-06D3C2322091}" srcOrd="1" destOrd="0" parTransId="{79E0BC2A-8CF9-4052-8B3A-5BE048E78053}" sibTransId="{643DEAF2-157D-47B0-AFF2-FD12D92456EF}"/>
    <dgm:cxn modelId="{F3E66890-D50C-4886-8160-4E2F93398C34}" srcId="{CC88216F-D95C-4120-BA98-BFA5022AE48A}" destId="{DCB44918-0512-4641-AEA6-300EBA937BCE}" srcOrd="0" destOrd="0" parTransId="{731A626F-2AFD-4815-A7E5-B229E8415515}" sibTransId="{6B920C0C-E86A-4AAC-9D2B-E2DF71D4B08F}"/>
    <dgm:cxn modelId="{FEE9D5E2-F9F0-4F1A-B370-6AB88AD4E828}" type="presOf" srcId="{69A40BCE-9366-4533-94BC-096B9A342232}" destId="{F9444CE6-9508-437F-8A50-41B3F032D661}" srcOrd="0" destOrd="0" presId="urn:microsoft.com/office/officeart/2005/8/layout/chevron2"/>
    <dgm:cxn modelId="{9C056116-F43D-4F1A-B7C2-2F5F901AB224}" type="presOf" srcId="{CC88216F-D95C-4120-BA98-BFA5022AE48A}" destId="{B0DE2AB7-95BD-4A24-A568-CCD61A62BD76}" srcOrd="0" destOrd="0" presId="urn:microsoft.com/office/officeart/2005/8/layout/chevron2"/>
    <dgm:cxn modelId="{94D99BFE-5D72-4C38-B332-6AF175B461C2}" type="presOf" srcId="{DC935B0B-2EB7-45AA-9651-08ADBA59EC96}" destId="{38A4E02A-7967-4465-8E36-5A75F9290376}" srcOrd="0" destOrd="1" presId="urn:microsoft.com/office/officeart/2005/8/layout/chevron2"/>
    <dgm:cxn modelId="{F2E2754F-728D-4CEA-BD5F-FBD84AAA6D6E}" type="presOf" srcId="{55CA7310-5B2D-4A72-AA6C-06D3C2322091}" destId="{A6D50E6A-D9F5-4703-873F-3B3806914455}" srcOrd="0" destOrd="1" presId="urn:microsoft.com/office/officeart/2005/8/layout/chevron2"/>
    <dgm:cxn modelId="{C6D15081-F91F-4CD8-9B8F-E63A05D20A37}" type="presParOf" srcId="{CC19B006-29A3-4403-AB19-20154FB9B4B6}" destId="{55F025AA-5252-490E-8943-79C91FD7003D}" srcOrd="0" destOrd="0" presId="urn:microsoft.com/office/officeart/2005/8/layout/chevron2"/>
    <dgm:cxn modelId="{88B265AA-F0AE-4C5D-BC9D-54329D3AFD0F}" type="presParOf" srcId="{55F025AA-5252-490E-8943-79C91FD7003D}" destId="{B0DE2AB7-95BD-4A24-A568-CCD61A62BD76}" srcOrd="0" destOrd="0" presId="urn:microsoft.com/office/officeart/2005/8/layout/chevron2"/>
    <dgm:cxn modelId="{AAAE4098-D2A6-435F-9E74-5CD5340E57BC}" type="presParOf" srcId="{55F025AA-5252-490E-8943-79C91FD7003D}" destId="{38A4E02A-7967-4465-8E36-5A75F9290376}" srcOrd="1" destOrd="0" presId="urn:microsoft.com/office/officeart/2005/8/layout/chevron2"/>
    <dgm:cxn modelId="{13D22040-F0C7-4FEC-937C-2FC22A6FB1EB}" type="presParOf" srcId="{CC19B006-29A3-4403-AB19-20154FB9B4B6}" destId="{13D044FE-9EA3-48DD-9100-D4166B5B13C2}" srcOrd="1" destOrd="0" presId="urn:microsoft.com/office/officeart/2005/8/layout/chevron2"/>
    <dgm:cxn modelId="{368FC6C3-B5C8-4480-85B2-68F8E370DF18}" type="presParOf" srcId="{CC19B006-29A3-4403-AB19-20154FB9B4B6}" destId="{DA7C4940-9024-4347-A95B-F88A35994F36}" srcOrd="2" destOrd="0" presId="urn:microsoft.com/office/officeart/2005/8/layout/chevron2"/>
    <dgm:cxn modelId="{D9569C44-A8FE-42A1-A8E5-229BFB87DF48}" type="presParOf" srcId="{DA7C4940-9024-4347-A95B-F88A35994F36}" destId="{967227C0-5CCA-43BB-8C76-5F4D50DD7614}" srcOrd="0" destOrd="0" presId="urn:microsoft.com/office/officeart/2005/8/layout/chevron2"/>
    <dgm:cxn modelId="{5E9E6BCC-60B5-4F83-935D-3B7109686122}" type="presParOf" srcId="{DA7C4940-9024-4347-A95B-F88A35994F36}" destId="{A6D50E6A-D9F5-4703-873F-3B3806914455}" srcOrd="1" destOrd="0" presId="urn:microsoft.com/office/officeart/2005/8/layout/chevron2"/>
    <dgm:cxn modelId="{91F83DBC-50B9-4B71-B51C-28D75C7F1A0E}" type="presParOf" srcId="{CC19B006-29A3-4403-AB19-20154FB9B4B6}" destId="{E2F7F29B-E332-42DB-9CEF-A7C9BB51BBCA}" srcOrd="3" destOrd="0" presId="urn:microsoft.com/office/officeart/2005/8/layout/chevron2"/>
    <dgm:cxn modelId="{BB0C936C-C078-4D23-BACE-58CC45EB0DE5}" type="presParOf" srcId="{CC19B006-29A3-4403-AB19-20154FB9B4B6}" destId="{57472742-08E4-43AE-AF65-8F5FBB514465}" srcOrd="4" destOrd="0" presId="urn:microsoft.com/office/officeart/2005/8/layout/chevron2"/>
    <dgm:cxn modelId="{669CB0FC-C8A6-4BEC-9039-E77DCDFF8220}" type="presParOf" srcId="{57472742-08E4-43AE-AF65-8F5FBB514465}" destId="{2D0DA38C-6A04-4D41-BF67-A2DD3F82811F}" srcOrd="0" destOrd="0" presId="urn:microsoft.com/office/officeart/2005/8/layout/chevron2"/>
    <dgm:cxn modelId="{F9904C4A-6271-4207-8C96-313DBE7E1A9F}" type="presParOf" srcId="{57472742-08E4-43AE-AF65-8F5FBB514465}" destId="{F9444CE6-9508-437F-8A50-41B3F032D66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9F78CB-C3D7-47D6-8BB7-5570E33EE78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C1849C8-6850-47EA-9544-14C4C5895642}">
      <dgm:prSet phldrT="[Texte]" custT="1"/>
      <dgm:spPr/>
      <dgm:t>
        <a:bodyPr/>
        <a:lstStyle/>
        <a:p>
          <a:r>
            <a:rPr lang="fr-FR" sz="1800" dirty="0" smtClean="0"/>
            <a:t>Trois missions</a:t>
          </a:r>
          <a:endParaRPr lang="fr-FR" sz="1800" dirty="0"/>
        </a:p>
      </dgm:t>
    </dgm:pt>
    <dgm:pt modelId="{F75041F2-B1F4-49C2-BC73-3CA03A8BD977}" type="parTrans" cxnId="{2E3DF4BA-616B-4E7D-9ECE-3BC08647DED3}">
      <dgm:prSet/>
      <dgm:spPr/>
      <dgm:t>
        <a:bodyPr/>
        <a:lstStyle/>
        <a:p>
          <a:endParaRPr lang="fr-FR"/>
        </a:p>
      </dgm:t>
    </dgm:pt>
    <dgm:pt modelId="{8BE2B117-0802-439E-8699-D2FD0D145D7A}" type="sibTrans" cxnId="{2E3DF4BA-616B-4E7D-9ECE-3BC08647DED3}">
      <dgm:prSet/>
      <dgm:spPr/>
      <dgm:t>
        <a:bodyPr/>
        <a:lstStyle/>
        <a:p>
          <a:endParaRPr lang="fr-FR"/>
        </a:p>
      </dgm:t>
    </dgm:pt>
    <dgm:pt modelId="{343C8BDE-77E5-4B88-8DAD-0C51B7DED45E}">
      <dgm:prSet phldrT="[Texte]" custT="1"/>
      <dgm:spPr/>
      <dgm:t>
        <a:bodyPr/>
        <a:lstStyle/>
        <a:p>
          <a:r>
            <a:rPr lang="fr-FR" sz="1800" dirty="0" smtClean="0"/>
            <a:t>Deux rôles </a:t>
          </a:r>
          <a:endParaRPr lang="fr-FR" sz="1800" dirty="0"/>
        </a:p>
      </dgm:t>
    </dgm:pt>
    <dgm:pt modelId="{255846C5-A202-49CD-A82B-D699182B628F}" type="parTrans" cxnId="{23F50F43-363A-4A22-A283-3FCE0624824A}">
      <dgm:prSet/>
      <dgm:spPr/>
      <dgm:t>
        <a:bodyPr/>
        <a:lstStyle/>
        <a:p>
          <a:endParaRPr lang="fr-FR"/>
        </a:p>
      </dgm:t>
    </dgm:pt>
    <dgm:pt modelId="{5F12A7DF-4CBF-4782-AF25-078E8323315F}" type="sibTrans" cxnId="{23F50F43-363A-4A22-A283-3FCE0624824A}">
      <dgm:prSet/>
      <dgm:spPr/>
      <dgm:t>
        <a:bodyPr/>
        <a:lstStyle/>
        <a:p>
          <a:endParaRPr lang="fr-FR"/>
        </a:p>
      </dgm:t>
    </dgm:pt>
    <dgm:pt modelId="{A32F8156-7390-4D67-8FEF-2B0BBEE95334}">
      <dgm:prSet custT="1"/>
      <dgm:spPr/>
      <dgm:t>
        <a:bodyPr anchor="t"/>
        <a:lstStyle/>
        <a:p>
          <a:pPr marL="177800" indent="-177800" algn="l"/>
          <a:r>
            <a:rPr lang="fr-FR" sz="1600" b="1" u="none" dirty="0" smtClean="0"/>
            <a:t>Mission 1 </a:t>
          </a:r>
          <a:r>
            <a:rPr lang="fr-FR" sz="1600" dirty="0" smtClean="0"/>
            <a:t>– Prise en compte des éléments collectifs nécessaires à l’élaboration des bulletins de paie</a:t>
          </a:r>
          <a:endParaRPr lang="fr-FR" sz="1600" dirty="0"/>
        </a:p>
      </dgm:t>
    </dgm:pt>
    <dgm:pt modelId="{F6D6E618-8903-406F-8833-A7133ADB8C28}" type="parTrans" cxnId="{7E66F941-4504-4391-8840-F8979C90C3CA}">
      <dgm:prSet/>
      <dgm:spPr/>
      <dgm:t>
        <a:bodyPr/>
        <a:lstStyle/>
        <a:p>
          <a:endParaRPr lang="fr-FR"/>
        </a:p>
      </dgm:t>
    </dgm:pt>
    <dgm:pt modelId="{9A8CA7DE-5B79-4043-BFAB-3C7A24C8CAAD}" type="sibTrans" cxnId="{7E66F941-4504-4391-8840-F8979C90C3CA}">
      <dgm:prSet/>
      <dgm:spPr/>
      <dgm:t>
        <a:bodyPr/>
        <a:lstStyle/>
        <a:p>
          <a:endParaRPr lang="fr-FR"/>
        </a:p>
      </dgm:t>
    </dgm:pt>
    <dgm:pt modelId="{A96696DF-BB49-4674-A0DC-B2146E4B05A7}">
      <dgm:prSet custT="1"/>
      <dgm:spPr/>
      <dgm:t>
        <a:bodyPr anchor="t"/>
        <a:lstStyle/>
        <a:p>
          <a:pPr marL="177800" indent="-177800" algn="l"/>
          <a:r>
            <a:rPr lang="fr-FR" sz="1600" b="1" u="none" dirty="0" smtClean="0"/>
            <a:t>Mission 2 </a:t>
          </a:r>
          <a:r>
            <a:rPr lang="fr-FR" sz="1600" dirty="0" smtClean="0"/>
            <a:t>– Prise en compte des éléments personnels nécessaire à l’élaboration des bulletins de paie puis réalisation des bulletins de paie</a:t>
          </a:r>
          <a:endParaRPr lang="fr-FR" sz="1600" dirty="0"/>
        </a:p>
      </dgm:t>
    </dgm:pt>
    <dgm:pt modelId="{F22D7130-F600-4AC2-BA9F-68A8E33E23F1}" type="parTrans" cxnId="{2E672C7D-964D-44B0-9EB0-6B52357719C5}">
      <dgm:prSet/>
      <dgm:spPr/>
      <dgm:t>
        <a:bodyPr/>
        <a:lstStyle/>
        <a:p>
          <a:endParaRPr lang="fr-FR"/>
        </a:p>
      </dgm:t>
    </dgm:pt>
    <dgm:pt modelId="{7AA0F675-6B63-46C2-8CE3-F38276B81BC9}" type="sibTrans" cxnId="{2E672C7D-964D-44B0-9EB0-6B52357719C5}">
      <dgm:prSet/>
      <dgm:spPr/>
      <dgm:t>
        <a:bodyPr/>
        <a:lstStyle/>
        <a:p>
          <a:endParaRPr lang="fr-FR"/>
        </a:p>
      </dgm:t>
    </dgm:pt>
    <dgm:pt modelId="{9B2930E6-4575-479D-B4B9-1C1D7BC1C847}">
      <dgm:prSet custT="1"/>
      <dgm:spPr/>
      <dgm:t>
        <a:bodyPr anchor="t"/>
        <a:lstStyle/>
        <a:p>
          <a:pPr marL="177800" indent="-177800" algn="l"/>
          <a:r>
            <a:rPr lang="fr-FR" sz="1600" b="1" u="none" dirty="0" smtClean="0"/>
            <a:t>Mission 3 </a:t>
          </a:r>
          <a:r>
            <a:rPr lang="fr-FR" sz="1600" dirty="0" smtClean="0"/>
            <a:t>– Réalisation des déclarations sociales et enregistrements comptables</a:t>
          </a:r>
          <a:endParaRPr lang="fr-FR" sz="1600" dirty="0"/>
        </a:p>
      </dgm:t>
    </dgm:pt>
    <dgm:pt modelId="{FDCC2ABF-92DA-446E-9B2F-4D5326628C7A}" type="parTrans" cxnId="{A117D807-4C80-47D0-B76D-9E465573B715}">
      <dgm:prSet/>
      <dgm:spPr/>
      <dgm:t>
        <a:bodyPr/>
        <a:lstStyle/>
        <a:p>
          <a:endParaRPr lang="fr-FR"/>
        </a:p>
      </dgm:t>
    </dgm:pt>
    <dgm:pt modelId="{B03339D3-15D2-47FF-8927-74FC0649D73B}" type="sibTrans" cxnId="{A117D807-4C80-47D0-B76D-9E465573B715}">
      <dgm:prSet/>
      <dgm:spPr/>
      <dgm:t>
        <a:bodyPr/>
        <a:lstStyle/>
        <a:p>
          <a:endParaRPr lang="fr-FR"/>
        </a:p>
      </dgm:t>
    </dgm:pt>
    <dgm:pt modelId="{2496E8AB-23EE-4C2D-B6E1-13D2160C5DF2}">
      <dgm:prSet custT="1"/>
      <dgm:spPr/>
      <dgm:t>
        <a:bodyPr/>
        <a:lstStyle/>
        <a:p>
          <a:r>
            <a:rPr lang="fr-FR" sz="1600" dirty="0" smtClean="0"/>
            <a:t>Responsable paie </a:t>
          </a:r>
          <a:endParaRPr lang="fr-FR" sz="1600" dirty="0"/>
        </a:p>
      </dgm:t>
    </dgm:pt>
    <dgm:pt modelId="{BC978E25-6BEE-4B98-9717-C73C6B288366}" type="parTrans" cxnId="{4BD50871-E495-4AD1-BCAD-BCBCBEB613EE}">
      <dgm:prSet/>
      <dgm:spPr/>
      <dgm:t>
        <a:bodyPr/>
        <a:lstStyle/>
        <a:p>
          <a:endParaRPr lang="fr-FR"/>
        </a:p>
      </dgm:t>
    </dgm:pt>
    <dgm:pt modelId="{08F74239-0AA9-4258-82E9-96383E9FBBBE}" type="sibTrans" cxnId="{4BD50871-E495-4AD1-BCAD-BCBCBEB613EE}">
      <dgm:prSet/>
      <dgm:spPr/>
      <dgm:t>
        <a:bodyPr/>
        <a:lstStyle/>
        <a:p>
          <a:endParaRPr lang="fr-FR"/>
        </a:p>
      </dgm:t>
    </dgm:pt>
    <dgm:pt modelId="{2B9CA4F3-B1EE-4F0A-AAB3-EF58FA7997BD}">
      <dgm:prSet custT="1"/>
      <dgm:spPr/>
      <dgm:t>
        <a:bodyPr/>
        <a:lstStyle/>
        <a:p>
          <a:r>
            <a:rPr lang="fr-FR" sz="1600" dirty="0" smtClean="0"/>
            <a:t>Directeur administratif et financier</a:t>
          </a:r>
          <a:endParaRPr lang="fr-FR" sz="1600" dirty="0"/>
        </a:p>
      </dgm:t>
    </dgm:pt>
    <dgm:pt modelId="{6FB8A693-D139-4236-B549-E1412F228BBF}" type="parTrans" cxnId="{67A460DE-8932-4AB8-806A-ECB4E6DD63B8}">
      <dgm:prSet/>
      <dgm:spPr/>
      <dgm:t>
        <a:bodyPr/>
        <a:lstStyle/>
        <a:p>
          <a:endParaRPr lang="fr-FR"/>
        </a:p>
      </dgm:t>
    </dgm:pt>
    <dgm:pt modelId="{BCC40DEA-D1D9-4F5D-80E2-70B6180FE093}" type="sibTrans" cxnId="{67A460DE-8932-4AB8-806A-ECB4E6DD63B8}">
      <dgm:prSet/>
      <dgm:spPr/>
      <dgm:t>
        <a:bodyPr/>
        <a:lstStyle/>
        <a:p>
          <a:endParaRPr lang="fr-FR"/>
        </a:p>
      </dgm:t>
    </dgm:pt>
    <dgm:pt modelId="{B54CB141-B611-48D2-B66E-F838CCD20C56}" type="pres">
      <dgm:prSet presAssocID="{429F78CB-C3D7-47D6-8BB7-5570E33EE7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99DE87B-FA33-4F6E-8536-53F4CE2C892F}" type="pres">
      <dgm:prSet presAssocID="{6C1849C8-6850-47EA-9544-14C4C5895642}" presName="parentLin" presStyleCnt="0"/>
      <dgm:spPr/>
    </dgm:pt>
    <dgm:pt modelId="{F8FFB3CE-1603-48B3-AB96-3BBF4A57C9BE}" type="pres">
      <dgm:prSet presAssocID="{6C1849C8-6850-47EA-9544-14C4C5895642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341446C-CD4E-4336-B370-01E542F925C0}" type="pres">
      <dgm:prSet presAssocID="{6C1849C8-6850-47EA-9544-14C4C5895642}" presName="parentText" presStyleLbl="node1" presStyleIdx="0" presStyleCnt="2" custScaleY="25358" custLinFactNeighborX="-18362" custLinFactNeighborY="-3514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DAFD3C-6D1F-4D78-BB9B-377FCF39BA09}" type="pres">
      <dgm:prSet presAssocID="{6C1849C8-6850-47EA-9544-14C4C5895642}" presName="negativeSpace" presStyleCnt="0"/>
      <dgm:spPr/>
    </dgm:pt>
    <dgm:pt modelId="{C8AC0A6B-41D2-4082-B1B2-B3B3A7FADEC9}" type="pres">
      <dgm:prSet presAssocID="{6C1849C8-6850-47EA-9544-14C4C5895642}" presName="childText" presStyleLbl="conFgAcc1" presStyleIdx="0" presStyleCnt="2" custScaleX="100000" custScaleY="73458" custLinFactNeighborY="588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60E12E-4004-4587-9B0C-3835E7D84C7D}" type="pres">
      <dgm:prSet presAssocID="{8BE2B117-0802-439E-8699-D2FD0D145D7A}" presName="spaceBetweenRectangles" presStyleCnt="0"/>
      <dgm:spPr/>
    </dgm:pt>
    <dgm:pt modelId="{E5985566-A8EE-4B3E-A333-B7386B316B38}" type="pres">
      <dgm:prSet presAssocID="{343C8BDE-77E5-4B88-8DAD-0C51B7DED45E}" presName="parentLin" presStyleCnt="0"/>
      <dgm:spPr/>
    </dgm:pt>
    <dgm:pt modelId="{AAB4EE16-EDBE-41FA-9AFE-6D416C74B426}" type="pres">
      <dgm:prSet presAssocID="{343C8BDE-77E5-4B88-8DAD-0C51B7DED45E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41DB5D10-CC26-48AB-B9A6-6D0DC889CACD}" type="pres">
      <dgm:prSet presAssocID="{343C8BDE-77E5-4B88-8DAD-0C51B7DED45E}" presName="parentText" presStyleLbl="node1" presStyleIdx="1" presStyleCnt="2" custScaleY="19434" custLinFactNeighborX="6014" custLinFactNeighborY="-371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0CEDD8-2597-4160-8417-4B649D271F7F}" type="pres">
      <dgm:prSet presAssocID="{343C8BDE-77E5-4B88-8DAD-0C51B7DED45E}" presName="negativeSpace" presStyleCnt="0"/>
      <dgm:spPr/>
    </dgm:pt>
    <dgm:pt modelId="{BE6E204E-EF2B-4ECD-8762-946E1471B453}" type="pres">
      <dgm:prSet presAssocID="{343C8BDE-77E5-4B88-8DAD-0C51B7DED45E}" presName="childText" presStyleLbl="conFgAcc1" presStyleIdx="1" presStyleCnt="2" custScaleX="100000" custScaleY="55386" custLinFactNeighborX="858" custLinFactNeighborY="689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AE23722-E533-4706-A6BE-0EBF9771834B}" type="presOf" srcId="{6C1849C8-6850-47EA-9544-14C4C5895642}" destId="{E341446C-CD4E-4336-B370-01E542F925C0}" srcOrd="1" destOrd="0" presId="urn:microsoft.com/office/officeart/2005/8/layout/list1"/>
    <dgm:cxn modelId="{8DDE31BC-35BB-49B1-A15D-B0D4FB3A0613}" type="presOf" srcId="{A96696DF-BB49-4674-A0DC-B2146E4B05A7}" destId="{C8AC0A6B-41D2-4082-B1B2-B3B3A7FADEC9}" srcOrd="0" destOrd="1" presId="urn:microsoft.com/office/officeart/2005/8/layout/list1"/>
    <dgm:cxn modelId="{A117D807-4C80-47D0-B76D-9E465573B715}" srcId="{6C1849C8-6850-47EA-9544-14C4C5895642}" destId="{9B2930E6-4575-479D-B4B9-1C1D7BC1C847}" srcOrd="2" destOrd="0" parTransId="{FDCC2ABF-92DA-446E-9B2F-4D5326628C7A}" sibTransId="{B03339D3-15D2-47FF-8927-74FC0649D73B}"/>
    <dgm:cxn modelId="{FF3ECF9E-92E3-42A7-BDC4-07223813D11B}" type="presOf" srcId="{6C1849C8-6850-47EA-9544-14C4C5895642}" destId="{F8FFB3CE-1603-48B3-AB96-3BBF4A57C9BE}" srcOrd="0" destOrd="0" presId="urn:microsoft.com/office/officeart/2005/8/layout/list1"/>
    <dgm:cxn modelId="{4773EFBD-2948-4F70-90E7-921584E4EE34}" type="presOf" srcId="{9B2930E6-4575-479D-B4B9-1C1D7BC1C847}" destId="{C8AC0A6B-41D2-4082-B1B2-B3B3A7FADEC9}" srcOrd="0" destOrd="2" presId="urn:microsoft.com/office/officeart/2005/8/layout/list1"/>
    <dgm:cxn modelId="{CD1E919B-07A1-419F-B7AD-893881164BD6}" type="presOf" srcId="{A32F8156-7390-4D67-8FEF-2B0BBEE95334}" destId="{C8AC0A6B-41D2-4082-B1B2-B3B3A7FADEC9}" srcOrd="0" destOrd="0" presId="urn:microsoft.com/office/officeart/2005/8/layout/list1"/>
    <dgm:cxn modelId="{FB313C73-9A30-4E7E-84DF-44904D7FBAEA}" type="presOf" srcId="{429F78CB-C3D7-47D6-8BB7-5570E33EE78B}" destId="{B54CB141-B611-48D2-B66E-F838CCD20C56}" srcOrd="0" destOrd="0" presId="urn:microsoft.com/office/officeart/2005/8/layout/list1"/>
    <dgm:cxn modelId="{5E1ADA92-0A8F-4747-93C5-C52E46E1D17F}" type="presOf" srcId="{343C8BDE-77E5-4B88-8DAD-0C51B7DED45E}" destId="{41DB5D10-CC26-48AB-B9A6-6D0DC889CACD}" srcOrd="1" destOrd="0" presId="urn:microsoft.com/office/officeart/2005/8/layout/list1"/>
    <dgm:cxn modelId="{3B9D1D03-9FE6-4C8A-8A8D-44148C53956A}" type="presOf" srcId="{2496E8AB-23EE-4C2D-B6E1-13D2160C5DF2}" destId="{BE6E204E-EF2B-4ECD-8762-946E1471B453}" srcOrd="0" destOrd="0" presId="urn:microsoft.com/office/officeart/2005/8/layout/list1"/>
    <dgm:cxn modelId="{2E672C7D-964D-44B0-9EB0-6B52357719C5}" srcId="{6C1849C8-6850-47EA-9544-14C4C5895642}" destId="{A96696DF-BB49-4674-A0DC-B2146E4B05A7}" srcOrd="1" destOrd="0" parTransId="{F22D7130-F600-4AC2-BA9F-68A8E33E23F1}" sibTransId="{7AA0F675-6B63-46C2-8CE3-F38276B81BC9}"/>
    <dgm:cxn modelId="{2E3DF4BA-616B-4E7D-9ECE-3BC08647DED3}" srcId="{429F78CB-C3D7-47D6-8BB7-5570E33EE78B}" destId="{6C1849C8-6850-47EA-9544-14C4C5895642}" srcOrd="0" destOrd="0" parTransId="{F75041F2-B1F4-49C2-BC73-3CA03A8BD977}" sibTransId="{8BE2B117-0802-439E-8699-D2FD0D145D7A}"/>
    <dgm:cxn modelId="{DAD00DBB-E401-4FCC-B6D3-86D9761FB6A5}" type="presOf" srcId="{343C8BDE-77E5-4B88-8DAD-0C51B7DED45E}" destId="{AAB4EE16-EDBE-41FA-9AFE-6D416C74B426}" srcOrd="0" destOrd="0" presId="urn:microsoft.com/office/officeart/2005/8/layout/list1"/>
    <dgm:cxn modelId="{4BD50871-E495-4AD1-BCAD-BCBCBEB613EE}" srcId="{343C8BDE-77E5-4B88-8DAD-0C51B7DED45E}" destId="{2496E8AB-23EE-4C2D-B6E1-13D2160C5DF2}" srcOrd="0" destOrd="0" parTransId="{BC978E25-6BEE-4B98-9717-C73C6B288366}" sibTransId="{08F74239-0AA9-4258-82E9-96383E9FBBBE}"/>
    <dgm:cxn modelId="{23F50F43-363A-4A22-A283-3FCE0624824A}" srcId="{429F78CB-C3D7-47D6-8BB7-5570E33EE78B}" destId="{343C8BDE-77E5-4B88-8DAD-0C51B7DED45E}" srcOrd="1" destOrd="0" parTransId="{255846C5-A202-49CD-A82B-D699182B628F}" sibTransId="{5F12A7DF-4CBF-4782-AF25-078E8323315F}"/>
    <dgm:cxn modelId="{7E66F941-4504-4391-8840-F8979C90C3CA}" srcId="{6C1849C8-6850-47EA-9544-14C4C5895642}" destId="{A32F8156-7390-4D67-8FEF-2B0BBEE95334}" srcOrd="0" destOrd="0" parTransId="{F6D6E618-8903-406F-8833-A7133ADB8C28}" sibTransId="{9A8CA7DE-5B79-4043-BFAB-3C7A24C8CAAD}"/>
    <dgm:cxn modelId="{67A460DE-8932-4AB8-806A-ECB4E6DD63B8}" srcId="{343C8BDE-77E5-4B88-8DAD-0C51B7DED45E}" destId="{2B9CA4F3-B1EE-4F0A-AAB3-EF58FA7997BD}" srcOrd="1" destOrd="0" parTransId="{6FB8A693-D139-4236-B549-E1412F228BBF}" sibTransId="{BCC40DEA-D1D9-4F5D-80E2-70B6180FE093}"/>
    <dgm:cxn modelId="{4BF780FB-03A4-4039-B993-63D4DA480229}" type="presOf" srcId="{2B9CA4F3-B1EE-4F0A-AAB3-EF58FA7997BD}" destId="{BE6E204E-EF2B-4ECD-8762-946E1471B453}" srcOrd="0" destOrd="1" presId="urn:microsoft.com/office/officeart/2005/8/layout/list1"/>
    <dgm:cxn modelId="{AC780498-CD19-427D-A755-45B2AE3E1C6F}" type="presParOf" srcId="{B54CB141-B611-48D2-B66E-F838CCD20C56}" destId="{799DE87B-FA33-4F6E-8536-53F4CE2C892F}" srcOrd="0" destOrd="0" presId="urn:microsoft.com/office/officeart/2005/8/layout/list1"/>
    <dgm:cxn modelId="{15A6DED9-B53A-40F7-825F-A1A33ECE568C}" type="presParOf" srcId="{799DE87B-FA33-4F6E-8536-53F4CE2C892F}" destId="{F8FFB3CE-1603-48B3-AB96-3BBF4A57C9BE}" srcOrd="0" destOrd="0" presId="urn:microsoft.com/office/officeart/2005/8/layout/list1"/>
    <dgm:cxn modelId="{0FB750F6-A453-43E4-861C-C77BD1214A83}" type="presParOf" srcId="{799DE87B-FA33-4F6E-8536-53F4CE2C892F}" destId="{E341446C-CD4E-4336-B370-01E542F925C0}" srcOrd="1" destOrd="0" presId="urn:microsoft.com/office/officeart/2005/8/layout/list1"/>
    <dgm:cxn modelId="{81DA587D-5BD6-49B7-9B5F-CEEE253016A7}" type="presParOf" srcId="{B54CB141-B611-48D2-B66E-F838CCD20C56}" destId="{13DAFD3C-6D1F-4D78-BB9B-377FCF39BA09}" srcOrd="1" destOrd="0" presId="urn:microsoft.com/office/officeart/2005/8/layout/list1"/>
    <dgm:cxn modelId="{E7963FAD-B494-4FED-B15D-311D4C5718C6}" type="presParOf" srcId="{B54CB141-B611-48D2-B66E-F838CCD20C56}" destId="{C8AC0A6B-41D2-4082-B1B2-B3B3A7FADEC9}" srcOrd="2" destOrd="0" presId="urn:microsoft.com/office/officeart/2005/8/layout/list1"/>
    <dgm:cxn modelId="{D52D2B57-D1E4-4A9B-A57F-737A083E8BE3}" type="presParOf" srcId="{B54CB141-B611-48D2-B66E-F838CCD20C56}" destId="{A960E12E-4004-4587-9B0C-3835E7D84C7D}" srcOrd="3" destOrd="0" presId="urn:microsoft.com/office/officeart/2005/8/layout/list1"/>
    <dgm:cxn modelId="{A0F3EADA-DEAE-49B6-9C99-73EEA20CD2B7}" type="presParOf" srcId="{B54CB141-B611-48D2-B66E-F838CCD20C56}" destId="{E5985566-A8EE-4B3E-A333-B7386B316B38}" srcOrd="4" destOrd="0" presId="urn:microsoft.com/office/officeart/2005/8/layout/list1"/>
    <dgm:cxn modelId="{2144E63E-89CF-4D04-942B-D16AB6780EE8}" type="presParOf" srcId="{E5985566-A8EE-4B3E-A333-B7386B316B38}" destId="{AAB4EE16-EDBE-41FA-9AFE-6D416C74B426}" srcOrd="0" destOrd="0" presId="urn:microsoft.com/office/officeart/2005/8/layout/list1"/>
    <dgm:cxn modelId="{763C39BC-0F29-45DC-B20E-480D8B55358A}" type="presParOf" srcId="{E5985566-A8EE-4B3E-A333-B7386B316B38}" destId="{41DB5D10-CC26-48AB-B9A6-6D0DC889CACD}" srcOrd="1" destOrd="0" presId="urn:microsoft.com/office/officeart/2005/8/layout/list1"/>
    <dgm:cxn modelId="{D9843410-29E7-40B5-8CA8-3E7D12BF7418}" type="presParOf" srcId="{B54CB141-B611-48D2-B66E-F838CCD20C56}" destId="{C20CEDD8-2597-4160-8417-4B649D271F7F}" srcOrd="5" destOrd="0" presId="urn:microsoft.com/office/officeart/2005/8/layout/list1"/>
    <dgm:cxn modelId="{0C921CDD-1092-4E7E-B23A-7784CAC07E8F}" type="presParOf" srcId="{B54CB141-B611-48D2-B66E-F838CCD20C56}" destId="{BE6E204E-EF2B-4ECD-8762-946E1471B45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310C6-DEF3-4097-A560-D1655A2047EA}">
      <dsp:nvSpPr>
        <dsp:cNvPr id="0" name=""/>
        <dsp:cNvSpPr/>
      </dsp:nvSpPr>
      <dsp:spPr>
        <a:xfrm>
          <a:off x="0" y="363565"/>
          <a:ext cx="8291264" cy="164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374904" rIns="6434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Contexte d’entreprise, support des activités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dirty="0" smtClean="0"/>
            <a:t>Problématique d’entreprise</a:t>
          </a:r>
          <a:endParaRPr lang="fr-FR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Scénario : </a:t>
          </a:r>
          <a:r>
            <a:rPr lang="fr-FR" sz="1800" b="1" kern="1200" dirty="0" smtClean="0"/>
            <a:t>« Gestion comptable de la paie »</a:t>
          </a:r>
          <a:endParaRPr lang="fr-FR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Extrait  du référentiel </a:t>
          </a:r>
          <a:endParaRPr lang="fr-FR" sz="1800" kern="1200" dirty="0"/>
        </a:p>
      </dsp:txBody>
      <dsp:txXfrm>
        <a:off x="0" y="363565"/>
        <a:ext cx="8291264" cy="1644300"/>
      </dsp:txXfrm>
    </dsp:sp>
    <dsp:sp modelId="{8BE29031-E9D4-448B-B0E2-A35AF3BA759D}">
      <dsp:nvSpPr>
        <dsp:cNvPr id="0" name=""/>
        <dsp:cNvSpPr/>
      </dsp:nvSpPr>
      <dsp:spPr>
        <a:xfrm>
          <a:off x="414563" y="97885"/>
          <a:ext cx="618438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1. Présentation générale de la situation professionnelle</a:t>
          </a:r>
          <a:endParaRPr lang="fr-FR" sz="2000" kern="1200" dirty="0"/>
        </a:p>
      </dsp:txBody>
      <dsp:txXfrm>
        <a:off x="440502" y="123824"/>
        <a:ext cx="6132509" cy="479482"/>
      </dsp:txXfrm>
    </dsp:sp>
    <dsp:sp modelId="{963F83F9-6376-4363-A361-5AA07E2DB628}">
      <dsp:nvSpPr>
        <dsp:cNvPr id="0" name=""/>
        <dsp:cNvSpPr/>
      </dsp:nvSpPr>
      <dsp:spPr>
        <a:xfrm>
          <a:off x="0" y="2370745"/>
          <a:ext cx="8291264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374904" rIns="6434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Dossier « élève »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Dossier documentaire</a:t>
          </a:r>
          <a:endParaRPr lang="fr-FR" sz="1800" kern="1200" dirty="0"/>
        </a:p>
      </dsp:txBody>
      <dsp:txXfrm>
        <a:off x="0" y="2370745"/>
        <a:ext cx="8291264" cy="1048950"/>
      </dsp:txXfrm>
    </dsp:sp>
    <dsp:sp modelId="{77F53E63-2EAA-481C-9415-F00F3320CC13}">
      <dsp:nvSpPr>
        <dsp:cNvPr id="0" name=""/>
        <dsp:cNvSpPr/>
      </dsp:nvSpPr>
      <dsp:spPr>
        <a:xfrm>
          <a:off x="414563" y="2105065"/>
          <a:ext cx="618444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2. Contenu et ressources</a:t>
          </a:r>
          <a:endParaRPr lang="fr-FR" sz="2000" kern="1200" dirty="0"/>
        </a:p>
      </dsp:txBody>
      <dsp:txXfrm>
        <a:off x="440502" y="2131004"/>
        <a:ext cx="6132567" cy="479482"/>
      </dsp:txXfrm>
    </dsp:sp>
    <dsp:sp modelId="{4E48A579-B255-4AB1-81C0-92DD12681488}">
      <dsp:nvSpPr>
        <dsp:cNvPr id="0" name=""/>
        <dsp:cNvSpPr/>
      </dsp:nvSpPr>
      <dsp:spPr>
        <a:xfrm>
          <a:off x="0" y="3782575"/>
          <a:ext cx="8291264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374904" rIns="6434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Déroulement des activités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Mise en œuvre</a:t>
          </a:r>
          <a:endParaRPr lang="fr-FR" sz="1800" kern="1200" dirty="0"/>
        </a:p>
      </dsp:txBody>
      <dsp:txXfrm>
        <a:off x="0" y="3782575"/>
        <a:ext cx="8291264" cy="1048950"/>
      </dsp:txXfrm>
    </dsp:sp>
    <dsp:sp modelId="{0C0DB484-FF3E-4837-846B-E3E4BC844202}">
      <dsp:nvSpPr>
        <dsp:cNvPr id="0" name=""/>
        <dsp:cNvSpPr/>
      </dsp:nvSpPr>
      <dsp:spPr>
        <a:xfrm>
          <a:off x="414563" y="3516895"/>
          <a:ext cx="618444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3. Démarche pédagogique</a:t>
          </a:r>
          <a:endParaRPr lang="fr-FR" sz="2000" kern="1200" dirty="0"/>
        </a:p>
      </dsp:txBody>
      <dsp:txXfrm>
        <a:off x="440502" y="3542834"/>
        <a:ext cx="6132567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E2AB7-95BD-4A24-A568-CCD61A62BD76}">
      <dsp:nvSpPr>
        <dsp:cNvPr id="0" name=""/>
        <dsp:cNvSpPr/>
      </dsp:nvSpPr>
      <dsp:spPr>
        <a:xfrm rot="5400000">
          <a:off x="-107679" y="258422"/>
          <a:ext cx="2290719" cy="1600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Observation du problème + Apports de  savoirs</a:t>
          </a:r>
          <a:endParaRPr lang="fr-FR" sz="1400" kern="1200" dirty="0"/>
        </a:p>
      </dsp:txBody>
      <dsp:txXfrm rot="-5400000">
        <a:off x="237212" y="714002"/>
        <a:ext cx="1600939" cy="689780"/>
      </dsp:txXfrm>
    </dsp:sp>
    <dsp:sp modelId="{38A4E02A-7967-4465-8E36-5A75F9290376}">
      <dsp:nvSpPr>
        <dsp:cNvPr id="0" name=""/>
        <dsp:cNvSpPr/>
      </dsp:nvSpPr>
      <dsp:spPr>
        <a:xfrm rot="5400000">
          <a:off x="3867444" y="-1935518"/>
          <a:ext cx="1638550" cy="52490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Interview responsable paie, courrier demande information salarié : Existence de bulletins de paie erronés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Ecarts contrôle état de charges sociales/DUCS : erreurs paramètres collectifs paie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Structure  et composantes du bulletin de paie,  règles de droit social concernant le calcul des éléments collectifs et personnels et l’échéancier social </a:t>
          </a:r>
          <a:endParaRPr lang="fr-FR" sz="1600" kern="1200" dirty="0"/>
        </a:p>
      </dsp:txBody>
      <dsp:txXfrm rot="-5400000">
        <a:off x="2062180" y="-50267"/>
        <a:ext cx="5169092" cy="1478576"/>
      </dsp:txXfrm>
    </dsp:sp>
    <dsp:sp modelId="{967227C0-5CCA-43BB-8C76-5F4D50DD7614}">
      <dsp:nvSpPr>
        <dsp:cNvPr id="0" name=""/>
        <dsp:cNvSpPr/>
      </dsp:nvSpPr>
      <dsp:spPr>
        <a:xfrm rot="5400000">
          <a:off x="-62622" y="1920990"/>
          <a:ext cx="2203301" cy="16036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Analyse de la procédure ACTUELLE interne  de réalisation des bulletins</a:t>
          </a:r>
          <a:endParaRPr lang="fr-FR" sz="1400" kern="1200" dirty="0"/>
        </a:p>
      </dsp:txBody>
      <dsp:txXfrm rot="-5400000">
        <a:off x="237212" y="2422973"/>
        <a:ext cx="1603634" cy="599667"/>
      </dsp:txXfrm>
    </dsp:sp>
    <dsp:sp modelId="{A6D50E6A-D9F5-4703-873F-3B3806914455}">
      <dsp:nvSpPr>
        <dsp:cNvPr id="0" name=""/>
        <dsp:cNvSpPr/>
      </dsp:nvSpPr>
      <dsp:spPr>
        <a:xfrm rot="5400000">
          <a:off x="4000653" y="-305267"/>
          <a:ext cx="1348208" cy="5257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Renseignement du diagramme événement-résultat du processus ACTUEL des éléments collectifs et des éléments personnels de paie  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Analyse des dysfonctionnements et proposition d’amélioration des procédures </a:t>
          </a:r>
          <a:endParaRPr lang="fr-FR" sz="1600" kern="1200" dirty="0"/>
        </a:p>
      </dsp:txBody>
      <dsp:txXfrm rot="-5400000">
        <a:off x="2045960" y="1715240"/>
        <a:ext cx="5191781" cy="1216580"/>
      </dsp:txXfrm>
    </dsp:sp>
    <dsp:sp modelId="{2D0DA38C-6A04-4D41-BF67-A2DD3F82811F}">
      <dsp:nvSpPr>
        <dsp:cNvPr id="0" name=""/>
        <dsp:cNvSpPr/>
      </dsp:nvSpPr>
      <dsp:spPr>
        <a:xfrm rot="5400000">
          <a:off x="53718" y="3330649"/>
          <a:ext cx="1974109" cy="16495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Mise en œuvre d’une solution  + Production</a:t>
          </a:r>
          <a:endParaRPr lang="fr-FR" sz="1400" kern="1200" dirty="0"/>
        </a:p>
      </dsp:txBody>
      <dsp:txXfrm rot="-5400000">
        <a:off x="216023" y="3993094"/>
        <a:ext cx="1649500" cy="324609"/>
      </dsp:txXfrm>
    </dsp:sp>
    <dsp:sp modelId="{F9444CE6-9508-437F-8A50-41B3F032D661}">
      <dsp:nvSpPr>
        <dsp:cNvPr id="0" name=""/>
        <dsp:cNvSpPr/>
      </dsp:nvSpPr>
      <dsp:spPr>
        <a:xfrm rot="5400000">
          <a:off x="4026262" y="1137092"/>
          <a:ext cx="1302371" cy="52810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600" kern="1200" dirty="0" smtClean="0"/>
            <a:t>Création d’alertes sociales et contrôles préalables</a:t>
          </a:r>
          <a:endParaRPr lang="fr-FR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600" kern="1200" dirty="0" smtClean="0"/>
            <a:t>Réalisation des bulletins de paie de la période</a:t>
          </a:r>
          <a:endParaRPr lang="fr-FR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600" kern="1200" dirty="0" smtClean="0"/>
            <a:t>Réalisation des déclarations sociales de  la période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600" kern="1200" dirty="0" smtClean="0"/>
            <a:t>Réponse au courrier du salarié</a:t>
          </a:r>
        </a:p>
      </dsp:txBody>
      <dsp:txXfrm rot="-5400000">
        <a:off x="2036945" y="3189987"/>
        <a:ext cx="5217430" cy="11752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C0A6B-41D2-4082-B1B2-B3B3A7FADEC9}">
      <dsp:nvSpPr>
        <dsp:cNvPr id="0" name=""/>
        <dsp:cNvSpPr/>
      </dsp:nvSpPr>
      <dsp:spPr>
        <a:xfrm>
          <a:off x="0" y="666086"/>
          <a:ext cx="8388424" cy="19622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035" tIns="479044" rIns="651035" bIns="113792" numCol="1" spcCol="1270" anchor="t" anchorCtr="0">
          <a:noAutofit/>
        </a:bodyPr>
        <a:lstStyle/>
        <a:p>
          <a:pPr marL="177800" lvl="1" indent="-1778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b="1" u="none" kern="1200" dirty="0" smtClean="0"/>
            <a:t>Mission 1 </a:t>
          </a:r>
          <a:r>
            <a:rPr lang="fr-FR" sz="1600" kern="1200" dirty="0" smtClean="0"/>
            <a:t>– Prise en compte des éléments collectifs nécessaires à l’élaboration des bulletins de paie</a:t>
          </a:r>
          <a:endParaRPr lang="fr-FR" sz="1600" kern="1200" dirty="0"/>
        </a:p>
        <a:p>
          <a:pPr marL="177800" lvl="1" indent="-1778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b="1" u="none" kern="1200" dirty="0" smtClean="0"/>
            <a:t>Mission 2 </a:t>
          </a:r>
          <a:r>
            <a:rPr lang="fr-FR" sz="1600" kern="1200" dirty="0" smtClean="0"/>
            <a:t>– Prise en compte des éléments personnels nécessaire à l’élaboration des bulletins de paie puis réalisation des bulletins de paie</a:t>
          </a:r>
          <a:endParaRPr lang="fr-FR" sz="1600" kern="1200" dirty="0"/>
        </a:p>
        <a:p>
          <a:pPr marL="177800" lvl="1" indent="-17780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b="1" u="none" kern="1200" dirty="0" smtClean="0"/>
            <a:t>Mission 3 </a:t>
          </a:r>
          <a:r>
            <a:rPr lang="fr-FR" sz="1600" kern="1200" dirty="0" smtClean="0"/>
            <a:t>– Réalisation des déclarations sociales et enregistrements comptables</a:t>
          </a:r>
          <a:endParaRPr lang="fr-FR" sz="1600" kern="1200" dirty="0"/>
        </a:p>
      </dsp:txBody>
      <dsp:txXfrm>
        <a:off x="0" y="666086"/>
        <a:ext cx="8388424" cy="1962210"/>
      </dsp:txXfrm>
    </dsp:sp>
    <dsp:sp modelId="{E341446C-CD4E-4336-B370-01E542F925C0}">
      <dsp:nvSpPr>
        <dsp:cNvPr id="0" name=""/>
        <dsp:cNvSpPr/>
      </dsp:nvSpPr>
      <dsp:spPr>
        <a:xfrm>
          <a:off x="342407" y="264258"/>
          <a:ext cx="5871896" cy="4790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944" tIns="0" rIns="2219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Trois missions</a:t>
          </a:r>
          <a:endParaRPr lang="fr-FR" sz="1800" kern="1200" dirty="0"/>
        </a:p>
      </dsp:txBody>
      <dsp:txXfrm>
        <a:off x="365794" y="287645"/>
        <a:ext cx="5825122" cy="432309"/>
      </dsp:txXfrm>
    </dsp:sp>
    <dsp:sp modelId="{BE6E204E-EF2B-4ECD-8762-946E1471B453}">
      <dsp:nvSpPr>
        <dsp:cNvPr id="0" name=""/>
        <dsp:cNvSpPr/>
      </dsp:nvSpPr>
      <dsp:spPr>
        <a:xfrm>
          <a:off x="0" y="2655748"/>
          <a:ext cx="8388424" cy="10886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035" tIns="479044" rIns="65103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Responsable paie 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Directeur administratif et financier</a:t>
          </a:r>
          <a:endParaRPr lang="fr-FR" sz="1600" kern="1200" dirty="0"/>
        </a:p>
      </dsp:txBody>
      <dsp:txXfrm>
        <a:off x="0" y="2655748"/>
        <a:ext cx="8388424" cy="1088667"/>
      </dsp:txXfrm>
    </dsp:sp>
    <dsp:sp modelId="{41DB5D10-CC26-48AB-B9A6-6D0DC889CACD}">
      <dsp:nvSpPr>
        <dsp:cNvPr id="0" name=""/>
        <dsp:cNvSpPr/>
      </dsp:nvSpPr>
      <dsp:spPr>
        <a:xfrm>
          <a:off x="444645" y="2700293"/>
          <a:ext cx="5871896" cy="367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944" tIns="0" rIns="2219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Deux rôles </a:t>
          </a:r>
          <a:endParaRPr lang="fr-FR" sz="1800" kern="1200" dirty="0"/>
        </a:p>
      </dsp:txBody>
      <dsp:txXfrm>
        <a:off x="462568" y="2718216"/>
        <a:ext cx="5836050" cy="331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269F5-BC7A-427F-8F83-B078C282B9EC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FB6AD-FD3F-4D2F-BE56-6F126D9DC66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813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857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623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i="1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:</a:t>
            </a:r>
          </a:p>
          <a:p>
            <a:r>
              <a:rPr lang="fr-FR" sz="1200" i="1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Choix didactique dans la construction de la situation professionnelle :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L’objectif est de limiter le nombre de profils affectés aux salariés dans le module Paie afin d’éviter une trop grande complexité du cas : cadre et non cadre.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Pour montrer la diversité des contrats de travail et les profils qui sont associés, nous avons ajouté une salariée en contrat de professionnalisation en licence professionnelle.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 choix de ce type de contrat est parlant pour les élèves de STS CG. 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éléments de contexte spécifiques à chaque mission sont donnés au début de celles-ci.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998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907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939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91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398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28-29/05/2015 - ENC Bessière, Paris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DC4A-C059-4CD4-A42A-B9CEFDC08CC7}" type="datetimeFigureOut">
              <a:rPr lang="fr-FR" smtClean="0"/>
              <a:pPr/>
              <a:t>29/05/2015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Contexte%20Jupiter%20M&#233;dia.docx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hyperlink" Target="Sc&#233;nario%20p&#233;dagogique%20P4-P7%20Jupiter%20M&#233;dia.doc" TargetMode="External"/><Relationship Id="rId4" Type="http://schemas.openxmlformats.org/officeDocument/2006/relationships/diagramLayout" Target="../diagrams/layout2.xml"/><Relationship Id="rId9" Type="http://schemas.openxmlformats.org/officeDocument/2006/relationships/hyperlink" Target="Extraits%20du%20r&#233;f&#233;rentiel%20BTS%20CG.doc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Dossier%20&#233;l&#232;ves%20Cas%20Jupiter%20M&#233;dia.do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Ressources%20documentaires%20Jupiter%20M&#233;dia.doc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istes.ac-grenoble.fr/wws/info/cgo/" TargetMode="External"/><Relationship Id="rId2" Type="http://schemas.openxmlformats.org/officeDocument/2006/relationships/hyperlink" Target="http://crcf@ac-grenoble.fr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560840" cy="1728192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>RÉNOVATION </a:t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>BTS Comptabilité et Gestion 2015</a:t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50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800" b="1" dirty="0" smtClean="0">
                <a:solidFill>
                  <a:srgbClr val="002060"/>
                </a:solidFill>
              </a:rPr>
              <a:t>Atelier situations professionnelles &amp; PGI </a:t>
            </a:r>
          </a:p>
          <a:p>
            <a:pPr>
              <a:spcBef>
                <a:spcPts val="0"/>
              </a:spcBef>
            </a:pPr>
            <a:endParaRPr lang="fr-FR" sz="2800" b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fr-FR" sz="2800" b="1" dirty="0" smtClean="0">
                <a:solidFill>
                  <a:srgbClr val="002060"/>
                </a:solidFill>
              </a:rPr>
              <a:t>Cas Jupiter Média</a:t>
            </a:r>
          </a:p>
          <a:p>
            <a:pPr algn="r">
              <a:spcBef>
                <a:spcPts val="0"/>
              </a:spcBef>
            </a:pPr>
            <a:endParaRPr lang="fr-FR" sz="18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Chantal Bricard</a:t>
            </a:r>
          </a:p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Jean-Marie Duplan</a:t>
            </a:r>
            <a:endParaRPr lang="fr-FR" sz="1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291264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Jupiter Média - Sommaire</a:t>
            </a:r>
            <a:endParaRPr lang="fr-FR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 anchor="t">
            <a:normAutofit fontScale="90000"/>
          </a:bodyPr>
          <a:lstStyle/>
          <a:p>
            <a:r>
              <a:rPr lang="fr-FR" sz="3100" dirty="0" smtClean="0"/>
              <a:t>Intentions pédagogiques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1800200"/>
          </a:xfrm>
        </p:spPr>
        <p:txBody>
          <a:bodyPr>
            <a:normAutofit/>
          </a:bodyPr>
          <a:lstStyle/>
          <a:p>
            <a:pPr lvl="0" algn="just">
              <a:spcAft>
                <a:spcPts val="600"/>
              </a:spcAft>
              <a:buClr>
                <a:srgbClr val="0000CC"/>
              </a:buClr>
              <a:buFont typeface="Wingdings 3" pitchFamily="18" charset="2"/>
              <a:buChar char="]"/>
            </a:pPr>
            <a:r>
              <a:rPr lang="fr-FR" sz="2000" i="1" dirty="0" smtClean="0">
                <a:solidFill>
                  <a:srgbClr val="0000CC"/>
                </a:solidFill>
              </a:rPr>
              <a:t>Une meilleure prise en compte d’activités liées au métier </a:t>
            </a:r>
          </a:p>
          <a:p>
            <a:pPr marL="712788" lvl="0" indent="-357188" algn="just">
              <a:buFont typeface="Calibri" pitchFamily="34" charset="0"/>
              <a:buChar char="—"/>
            </a:pPr>
            <a:r>
              <a:rPr lang="fr-FR" sz="1800" dirty="0" smtClean="0"/>
              <a:t>Tâches sociales et comptables à effectuer dans une </a:t>
            </a:r>
            <a:r>
              <a:rPr lang="fr-FR" sz="1800" b="1" dirty="0" smtClean="0"/>
              <a:t>situation professionnelle     contextualisée et didactisée</a:t>
            </a:r>
            <a:r>
              <a:rPr lang="fr-FR" sz="1800" dirty="0" smtClean="0"/>
              <a:t>,</a:t>
            </a:r>
          </a:p>
          <a:p>
            <a:pPr marL="712788" lvl="0" indent="-357188" algn="just">
              <a:buFont typeface="Calibri" pitchFamily="34" charset="0"/>
              <a:buChar char="—"/>
            </a:pPr>
            <a:r>
              <a:rPr lang="fr-FR" sz="1800" dirty="0" smtClean="0"/>
              <a:t>Travaux de </a:t>
            </a:r>
            <a:r>
              <a:rPr lang="fr-FR" sz="1800" b="1" dirty="0" smtClean="0"/>
              <a:t>veille informationnelle</a:t>
            </a:r>
            <a:r>
              <a:rPr lang="fr-FR" sz="1800" dirty="0" smtClean="0"/>
              <a:t>, d’</a:t>
            </a:r>
            <a:r>
              <a:rPr lang="fr-FR" sz="1800" b="1" dirty="0" smtClean="0"/>
              <a:t>analyse des procédures</a:t>
            </a:r>
            <a:r>
              <a:rPr lang="fr-FR" sz="1800" dirty="0" smtClean="0"/>
              <a:t>, de </a:t>
            </a:r>
            <a:r>
              <a:rPr lang="fr-FR" sz="1800" b="1" dirty="0" smtClean="0"/>
              <a:t>contrôle </a:t>
            </a:r>
            <a:r>
              <a:rPr lang="fr-FR" sz="1800" dirty="0" smtClean="0"/>
              <a:t>prenant en compte les besoins de l’entreprise.</a:t>
            </a:r>
          </a:p>
          <a:p>
            <a:pPr marL="712788" lvl="0" indent="-357188" algn="just">
              <a:buNone/>
            </a:pPr>
            <a:endParaRPr lang="fr-FR" sz="1800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2996952"/>
            <a:ext cx="8229600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7127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FF"/>
              </a:buClr>
              <a:buSzTx/>
              <a:buFont typeface="Wingdings 3" pitchFamily="18" charset="2"/>
              <a:buChar char="]"/>
              <a:tabLst/>
              <a:defRPr/>
            </a:pPr>
            <a:r>
              <a:rPr kumimoji="0" lang="fr-FR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Une meilleure intégration des outils informatiques</a:t>
            </a:r>
            <a:r>
              <a:rPr kumimoji="0" lang="fr-F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7127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—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Utilisation de ressources issues d’un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environnement numérique de travail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(PGI, tableur, traitement de texte, sites Internet),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extractions de données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4221088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7127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FF"/>
              </a:buClr>
              <a:buSzTx/>
              <a:buFont typeface="Wingdings 3" pitchFamily="18" charset="2"/>
              <a:buChar char="]"/>
              <a:tabLst/>
              <a:defRPr/>
            </a:pPr>
            <a:r>
              <a:rPr kumimoji="0" lang="fr-FR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Une prise en compte d’un contexte relationnel/collectif 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127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—"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Utilisation d’informations issues de différents modules du PGI (Base de données commune) permettant </a:t>
            </a:r>
            <a:r>
              <a:rPr kumimoji="0" lang="fr-FR" sz="2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travail collaboratif</a:t>
            </a: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7127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—"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Communication entre les acteurs internes et externes.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1. Présentation générale de la situation professionnelle</a:t>
            </a:r>
            <a:endParaRPr lang="fr-FR" sz="2800" dirty="0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2836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Rectangle à coins arrondis 18"/>
          <p:cNvSpPr/>
          <p:nvPr/>
        </p:nvSpPr>
        <p:spPr>
          <a:xfrm>
            <a:off x="683568" y="4077072"/>
            <a:ext cx="5400600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fr-FR" sz="2400" dirty="0" smtClean="0"/>
              <a:t>Un scénario : </a:t>
            </a:r>
          </a:p>
          <a:p>
            <a:r>
              <a:rPr lang="fr-FR" sz="2400" dirty="0" smtClean="0"/>
              <a:t>« Gestion comptable de la paie »</a:t>
            </a:r>
            <a:endParaRPr lang="fr-FR" sz="2400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683568" y="5229200"/>
            <a:ext cx="5400600" cy="1224136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fr-FR" sz="2400" dirty="0" smtClean="0"/>
              <a:t>Un extrait du référentiel :</a:t>
            </a:r>
          </a:p>
          <a:p>
            <a:r>
              <a:rPr lang="fr-FR" sz="2000" dirty="0" smtClean="0"/>
              <a:t>Activité 4.3 et composantes associées du P7</a:t>
            </a:r>
          </a:p>
          <a:p>
            <a:r>
              <a:rPr lang="fr-FR" sz="2000" dirty="0" smtClean="0"/>
              <a:t>Activités 4.1 et 4.2 en prérequis</a:t>
            </a:r>
            <a:endParaRPr lang="fr-FR" sz="2000" dirty="0"/>
          </a:p>
        </p:txBody>
      </p:sp>
      <p:sp>
        <p:nvSpPr>
          <p:cNvPr id="12" name="Pentagone 11"/>
          <p:cNvSpPr/>
          <p:nvPr/>
        </p:nvSpPr>
        <p:spPr>
          <a:xfrm>
            <a:off x="6516216" y="2060848"/>
            <a:ext cx="1728192" cy="432048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400" dirty="0" smtClean="0">
                <a:solidFill>
                  <a:schemeClr val="tx1"/>
                </a:solidFill>
                <a:hlinkClick r:id="rId8" action="ppaction://hlinkfile"/>
              </a:rPr>
              <a:t>Contexte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83568" y="1484784"/>
            <a:ext cx="5400600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fr-FR" sz="2400" dirty="0" smtClean="0"/>
              <a:t>Un contexte d’entreprise, </a:t>
            </a:r>
          </a:p>
          <a:p>
            <a:r>
              <a:rPr lang="fr-FR" sz="2400" dirty="0" smtClean="0"/>
              <a:t>support d’activités</a:t>
            </a:r>
            <a:endParaRPr lang="fr-FR" sz="2000" dirty="0"/>
          </a:p>
        </p:txBody>
      </p:sp>
      <p:sp>
        <p:nvSpPr>
          <p:cNvPr id="14" name="Pentagone 13"/>
          <p:cNvSpPr/>
          <p:nvPr/>
        </p:nvSpPr>
        <p:spPr>
          <a:xfrm>
            <a:off x="6516216" y="3212976"/>
            <a:ext cx="1728192" cy="432048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1400" dirty="0" smtClean="0">
                <a:solidFill>
                  <a:schemeClr val="tx1"/>
                </a:solidFill>
                <a:hlinkClick r:id="rId8" action="ppaction://hlinkfile"/>
              </a:rPr>
              <a:t>Problématique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5" name="Pentagone 14"/>
          <p:cNvSpPr/>
          <p:nvPr/>
        </p:nvSpPr>
        <p:spPr>
          <a:xfrm>
            <a:off x="6516216" y="5949280"/>
            <a:ext cx="1584176" cy="432048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lvl="1" indent="-228600" algn="ctr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1400" dirty="0" smtClean="0">
                <a:solidFill>
                  <a:schemeClr val="tx1"/>
                </a:solidFill>
                <a:hlinkClick r:id="rId9" action="ppaction://hlinkfile"/>
              </a:rPr>
              <a:t>Référentiel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3568" y="2708920"/>
            <a:ext cx="5400600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r>
              <a:rPr lang="fr-FR" sz="2400" dirty="0" smtClean="0"/>
              <a:t>Une problématique d’entreprise</a:t>
            </a:r>
          </a:p>
        </p:txBody>
      </p:sp>
      <p:sp>
        <p:nvSpPr>
          <p:cNvPr id="11" name="Pentagone 10"/>
          <p:cNvSpPr/>
          <p:nvPr/>
        </p:nvSpPr>
        <p:spPr>
          <a:xfrm>
            <a:off x="6516216" y="4581128"/>
            <a:ext cx="1728192" cy="432048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1400" dirty="0" smtClean="0">
                <a:solidFill>
                  <a:schemeClr val="tx1"/>
                </a:solidFill>
                <a:hlinkClick r:id="rId10" action="ppaction://hlinkfile"/>
              </a:rPr>
              <a:t>Scénario</a:t>
            </a:r>
            <a:endParaRPr lang="fr-FR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12" grpId="0" animBg="1"/>
      <p:bldP spid="13" grpId="0" animBg="1"/>
      <p:bldP spid="14" grpId="0" animBg="1"/>
      <p:bldP spid="15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2. Contenu et ressources</a:t>
            </a:r>
            <a:endParaRPr lang="fr-FR" sz="2800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467544" y="4149080"/>
            <a:ext cx="6408712" cy="1944216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fr-FR" sz="2000" dirty="0" smtClean="0"/>
              <a:t>Outils :</a:t>
            </a:r>
          </a:p>
          <a:p>
            <a:r>
              <a:rPr lang="fr-FR" sz="2000" dirty="0" smtClean="0"/>
              <a:t>PGI : Module Paie, Gestion commerciale, Comptabilité</a:t>
            </a:r>
          </a:p>
          <a:p>
            <a:r>
              <a:rPr lang="fr-FR" sz="2000" dirty="0" smtClean="0"/>
              <a:t>Tableur</a:t>
            </a:r>
          </a:p>
          <a:p>
            <a:r>
              <a:rPr lang="fr-FR" sz="2000" dirty="0" smtClean="0"/>
              <a:t>Texteur</a:t>
            </a:r>
          </a:p>
          <a:p>
            <a:r>
              <a:rPr lang="fr-FR" sz="2000" dirty="0" smtClean="0"/>
              <a:t>Internet (recherche sur sites spécialisés)</a:t>
            </a:r>
            <a:endParaRPr lang="fr-FR" sz="2000" dirty="0"/>
          </a:p>
        </p:txBody>
      </p:sp>
      <p:sp>
        <p:nvSpPr>
          <p:cNvPr id="10" name="Pentagone 9"/>
          <p:cNvSpPr/>
          <p:nvPr/>
        </p:nvSpPr>
        <p:spPr>
          <a:xfrm>
            <a:off x="6588224" y="2204864"/>
            <a:ext cx="1944216" cy="432048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400" dirty="0" smtClean="0">
                <a:solidFill>
                  <a:schemeClr val="tx1"/>
                </a:solidFill>
                <a:hlinkClick r:id="rId3" action="ppaction://hlinkfile"/>
              </a:rPr>
              <a:t>Dossier élève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1" name="Pentagone 10"/>
          <p:cNvSpPr/>
          <p:nvPr/>
        </p:nvSpPr>
        <p:spPr>
          <a:xfrm>
            <a:off x="6588224" y="3356992"/>
            <a:ext cx="1872208" cy="576064"/>
          </a:xfrm>
          <a:prstGeom prst="homePlat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400" dirty="0" smtClean="0">
                <a:solidFill>
                  <a:schemeClr val="tx1"/>
                </a:solidFill>
                <a:hlinkClick r:id="rId4" action="ppaction://hlinkfile"/>
              </a:rPr>
              <a:t>Dossier documentaire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5" name="Espace réservé du contenu 14"/>
          <p:cNvSpPr>
            <a:spLocks noGrp="1"/>
          </p:cNvSpPr>
          <p:nvPr>
            <p:ph idx="1"/>
          </p:nvPr>
        </p:nvSpPr>
        <p:spPr>
          <a:xfrm>
            <a:off x="467544" y="1700808"/>
            <a:ext cx="5472608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</a:pPr>
            <a:r>
              <a:rPr lang="fr-FR" sz="2400" dirty="0" smtClean="0"/>
              <a:t>Un dossier « élève »</a:t>
            </a:r>
            <a:endParaRPr lang="fr-FR" sz="20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67544" y="2924944"/>
            <a:ext cx="5400600" cy="10081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r>
              <a:rPr lang="fr-FR" sz="2400" dirty="0" smtClean="0"/>
              <a:t>Un dossier documentaire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0" grpId="0" animBg="1"/>
      <p:bldP spid="11" grpId="0" animBg="1"/>
      <p:bldP spid="15" grpId="0" uiExpand="1" build="p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63272" cy="652934"/>
          </a:xfrm>
        </p:spPr>
        <p:txBody>
          <a:bodyPr>
            <a:normAutofit/>
          </a:bodyPr>
          <a:lstStyle/>
          <a:p>
            <a:pPr algn="l"/>
            <a:r>
              <a:rPr lang="fr-FR" sz="2600" dirty="0" smtClean="0"/>
              <a:t>3. Démarche pédagogique  - Déroulement des activités</a:t>
            </a:r>
            <a:endParaRPr lang="fr-FR" sz="2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224088"/>
              </p:ext>
            </p:extLst>
          </p:nvPr>
        </p:nvGraphicFramePr>
        <p:xfrm>
          <a:off x="755576" y="980728"/>
          <a:ext cx="954156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hevron 4"/>
          <p:cNvSpPr/>
          <p:nvPr/>
        </p:nvSpPr>
        <p:spPr>
          <a:xfrm>
            <a:off x="2843808" y="5589240"/>
            <a:ext cx="3024336" cy="864096"/>
          </a:xfrm>
          <a:prstGeom prst="chevron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Prise de conscience des compétences mises en œuvre 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724128" y="5589240"/>
            <a:ext cx="2232248" cy="864096"/>
          </a:xfrm>
          <a:prstGeom prst="chevron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Rédaction d’une synthèse</a:t>
            </a:r>
            <a:endParaRPr lang="fr-FR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fr-FR" sz="2800" dirty="0" smtClean="0"/>
              <a:t>3. Démarche pédagogique – Mise en œuvre</a:t>
            </a:r>
            <a:endParaRPr lang="fr-FR" sz="2800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388424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/>
          <p:cNvSpPr/>
          <p:nvPr/>
        </p:nvSpPr>
        <p:spPr>
          <a:xfrm>
            <a:off x="395536" y="508518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/>
              <a:t>Un travail </a:t>
            </a:r>
            <a:r>
              <a:rPr lang="fr-FR" sz="1600" u="sng" dirty="0" smtClean="0"/>
              <a:t>collaboratif par groupe de 2 étudiants</a:t>
            </a:r>
            <a:r>
              <a:rPr lang="fr-FR" sz="1600" dirty="0" smtClean="0"/>
              <a:t> est possible dans le cadre de cette situation professionnelle : les étudiants jouent les rôles de responsable paie ou de directeur administratif et financier.</a:t>
            </a:r>
          </a:p>
          <a:p>
            <a:r>
              <a:rPr lang="fr-FR" sz="1600" dirty="0" smtClean="0"/>
              <a:t>Un travail</a:t>
            </a:r>
            <a:r>
              <a:rPr lang="fr-FR" sz="1600" u="sng" dirty="0" smtClean="0"/>
              <a:t> individuel</a:t>
            </a:r>
            <a:r>
              <a:rPr lang="fr-FR" sz="1600" dirty="0" smtClean="0"/>
              <a:t> est également envisageable : l’étudiant endosse alternativement les 2 rôles : le  responsable paie réalisant la plus grande partie des tâches. </a:t>
            </a:r>
          </a:p>
          <a:p>
            <a:r>
              <a:rPr lang="fr-FR" sz="1600" dirty="0" smtClean="0"/>
              <a:t>Dans tous les cas, les droits d’accès attachés à la fonction doivent être clairement identifiés.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76064"/>
          </a:xfrm>
        </p:spPr>
        <p:txBody>
          <a:bodyPr>
            <a:normAutofit/>
          </a:bodyPr>
          <a:lstStyle/>
          <a:p>
            <a:pPr algn="l"/>
            <a:r>
              <a:rPr lang="fr-FR" sz="2400" dirty="0" smtClean="0"/>
              <a:t>3. Démarche pédagogique – Mise en œuvre</a:t>
            </a:r>
            <a:endParaRPr lang="fr-FR" sz="2400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628767"/>
              </p:ext>
            </p:extLst>
          </p:nvPr>
        </p:nvGraphicFramePr>
        <p:xfrm>
          <a:off x="251520" y="908719"/>
          <a:ext cx="8640960" cy="579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809"/>
                <a:gridCol w="2541459"/>
                <a:gridCol w="2831911"/>
                <a:gridCol w="2105781"/>
              </a:tblGrid>
              <a:tr h="36808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Acteur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Mission 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Mission 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Mission</a:t>
                      </a:r>
                      <a:r>
                        <a:rPr lang="fr-FR" sz="1600" baseline="0" dirty="0" smtClean="0"/>
                        <a:t> 3</a:t>
                      </a:r>
                      <a:endParaRPr lang="fr-FR" sz="1600" dirty="0"/>
                    </a:p>
                  </a:txBody>
                  <a:tcPr/>
                </a:tc>
              </a:tr>
              <a:tr h="90348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Responsable paie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Observation dysfonctionnement  prise en compte des </a:t>
                      </a:r>
                      <a:r>
                        <a:rPr lang="fr-FR" sz="1200" baseline="0" dirty="0" smtClean="0"/>
                        <a:t>éléments </a:t>
                      </a:r>
                      <a:r>
                        <a:rPr lang="fr-FR" sz="1200" b="1" baseline="0" dirty="0" smtClean="0"/>
                        <a:t>collectifs</a:t>
                      </a:r>
                      <a:r>
                        <a:rPr lang="fr-FR" sz="1200" baseline="0" dirty="0" smtClean="0"/>
                        <a:t> de paie</a:t>
                      </a:r>
                    </a:p>
                    <a:p>
                      <a:r>
                        <a:rPr lang="fr-FR" sz="1200" baseline="0" dirty="0" smtClean="0"/>
                        <a:t>(</a:t>
                      </a:r>
                      <a:r>
                        <a:rPr lang="fr-FR" sz="1200" baseline="0" dirty="0" smtClean="0"/>
                        <a:t>Interview, écarts sur déclarations sociales)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Observation dysfonctionnement  prise en compte des </a:t>
                      </a:r>
                      <a:r>
                        <a:rPr lang="fr-FR" sz="1200" baseline="0" dirty="0" smtClean="0"/>
                        <a:t>éléments </a:t>
                      </a:r>
                      <a:r>
                        <a:rPr lang="fr-FR" sz="1200" b="1" baseline="0" dirty="0" smtClean="0"/>
                        <a:t>personnels</a:t>
                      </a:r>
                      <a:r>
                        <a:rPr lang="fr-FR" sz="1200" baseline="0" dirty="0" smtClean="0"/>
                        <a:t> de paie (absences, congés, commissions</a:t>
                      </a:r>
                      <a:r>
                        <a:rPr lang="fr-FR" sz="1200" baseline="0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/>
                        <a:t>(Courrier salarié)</a:t>
                      </a:r>
                      <a:endParaRPr lang="fr-FR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Etat des charges</a:t>
                      </a:r>
                      <a:r>
                        <a:rPr lang="fr-FR" sz="1200" baseline="0" dirty="0" smtClean="0"/>
                        <a:t> sociales </a:t>
                      </a:r>
                    </a:p>
                    <a:p>
                      <a:r>
                        <a:rPr lang="fr-FR" sz="1200" baseline="0" dirty="0" smtClean="0"/>
                        <a:t>pour préparer les DUCS</a:t>
                      </a:r>
                    </a:p>
                    <a:p>
                      <a:r>
                        <a:rPr lang="fr-FR" sz="1200" baseline="0" dirty="0" smtClean="0"/>
                        <a:t>Contrôle cohérence état des charges et DUCS</a:t>
                      </a:r>
                      <a:endParaRPr lang="fr-FR" sz="1200" dirty="0"/>
                    </a:p>
                  </a:txBody>
                  <a:tcPr anchor="ctr"/>
                </a:tc>
              </a:tr>
              <a:tr h="8031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Responsable paie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 partir</a:t>
                      </a:r>
                      <a:r>
                        <a:rPr lang="fr-FR" sz="1200" baseline="0" dirty="0" smtClean="0"/>
                        <a:t> du </a:t>
                      </a:r>
                      <a:r>
                        <a:rPr lang="fr-FR" sz="1200" dirty="0" smtClean="0"/>
                        <a:t>diagramme événement-résultat : analyse procédure actuelle</a:t>
                      </a:r>
                    </a:p>
                    <a:p>
                      <a:r>
                        <a:rPr lang="fr-FR" sz="1200" dirty="0" smtClean="0"/>
                        <a:t>Proposition  d’amélioration 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A partir</a:t>
                      </a:r>
                      <a:r>
                        <a:rPr lang="fr-FR" sz="1200" baseline="0" dirty="0" smtClean="0"/>
                        <a:t> du </a:t>
                      </a:r>
                      <a:r>
                        <a:rPr lang="fr-FR" sz="1200" dirty="0" smtClean="0"/>
                        <a:t>diagramme événement-résultat : Analyse procédure actuelle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Proposition  d’amélioration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Transfert</a:t>
                      </a:r>
                      <a:r>
                        <a:rPr lang="fr-FR" sz="1200" baseline="0" dirty="0" smtClean="0"/>
                        <a:t>  en comptabilité des écritures de paie</a:t>
                      </a:r>
                      <a:endParaRPr lang="fr-FR" sz="1200" dirty="0"/>
                    </a:p>
                  </a:txBody>
                  <a:tcPr anchor="ctr"/>
                </a:tc>
              </a:tr>
              <a:tr h="11042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Responsable paie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Mise en place</a:t>
                      </a:r>
                      <a:r>
                        <a:rPr lang="fr-FR" sz="1200" baseline="0" dirty="0" smtClean="0"/>
                        <a:t> d’alertes  respectant l’échéancier social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Mise en place de contrôles</a:t>
                      </a:r>
                      <a:r>
                        <a:rPr lang="fr-FR" sz="1200" baseline="0" dirty="0" smtClean="0"/>
                        <a:t> préalables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Mise à jour des éléments collectifs de paie à partir de la veille sociale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Saisie puis contrôle</a:t>
                      </a:r>
                      <a:r>
                        <a:rPr lang="fr-FR" sz="1200" baseline="0" dirty="0" smtClean="0"/>
                        <a:t> de la saisie des  éléments personnels grâce à des extractions  PGI vers Excel ou Word</a:t>
                      </a:r>
                    </a:p>
                    <a:p>
                      <a:r>
                        <a:rPr lang="fr-FR" sz="1200" baseline="0" dirty="0" smtClean="0"/>
                        <a:t>Création  et validation bulletins de paie</a:t>
                      </a:r>
                    </a:p>
                    <a:p>
                      <a:r>
                        <a:rPr lang="fr-FR" sz="1200" dirty="0" smtClean="0"/>
                        <a:t>Réponse</a:t>
                      </a:r>
                      <a:r>
                        <a:rPr lang="fr-FR" sz="1200" baseline="0" dirty="0" smtClean="0"/>
                        <a:t> courrier salarié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Contrôle exactitude écritures comptables</a:t>
                      </a:r>
                      <a:r>
                        <a:rPr lang="fr-FR" sz="1200" baseline="0" dirty="0" smtClean="0"/>
                        <a:t> de paie</a:t>
                      </a:r>
                      <a:endParaRPr lang="fr-FR" sz="1200" dirty="0"/>
                    </a:p>
                  </a:txBody>
                  <a:tcPr anchor="ctr"/>
                </a:tc>
              </a:tr>
              <a:tr h="90348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Directeur</a:t>
                      </a:r>
                      <a:r>
                        <a:rPr lang="fr-FR" sz="1400" baseline="0" dirty="0" smtClean="0"/>
                        <a:t> administratif et financier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Vérification bulletin régularisé en cas de réclamation salarié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Contrôle des DUCS</a:t>
                      </a:r>
                    </a:p>
                    <a:p>
                      <a:r>
                        <a:rPr lang="fr-FR" sz="1200" dirty="0" smtClean="0"/>
                        <a:t>Validation télétransmission et téléréglement (simulation sur PGI version éducation)</a:t>
                      </a:r>
                      <a:endParaRPr lang="fr-FR" sz="1200" dirty="0"/>
                    </a:p>
                  </a:txBody>
                  <a:tcPr anchor="ctr"/>
                </a:tc>
              </a:tr>
              <a:tr h="568864">
                <a:tc gridSpan="4">
                  <a:txBody>
                    <a:bodyPr/>
                    <a:lstStyle/>
                    <a:p>
                      <a:r>
                        <a:rPr lang="fr-FR" sz="1400" dirty="0" smtClean="0"/>
                        <a:t>L’analyse et la</a:t>
                      </a:r>
                      <a:r>
                        <a:rPr lang="fr-FR" sz="1400" baseline="0" dirty="0" smtClean="0"/>
                        <a:t> proposition d’amélioration des procédures actuelles peuvent amener à modifier l</a:t>
                      </a:r>
                      <a:r>
                        <a:rPr lang="fr-FR" sz="1400" dirty="0" smtClean="0"/>
                        <a:t>a répartition des tâches</a:t>
                      </a:r>
                      <a:r>
                        <a:rPr lang="fr-FR" sz="1400" baseline="0" dirty="0" smtClean="0"/>
                        <a:t> entre les deux acteurs</a:t>
                      </a:r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037339">
                <a:tc gridSpan="4">
                  <a:txBody>
                    <a:bodyPr/>
                    <a:lstStyle/>
                    <a:p>
                      <a:r>
                        <a:rPr lang="fr-FR" sz="1400" b="1" dirty="0" smtClean="0"/>
                        <a:t>Missions </a:t>
                      </a:r>
                      <a:r>
                        <a:rPr lang="fr-FR" sz="1400" dirty="0" smtClean="0"/>
                        <a:t>: activité</a:t>
                      </a:r>
                      <a:r>
                        <a:rPr lang="fr-FR" sz="1400" baseline="0" dirty="0" smtClean="0"/>
                        <a:t> 4.3 du référentiel avec utilisation de prérequis de 4.1 et 4.2 (veille sociale, recueil et suivi des heures et absences,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respect d’un échéancier social,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réflexion sur les procédures et traitements internes).</a:t>
                      </a:r>
                    </a:p>
                    <a:p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Objectif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encourager la réflexion des étudiants sur l’organisation  des activités de gestion sociale en évitant une approche trop technicienne de la paie</a:t>
                      </a:r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Merci aux auteurs et aux relecteurs</a:t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848" y="273050"/>
            <a:ext cx="5482952" cy="5853113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2400" dirty="0" smtClean="0"/>
              <a:t>Toutes les ressources du CRCF sur</a:t>
            </a:r>
          </a:p>
          <a:p>
            <a:pPr algn="ctr">
              <a:buNone/>
            </a:pPr>
            <a:r>
              <a:rPr lang="fr-FR" sz="2400" dirty="0" smtClean="0"/>
              <a:t> </a:t>
            </a:r>
            <a:r>
              <a:rPr lang="fr-FR" sz="2400" dirty="0" smtClean="0">
                <a:hlinkClick r:id="rId2"/>
              </a:rPr>
              <a:t>http://crcf@ac-grenoble.fr</a:t>
            </a:r>
            <a:endParaRPr lang="fr-FR" sz="2400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2400" dirty="0" smtClean="0"/>
              <a:t>La liste de diffusion du BTS CG (</a:t>
            </a:r>
            <a:r>
              <a:rPr lang="fr-FR" sz="2400" i="1" dirty="0" smtClean="0"/>
              <a:t>et DCG</a:t>
            </a:r>
            <a:r>
              <a:rPr lang="fr-FR" sz="2400" dirty="0" smtClean="0"/>
              <a:t>) : </a:t>
            </a:r>
          </a:p>
          <a:p>
            <a:pPr algn="ctr">
              <a:buNone/>
            </a:pPr>
            <a:r>
              <a:rPr lang="fr-FR" sz="2400" dirty="0" smtClean="0">
                <a:hlinkClick r:id="rId3"/>
              </a:rPr>
              <a:t>http://listes.ac-grenoble.fr/wws/info/cgo/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pic>
        <p:nvPicPr>
          <p:cNvPr id="5" name="Imag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1484784"/>
            <a:ext cx="1368152" cy="108012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084168" y="5373216"/>
            <a:ext cx="2525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/>
              <a:t>Merci de votre attention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734</Words>
  <Application>Microsoft Office PowerPoint</Application>
  <PresentationFormat>Affichage à l'écran (4:3)</PresentationFormat>
  <Paragraphs>137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 3</vt:lpstr>
      <vt:lpstr>Thème Office</vt:lpstr>
      <vt:lpstr>   RÉNOVATION  BTS Comptabilité et Gestion 2015   </vt:lpstr>
      <vt:lpstr>Jupiter Média - Sommaire</vt:lpstr>
      <vt:lpstr>Intentions pédagogiques </vt:lpstr>
      <vt:lpstr>1. Présentation générale de la situation professionnelle</vt:lpstr>
      <vt:lpstr>2. Contenu et ressources</vt:lpstr>
      <vt:lpstr>3. Démarche pédagogique  - Déroulement des activités</vt:lpstr>
      <vt:lpstr>3. Démarche pédagogique – Mise en œuvre</vt:lpstr>
      <vt:lpstr>3. Démarche pédagogique – Mise en œuvre</vt:lpstr>
      <vt:lpstr>Merci aux auteurs et aux relecteurs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BTS CG 2015</dc:title>
  <dc:creator>CRCF</dc:creator>
  <cp:lastModifiedBy>Chantal BRICARD</cp:lastModifiedBy>
  <cp:revision>333</cp:revision>
  <dcterms:created xsi:type="dcterms:W3CDTF">2014-09-25T13:22:28Z</dcterms:created>
  <dcterms:modified xsi:type="dcterms:W3CDTF">2015-05-29T04:18:08Z</dcterms:modified>
</cp:coreProperties>
</file>