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6"/>
  </p:notesMasterIdLst>
  <p:sldIdLst>
    <p:sldId id="256" r:id="rId5"/>
    <p:sldId id="276" r:id="rId6"/>
    <p:sldId id="323" r:id="rId7"/>
    <p:sldId id="324" r:id="rId8"/>
    <p:sldId id="328" r:id="rId9"/>
    <p:sldId id="329" r:id="rId10"/>
    <p:sldId id="330" r:id="rId11"/>
    <p:sldId id="331" r:id="rId12"/>
    <p:sldId id="333" r:id="rId13"/>
    <p:sldId id="319" r:id="rId14"/>
    <p:sldId id="334" r:id="rId15"/>
    <p:sldId id="336" r:id="rId16"/>
    <p:sldId id="337" r:id="rId17"/>
    <p:sldId id="338" r:id="rId18"/>
    <p:sldId id="339" r:id="rId19"/>
    <p:sldId id="341" r:id="rId20"/>
    <p:sldId id="343" r:id="rId21"/>
    <p:sldId id="277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5" r:id="rId31"/>
    <p:sldId id="356" r:id="rId32"/>
    <p:sldId id="357" r:id="rId33"/>
    <p:sldId id="358" r:id="rId34"/>
    <p:sldId id="359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E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62" autoAdjust="0"/>
  </p:normalViewPr>
  <p:slideViewPr>
    <p:cSldViewPr>
      <p:cViewPr varScale="1">
        <p:scale>
          <a:sx n="104" d="100"/>
          <a:sy n="104" d="100"/>
        </p:scale>
        <p:origin x="1746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036DB-FEDC-4C76-8587-1B9F50A2D7B7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C1006-EF1C-4A7C-A94D-194EA26F1A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7629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  <p:sp>
        <p:nvSpPr>
          <p:cNvPr id="50180" name="Slide Number Placeholder 3"/>
          <p:cNvSpPr txBox="1">
            <a:spLocks noGrp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67C1F31F-FECC-4F45-BB3C-EE3F227D059D}" type="slidenum">
              <a:rPr lang="fr-FR" sz="1200"/>
              <a:pPr algn="r"/>
              <a:t>11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3528347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17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33DB552-287E-4152-8D1A-7664EDCE3088}" type="slidenum">
              <a:rPr lang="fr-FR" smtClean="0"/>
              <a:pPr/>
              <a:t>12</a:t>
            </a:fld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28618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Gains :</a:t>
            </a:r>
          </a:p>
          <a:p>
            <a:pPr marL="171450" indent="-171450">
              <a:buFontTx/>
              <a:buChar char="-"/>
            </a:pPr>
            <a:r>
              <a:rPr lang="fr-FR" dirty="0" smtClean="0"/>
              <a:t>Mise</a:t>
            </a:r>
            <a:r>
              <a:rPr lang="fr-FR" baseline="0" dirty="0" smtClean="0"/>
              <a:t> en place plus rapide des nouvelles activités (pas de développements SI et formations utilisateurs sur le </a:t>
            </a:r>
            <a:r>
              <a:rPr lang="fr-FR" baseline="0" dirty="0" err="1" smtClean="0"/>
              <a:t>process</a:t>
            </a:r>
            <a:r>
              <a:rPr lang="fr-FR" baseline="0" dirty="0" smtClean="0"/>
              <a:t> achat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Réutilisabilité des analyses existantes sur ce </a:t>
            </a:r>
            <a:r>
              <a:rPr lang="fr-FR" baseline="0" dirty="0" err="1" smtClean="0"/>
              <a:t>process</a:t>
            </a:r>
            <a:endParaRPr lang="fr-FR" baseline="0" dirty="0" smtClean="0"/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C1006-EF1C-4A7C-A94D-194EA26F1A83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6792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C1006-EF1C-4A7C-A94D-194EA26F1A8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709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645027"/>
            <a:ext cx="9144000" cy="3212975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 flipV="1">
            <a:off x="0" y="3555024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92" y="3645031"/>
            <a:ext cx="4072176" cy="249226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381" y="6137106"/>
            <a:ext cx="1446162" cy="46024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212365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fr-FR" sz="6600" kern="1200" spc="-150">
                <a:solidFill>
                  <a:srgbClr val="6A5F56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lvl="0" algn="l"/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Arrondir un rectangle avec un coin diagonal 8"/>
          <p:cNvSpPr/>
          <p:nvPr/>
        </p:nvSpPr>
        <p:spPr>
          <a:xfrm>
            <a:off x="4953000" y="1525434"/>
            <a:ext cx="1872208" cy="319390"/>
          </a:xfrm>
          <a:prstGeom prst="round2DiagRect">
            <a:avLst/>
          </a:prstGeom>
          <a:solidFill>
            <a:srgbClr val="EA5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2492897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FR" sz="2800" kern="1200" noProof="0" dirty="0" smtClean="0">
                <a:latin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fr-FR" noProof="0" smtClean="0"/>
              <a:t>Modifiez le style des sous-titres du masque</a:t>
            </a:r>
            <a:endParaRPr lang="fr-FR" noProof="0" dirty="0" smtClean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0" hasCustomPrompt="1"/>
          </p:nvPr>
        </p:nvSpPr>
        <p:spPr>
          <a:xfrm>
            <a:off x="5148263" y="1525588"/>
            <a:ext cx="1584325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fr-FR" sz="1600" kern="1200" smtClean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>
              <a:defRPr lang="fr-FR" sz="1800" kern="1200" smtClean="0">
                <a:ea typeface="+mn-ea"/>
                <a:cs typeface="+mn-cs"/>
              </a:defRPr>
            </a:lvl2pPr>
            <a:lvl3pPr>
              <a:defRPr lang="fr-FR" sz="1800" kern="1200" smtClean="0">
                <a:ea typeface="+mn-ea"/>
                <a:cs typeface="+mn-cs"/>
              </a:defRPr>
            </a:lvl3pPr>
            <a:lvl4pPr>
              <a:defRPr lang="fr-FR" sz="1800" kern="1200" smtClean="0">
                <a:ea typeface="+mn-ea"/>
                <a:cs typeface="+mn-cs"/>
              </a:defRPr>
            </a:lvl4pPr>
            <a:lvl5pPr>
              <a:defRPr lang="fr-FR" sz="1800" kern="1200">
                <a:ea typeface="+mn-ea"/>
                <a:cs typeface="+mn-cs"/>
              </a:defRPr>
            </a:lvl5pPr>
          </a:lstStyle>
          <a:p>
            <a:pPr marL="0" lvl="0" defTabSz="914400" latinLnBrk="0"/>
            <a:r>
              <a:rPr lang="fr-FR" dirty="0" smtClean="0"/>
              <a:t>Modifiez les 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4388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code couleur chapit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E36C62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 flipV="1">
            <a:off x="0" y="0"/>
            <a:ext cx="9144000" cy="90000"/>
          </a:xfrm>
          <a:prstGeom prst="rect">
            <a:avLst/>
          </a:prstGeom>
          <a:solidFill>
            <a:srgbClr val="A1A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E8600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space réservé du numéro de diapositive 3"/>
          <p:cNvSpPr txBox="1">
            <a:spLocks/>
          </p:cNvSpPr>
          <p:nvPr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Triangle isocèle 13"/>
          <p:cNvSpPr>
            <a:spLocks noChangeAspect="1"/>
          </p:cNvSpPr>
          <p:nvPr/>
        </p:nvSpPr>
        <p:spPr>
          <a:xfrm rot="10800000">
            <a:off x="8422412" y="44627"/>
            <a:ext cx="204192" cy="184341"/>
          </a:xfrm>
          <a:prstGeom prst="triangle">
            <a:avLst/>
          </a:prstGeom>
          <a:solidFill>
            <a:srgbClr val="A1A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90"/>
            <a:ext cx="863758" cy="274321"/>
          </a:xfrm>
          <a:prstGeom prst="rect">
            <a:avLst/>
          </a:prstGeom>
        </p:spPr>
      </p:pic>
      <p:grpSp>
        <p:nvGrpSpPr>
          <p:cNvPr id="16" name="Groupe 15"/>
          <p:cNvGrpSpPr/>
          <p:nvPr/>
        </p:nvGrpSpPr>
        <p:grpSpPr>
          <a:xfrm>
            <a:off x="0" y="2924946"/>
            <a:ext cx="9144000" cy="3425403"/>
            <a:chOff x="0" y="2204864"/>
            <a:chExt cx="9144000" cy="4145483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2317898"/>
              <a:ext cx="9144000" cy="4032449"/>
            </a:xfrm>
            <a:prstGeom prst="rect">
              <a:avLst/>
            </a:prstGeom>
            <a:solidFill>
              <a:srgbClr val="A89D94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8" name="Triangle isocèle 17"/>
            <p:cNvSpPr>
              <a:spLocks noChangeAspect="1"/>
            </p:cNvSpPr>
            <p:nvPr userDrawn="1"/>
          </p:nvSpPr>
          <p:spPr>
            <a:xfrm rot="10800000">
              <a:off x="4211960" y="2204864"/>
              <a:ext cx="447894" cy="37324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9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971550" y="1773240"/>
            <a:ext cx="7056438" cy="113877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fr-FR" sz="1600" b="1" kern="1200" smtClean="0">
                <a:latin typeface="Calibri" panose="020F0502020204030204" pitchFamily="34" charset="0"/>
                <a:cs typeface="Calibri" pitchFamily="34" charset="0"/>
              </a:defRPr>
            </a:lvl1pPr>
            <a:lvl2pPr>
              <a:defRPr lang="fr-FR" sz="1400" i="1" kern="1200" smtClean="0">
                <a:latin typeface="Calibri" panose="020F0502020204030204" pitchFamily="34" charset="0"/>
                <a:ea typeface="+mn-ea"/>
                <a:cs typeface="Calibri" pitchFamily="34" charset="0"/>
              </a:defRPr>
            </a:lvl2pPr>
            <a:lvl3pPr>
              <a:defRPr lang="fr-FR" sz="1400" kern="1200" smtClean="0">
                <a:latin typeface="Calibri" pitchFamily="34" charset="0"/>
                <a:ea typeface="+mn-ea"/>
                <a:cs typeface="Calibri" pitchFamily="34" charset="0"/>
              </a:defRPr>
            </a:lvl3pPr>
            <a:lvl4pPr>
              <a:defRPr lang="fr-FR" sz="1200" kern="1200" smtClean="0">
                <a:latin typeface="Calibri" pitchFamily="34" charset="0"/>
                <a:ea typeface="+mn-ea"/>
                <a:cs typeface="Calibri" pitchFamily="34" charset="0"/>
              </a:defRPr>
            </a:lvl4pPr>
            <a:lvl5pPr>
              <a:defRPr lang="fr-FR" sz="1200" kern="1200">
                <a:latin typeface="Calibri" pitchFamily="34" charset="0"/>
                <a:ea typeface="+mn-ea"/>
                <a:cs typeface="Calibri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fr-FR" smtClean="0"/>
              <a:t>Modifiez les styles du texte du masque</a:t>
            </a:r>
          </a:p>
          <a:p>
            <a:pPr lvl="1">
              <a:spcBef>
                <a:spcPct val="0"/>
              </a:spcBef>
            </a:pPr>
            <a:r>
              <a:rPr lang="fr-FR" smtClean="0"/>
              <a:t>Deuxième niveau</a:t>
            </a:r>
          </a:p>
          <a:p>
            <a:pPr lvl="2">
              <a:spcBef>
                <a:spcPct val="0"/>
              </a:spcBef>
            </a:pPr>
            <a:r>
              <a:rPr lang="fr-FR" smtClean="0"/>
              <a:t>Troisième niveau</a:t>
            </a:r>
          </a:p>
          <a:p>
            <a:pPr lvl="3">
              <a:spcBef>
                <a:spcPct val="0"/>
              </a:spcBef>
            </a:pPr>
            <a:r>
              <a:rPr lang="fr-FR" smtClean="0"/>
              <a:t>Quatrième niveau</a:t>
            </a:r>
          </a:p>
          <a:p>
            <a:pPr lvl="4">
              <a:spcBef>
                <a:spcPct val="0"/>
              </a:spcBef>
            </a:pPr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12"/>
          </p:nvPr>
        </p:nvSpPr>
        <p:spPr>
          <a:xfrm>
            <a:off x="104295" y="6527499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FR" sz="1200" smtClea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964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645025"/>
            <a:ext cx="9144000" cy="3212975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 flipV="1">
            <a:off x="0" y="3555024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92" y="3645029"/>
            <a:ext cx="4072176" cy="249226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381" y="6137104"/>
            <a:ext cx="1446162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88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3"/>
          <p:cNvSpPr txBox="1">
            <a:spLocks/>
          </p:cNvSpPr>
          <p:nvPr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b="1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0" y="6795384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numéro de diapositive 3"/>
          <p:cNvSpPr txBox="1">
            <a:spLocks/>
          </p:cNvSpPr>
          <p:nvPr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b="1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flipV="1">
            <a:off x="0" y="6795384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2102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E04F72-7B49-48DA-A115-3470F3DF6315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103AA-34D9-41A7-91F7-1EDB1E6206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21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age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6A5F5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6" name="Espace réservé du numéro de diapositive 3"/>
          <p:cNvSpPr txBox="1">
            <a:spLocks/>
          </p:cNvSpPr>
          <p:nvPr userDrawn="1"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134885" y="6536378"/>
            <a:ext cx="631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Lorem ipsum </a:t>
            </a:r>
            <a:r>
              <a:rPr lang="fr-FR" sz="12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du Groupe IMA  .  Salutis in ferrum</a:t>
            </a:r>
            <a:endParaRPr 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88"/>
            <a:ext cx="863758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30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age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6A5F5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6" name="Espace réservé du numéro de diapositive 3"/>
          <p:cNvSpPr txBox="1">
            <a:spLocks/>
          </p:cNvSpPr>
          <p:nvPr userDrawn="1"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134885" y="6536378"/>
            <a:ext cx="631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Groupe IMA  .  06 mai 2015</a:t>
            </a:r>
            <a:endParaRPr 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88"/>
            <a:ext cx="863758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0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age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6A5F5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6" name="Espace réservé du numéro de diapositive 3"/>
          <p:cNvSpPr txBox="1">
            <a:spLocks/>
          </p:cNvSpPr>
          <p:nvPr userDrawn="1"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134885" y="6536378"/>
            <a:ext cx="631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Groupe IMA  .  06 mai 2015</a:t>
            </a:r>
            <a:endParaRPr 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88"/>
            <a:ext cx="863758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78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Page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6A5F5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6" name="Espace réservé du numéro de diapositive 3"/>
          <p:cNvSpPr txBox="1">
            <a:spLocks/>
          </p:cNvSpPr>
          <p:nvPr userDrawn="1"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134885" y="6536378"/>
            <a:ext cx="631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Groupe IMA  .  06 mai 2015</a:t>
            </a:r>
            <a:endParaRPr 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88"/>
            <a:ext cx="863758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01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Page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6A5F5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6" name="Espace réservé du numéro de diapositive 3"/>
          <p:cNvSpPr txBox="1">
            <a:spLocks/>
          </p:cNvSpPr>
          <p:nvPr userDrawn="1"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134885" y="6536378"/>
            <a:ext cx="631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Groupe IMA  .  06 mai 2015</a:t>
            </a:r>
            <a:endParaRPr 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88"/>
            <a:ext cx="863758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074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age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6A5F5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6" name="Espace réservé du numéro de diapositive 3"/>
          <p:cNvSpPr txBox="1">
            <a:spLocks/>
          </p:cNvSpPr>
          <p:nvPr userDrawn="1"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134885" y="6536378"/>
            <a:ext cx="631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Groupe IMA  .  06 mai 2015</a:t>
            </a:r>
            <a:endParaRPr 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88"/>
            <a:ext cx="863758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00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filia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645027"/>
            <a:ext cx="9144000" cy="3212975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0" y="3555024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92" y="3645031"/>
            <a:ext cx="4072176" cy="249226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789" y="6137106"/>
            <a:ext cx="1443348" cy="460249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139130" y="6597352"/>
            <a:ext cx="1794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>
                <a:solidFill>
                  <a:schemeClr val="bg1"/>
                </a:solidFill>
                <a:latin typeface="Calibri" panose="020F0502020204030204" pitchFamily="34" charset="0"/>
              </a:rPr>
              <a:t>Une société du Groupe IMA</a:t>
            </a:r>
            <a:endParaRPr lang="fr-FR" sz="9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91" y="6309320"/>
            <a:ext cx="1629883" cy="3680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645025"/>
            <a:ext cx="9144000" cy="3212975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0" y="3555024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92" y="3645029"/>
            <a:ext cx="4072176" cy="249226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788" y="6137104"/>
            <a:ext cx="1443348" cy="460249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7139130" y="6597352"/>
            <a:ext cx="1794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>
                <a:solidFill>
                  <a:schemeClr val="bg1"/>
                </a:solidFill>
                <a:latin typeface="Calibri" panose="020F0502020204030204" pitchFamily="34" charset="0"/>
              </a:rPr>
              <a:t>Une société du Groupe IMA</a:t>
            </a:r>
            <a:endParaRPr lang="fr-FR" sz="9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90" y="6309320"/>
            <a:ext cx="1629883" cy="368078"/>
          </a:xfrm>
          <a:prstGeom prst="rect">
            <a:avLst/>
          </a:prstGeom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212365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fr-FR" sz="6600" kern="1200" spc="-150">
                <a:solidFill>
                  <a:srgbClr val="6A5F56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lvl="0" algn="l"/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4953000" y="1525434"/>
            <a:ext cx="1872208" cy="319390"/>
          </a:xfrm>
          <a:prstGeom prst="round2DiagRect">
            <a:avLst/>
          </a:prstGeom>
          <a:solidFill>
            <a:srgbClr val="EA5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2492897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FR" sz="2800" kern="1200" noProof="0" dirty="0" smtClean="0">
                <a:latin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fr-FR" noProof="0" smtClean="0"/>
              <a:t>Modifiez le style des sous-titres du masque</a:t>
            </a:r>
            <a:endParaRPr lang="fr-FR" noProof="0" dirty="0" smtClean="0"/>
          </a:p>
        </p:txBody>
      </p:sp>
      <p:sp>
        <p:nvSpPr>
          <p:cNvPr id="18" name="Espace réservé du texte 11"/>
          <p:cNvSpPr>
            <a:spLocks noGrp="1"/>
          </p:cNvSpPr>
          <p:nvPr>
            <p:ph type="body" sz="quarter" idx="10" hasCustomPrompt="1"/>
          </p:nvPr>
        </p:nvSpPr>
        <p:spPr>
          <a:xfrm>
            <a:off x="5148263" y="1525588"/>
            <a:ext cx="1584325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fr-FR" sz="1600" kern="1200" smtClean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>
              <a:defRPr lang="fr-FR" sz="1800" kern="1200" smtClean="0">
                <a:ea typeface="+mn-ea"/>
                <a:cs typeface="+mn-cs"/>
              </a:defRPr>
            </a:lvl2pPr>
            <a:lvl3pPr>
              <a:defRPr lang="fr-FR" sz="1800" kern="1200" smtClean="0">
                <a:ea typeface="+mn-ea"/>
                <a:cs typeface="+mn-cs"/>
              </a:defRPr>
            </a:lvl3pPr>
            <a:lvl4pPr>
              <a:defRPr lang="fr-FR" sz="1800" kern="1200" smtClean="0">
                <a:ea typeface="+mn-ea"/>
                <a:cs typeface="+mn-cs"/>
              </a:defRPr>
            </a:lvl4pPr>
            <a:lvl5pPr>
              <a:defRPr lang="fr-FR" sz="1800" kern="1200">
                <a:ea typeface="+mn-ea"/>
                <a:cs typeface="+mn-cs"/>
              </a:defRPr>
            </a:lvl5pPr>
          </a:lstStyle>
          <a:p>
            <a:pPr marL="0" lvl="0" defTabSz="914400" latinLnBrk="0"/>
            <a:r>
              <a:rPr lang="fr-FR" dirty="0" smtClean="0"/>
              <a:t>Modifiez les 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6236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age code couleur chap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3865" y="188640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6A5F5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11" name="Rectangle 10"/>
          <p:cNvSpPr/>
          <p:nvPr userDrawn="1"/>
        </p:nvSpPr>
        <p:spPr>
          <a:xfrm flipV="1">
            <a:off x="0" y="0"/>
            <a:ext cx="9144000" cy="90000"/>
          </a:xfrm>
          <a:prstGeom prst="rect">
            <a:avLst/>
          </a:prstGeom>
          <a:solidFill>
            <a:srgbClr val="922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922B6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space réservé du numéro de diapositive 3"/>
          <p:cNvSpPr txBox="1">
            <a:spLocks/>
          </p:cNvSpPr>
          <p:nvPr userDrawn="1"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ZoneTexte 15"/>
          <p:cNvSpPr txBox="1"/>
          <p:nvPr userDrawn="1"/>
        </p:nvSpPr>
        <p:spPr>
          <a:xfrm>
            <a:off x="134885" y="6536378"/>
            <a:ext cx="631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Groupe IMA  .  06 mai 2015</a:t>
            </a:r>
            <a:endParaRPr 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riangle isocèle 18"/>
          <p:cNvSpPr>
            <a:spLocks noChangeAspect="1"/>
          </p:cNvSpPr>
          <p:nvPr/>
        </p:nvSpPr>
        <p:spPr>
          <a:xfrm rot="10800000">
            <a:off x="8422412" y="44625"/>
            <a:ext cx="204192" cy="184341"/>
          </a:xfrm>
          <a:prstGeom prst="triangle">
            <a:avLst/>
          </a:prstGeom>
          <a:solidFill>
            <a:srgbClr val="922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922B60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88"/>
            <a:ext cx="863758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23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age code couleur chap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3865" y="188640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6A5F5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11" name="Rectangle 10"/>
          <p:cNvSpPr/>
          <p:nvPr userDrawn="1"/>
        </p:nvSpPr>
        <p:spPr>
          <a:xfrm flipV="1">
            <a:off x="0" y="0"/>
            <a:ext cx="9144000" cy="90000"/>
          </a:xfrm>
          <a:prstGeom prst="rect">
            <a:avLst/>
          </a:prstGeom>
          <a:solidFill>
            <a:srgbClr val="922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922B6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space réservé du numéro de diapositive 3"/>
          <p:cNvSpPr txBox="1">
            <a:spLocks/>
          </p:cNvSpPr>
          <p:nvPr userDrawn="1"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ZoneTexte 15"/>
          <p:cNvSpPr txBox="1"/>
          <p:nvPr userDrawn="1"/>
        </p:nvSpPr>
        <p:spPr>
          <a:xfrm>
            <a:off x="134885" y="6536378"/>
            <a:ext cx="631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Groupe IMA  .  06 mai 2015</a:t>
            </a:r>
            <a:endParaRPr 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riangle isocèle 18"/>
          <p:cNvSpPr>
            <a:spLocks noChangeAspect="1"/>
          </p:cNvSpPr>
          <p:nvPr/>
        </p:nvSpPr>
        <p:spPr>
          <a:xfrm rot="10800000">
            <a:off x="8422412" y="44625"/>
            <a:ext cx="204192" cy="184341"/>
          </a:xfrm>
          <a:prstGeom prst="triangle">
            <a:avLst/>
          </a:prstGeom>
          <a:solidFill>
            <a:srgbClr val="922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922B60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88"/>
            <a:ext cx="863758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86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1" y="0"/>
            <a:ext cx="8349762" cy="896938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462" y="1052513"/>
            <a:ext cx="8349762" cy="5256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056685" y="6581776"/>
            <a:ext cx="1087315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 </a:t>
            </a:r>
            <a:fld id="{118BC88D-8ACA-4DA4-A777-ED44F28B52F9}" type="slidenum">
              <a:rPr lang="fr-FR"/>
              <a:pPr>
                <a:defRPr/>
              </a:pPr>
              <a:t>‹N°›</a:t>
            </a:fld>
            <a:endParaRPr lang="fr-FR"/>
          </a:p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053251"/>
      </p:ext>
    </p:extLst>
  </p:cSld>
  <p:clrMapOvr>
    <a:masterClrMapping/>
  </p:clrMapOvr>
  <p:transition advClick="0" advTm="5000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numéro de diapositive 3"/>
          <p:cNvSpPr txBox="1">
            <a:spLocks/>
          </p:cNvSpPr>
          <p:nvPr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90"/>
            <a:ext cx="863758" cy="274321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971550" y="1773240"/>
            <a:ext cx="7056438" cy="113877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fr-FR" sz="1600" b="1" kern="1200" smtClean="0">
                <a:latin typeface="Calibri" panose="020F0502020204030204" pitchFamily="34" charset="0"/>
                <a:cs typeface="Calibri" pitchFamily="34" charset="0"/>
              </a:defRPr>
            </a:lvl1pPr>
            <a:lvl2pPr>
              <a:defRPr lang="fr-FR" sz="1400" i="1" kern="1200" smtClean="0">
                <a:latin typeface="Calibri" panose="020F0502020204030204" pitchFamily="34" charset="0"/>
                <a:ea typeface="+mn-ea"/>
                <a:cs typeface="Calibri" pitchFamily="34" charset="0"/>
              </a:defRPr>
            </a:lvl2pPr>
            <a:lvl3pPr>
              <a:defRPr lang="fr-FR" sz="1400" kern="1200" smtClean="0">
                <a:latin typeface="Calibri" pitchFamily="34" charset="0"/>
                <a:ea typeface="+mn-ea"/>
                <a:cs typeface="Calibri" pitchFamily="34" charset="0"/>
              </a:defRPr>
            </a:lvl3pPr>
            <a:lvl4pPr>
              <a:defRPr lang="fr-FR" sz="1200" kern="1200" smtClean="0">
                <a:latin typeface="Calibri" pitchFamily="34" charset="0"/>
                <a:ea typeface="+mn-ea"/>
                <a:cs typeface="Calibri" pitchFamily="34" charset="0"/>
              </a:defRPr>
            </a:lvl4pPr>
            <a:lvl5pPr>
              <a:defRPr lang="fr-FR" sz="1200" kern="1200">
                <a:latin typeface="Calibri" pitchFamily="34" charset="0"/>
                <a:ea typeface="+mn-ea"/>
                <a:cs typeface="Calibri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fr-FR" smtClean="0"/>
              <a:t>Modifiez les styles du texte du masque</a:t>
            </a:r>
          </a:p>
          <a:p>
            <a:pPr lvl="1">
              <a:spcBef>
                <a:spcPct val="0"/>
              </a:spcBef>
            </a:pPr>
            <a:r>
              <a:rPr lang="fr-FR" smtClean="0"/>
              <a:t>Deuxième niveau</a:t>
            </a:r>
          </a:p>
          <a:p>
            <a:pPr lvl="2">
              <a:spcBef>
                <a:spcPct val="0"/>
              </a:spcBef>
            </a:pPr>
            <a:r>
              <a:rPr lang="fr-FR" smtClean="0"/>
              <a:t>Troisième niveau</a:t>
            </a:r>
          </a:p>
          <a:p>
            <a:pPr lvl="3">
              <a:spcBef>
                <a:spcPct val="0"/>
              </a:spcBef>
            </a:pPr>
            <a:r>
              <a:rPr lang="fr-FR" smtClean="0"/>
              <a:t>Quatrième niveau</a:t>
            </a:r>
          </a:p>
          <a:p>
            <a:pPr lvl="4">
              <a:spcBef>
                <a:spcPct val="0"/>
              </a:spcBef>
            </a:pPr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12"/>
          </p:nvPr>
        </p:nvSpPr>
        <p:spPr>
          <a:xfrm>
            <a:off x="104295" y="6527499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FR" sz="1200" smtClea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endParaRPr lang="fr-FR"/>
          </a:p>
        </p:txBody>
      </p:sp>
      <p:sp>
        <p:nvSpPr>
          <p:cNvPr id="14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6A5F5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8784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6A5F5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6" name="Espace réservé du numéro de diapositive 3"/>
          <p:cNvSpPr txBox="1">
            <a:spLocks/>
          </p:cNvSpPr>
          <p:nvPr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90"/>
            <a:ext cx="863758" cy="274321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971550" y="1773240"/>
            <a:ext cx="7056438" cy="116955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fr-FR" sz="1600" b="1" kern="1200" smtClean="0">
                <a:latin typeface="Calibri" panose="020F0502020204030204" pitchFamily="34" charset="0"/>
                <a:cs typeface="Calibri" pitchFamily="34" charset="0"/>
              </a:defRPr>
            </a:lvl1pPr>
            <a:lvl2pPr>
              <a:defRPr lang="fr-FR" sz="1400" i="1" kern="1200" smtClean="0">
                <a:latin typeface="Calibri" panose="020F0502020204030204" pitchFamily="34" charset="0"/>
                <a:ea typeface="+mn-ea"/>
                <a:cs typeface="Calibri" pitchFamily="34" charset="0"/>
              </a:defRPr>
            </a:lvl2pPr>
            <a:lvl3pPr>
              <a:defRPr lang="fr-FR" sz="1400" kern="1200" smtClean="0">
                <a:latin typeface="Calibri" pitchFamily="34" charset="0"/>
                <a:ea typeface="+mn-ea"/>
                <a:cs typeface="Calibri" pitchFamily="34" charset="0"/>
              </a:defRPr>
            </a:lvl3pPr>
            <a:lvl4pPr>
              <a:defRPr lang="fr-FR" sz="1200" kern="1200" smtClean="0">
                <a:latin typeface="Calibri" pitchFamily="34" charset="0"/>
                <a:ea typeface="+mn-ea"/>
                <a:cs typeface="Calibri" pitchFamily="34" charset="0"/>
              </a:defRPr>
            </a:lvl4pPr>
            <a:lvl5pPr>
              <a:defRPr lang="fr-FR" sz="1200" kern="1200">
                <a:latin typeface="Calibri" pitchFamily="34" charset="0"/>
                <a:ea typeface="+mn-ea"/>
                <a:cs typeface="Calibri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fr-FR" smtClean="0"/>
              <a:t>Modifiez les styles du texte du masque</a:t>
            </a:r>
          </a:p>
          <a:p>
            <a:pPr lvl="1">
              <a:spcBef>
                <a:spcPct val="0"/>
              </a:spcBef>
            </a:pPr>
            <a:r>
              <a:rPr lang="fr-FR" smtClean="0"/>
              <a:t>Deuxième niveau</a:t>
            </a:r>
          </a:p>
          <a:p>
            <a:pPr lvl="2">
              <a:spcBef>
                <a:spcPct val="0"/>
              </a:spcBef>
            </a:pPr>
            <a:r>
              <a:rPr lang="fr-FR" smtClean="0"/>
              <a:t>Troisième niveau</a:t>
            </a:r>
          </a:p>
          <a:p>
            <a:pPr lvl="3">
              <a:spcBef>
                <a:spcPct val="0"/>
              </a:spcBef>
            </a:pPr>
            <a:r>
              <a:rPr lang="fr-FR" smtClean="0"/>
              <a:t>Quatrième niveau</a:t>
            </a:r>
          </a:p>
          <a:p>
            <a:pPr lvl="4">
              <a:spcBef>
                <a:spcPct val="0"/>
              </a:spcBef>
            </a:pPr>
            <a:r>
              <a:rPr lang="fr-FR" smtClean="0"/>
              <a:t>Cinquième niveau</a:t>
            </a:r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0" y="2924946"/>
            <a:ext cx="9144000" cy="3425403"/>
            <a:chOff x="0" y="2204864"/>
            <a:chExt cx="9144000" cy="4145483"/>
          </a:xfrm>
        </p:grpSpPr>
        <p:sp>
          <p:nvSpPr>
            <p:cNvPr id="10" name="Rectangle 9"/>
            <p:cNvSpPr/>
            <p:nvPr userDrawn="1"/>
          </p:nvSpPr>
          <p:spPr>
            <a:xfrm>
              <a:off x="0" y="2317898"/>
              <a:ext cx="9144000" cy="4032449"/>
            </a:xfrm>
            <a:prstGeom prst="rect">
              <a:avLst/>
            </a:prstGeom>
            <a:solidFill>
              <a:srgbClr val="A89D94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Triangle isocèle 10"/>
            <p:cNvSpPr>
              <a:spLocks noChangeAspect="1"/>
            </p:cNvSpPr>
            <p:nvPr userDrawn="1"/>
          </p:nvSpPr>
          <p:spPr>
            <a:xfrm rot="10800000">
              <a:off x="4211960" y="2204864"/>
              <a:ext cx="447894" cy="37324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Espace réservé du pied de page 4"/>
          <p:cNvSpPr>
            <a:spLocks noGrp="1"/>
          </p:cNvSpPr>
          <p:nvPr>
            <p:ph type="ftr" sz="quarter" idx="12"/>
          </p:nvPr>
        </p:nvSpPr>
        <p:spPr>
          <a:xfrm>
            <a:off x="104295" y="6527499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FR" sz="1200" smtClea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9534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code couleur chap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9EB5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 flipV="1">
            <a:off x="0" y="0"/>
            <a:ext cx="9144000" cy="90000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E8600C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space réservé du numéro de diapositive 3"/>
          <p:cNvSpPr txBox="1">
            <a:spLocks/>
          </p:cNvSpPr>
          <p:nvPr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Triangle isocèle 18"/>
          <p:cNvSpPr>
            <a:spLocks noChangeAspect="1"/>
          </p:cNvSpPr>
          <p:nvPr/>
        </p:nvSpPr>
        <p:spPr>
          <a:xfrm rot="10800000">
            <a:off x="8422412" y="44627"/>
            <a:ext cx="204192" cy="184341"/>
          </a:xfrm>
          <a:prstGeom prst="triangle">
            <a:avLst/>
          </a:prstGeom>
          <a:solidFill>
            <a:srgbClr val="009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90"/>
            <a:ext cx="863758" cy="274321"/>
          </a:xfrm>
          <a:prstGeom prst="rect">
            <a:avLst/>
          </a:prstGeom>
        </p:spPr>
      </p:pic>
      <p:grpSp>
        <p:nvGrpSpPr>
          <p:cNvPr id="17" name="Groupe 16"/>
          <p:cNvGrpSpPr/>
          <p:nvPr/>
        </p:nvGrpSpPr>
        <p:grpSpPr>
          <a:xfrm>
            <a:off x="0" y="2924946"/>
            <a:ext cx="9144000" cy="3425403"/>
            <a:chOff x="0" y="2204864"/>
            <a:chExt cx="9144000" cy="4145483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2317898"/>
              <a:ext cx="9144000" cy="4032449"/>
            </a:xfrm>
            <a:prstGeom prst="rect">
              <a:avLst/>
            </a:prstGeom>
            <a:solidFill>
              <a:srgbClr val="A89D94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0" name="Triangle isocèle 19"/>
            <p:cNvSpPr>
              <a:spLocks noChangeAspect="1"/>
            </p:cNvSpPr>
            <p:nvPr userDrawn="1"/>
          </p:nvSpPr>
          <p:spPr>
            <a:xfrm rot="10800000">
              <a:off x="4211960" y="2204864"/>
              <a:ext cx="447894" cy="37324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971550" y="1773240"/>
            <a:ext cx="7056438" cy="113877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fr-FR" sz="1600" b="1" kern="1200" smtClean="0">
                <a:latin typeface="Calibri" panose="020F0502020204030204" pitchFamily="34" charset="0"/>
                <a:cs typeface="Calibri" pitchFamily="34" charset="0"/>
              </a:defRPr>
            </a:lvl1pPr>
            <a:lvl2pPr>
              <a:defRPr lang="fr-FR" sz="1400" i="1" kern="1200" smtClean="0">
                <a:latin typeface="Calibri" panose="020F0502020204030204" pitchFamily="34" charset="0"/>
                <a:ea typeface="+mn-ea"/>
                <a:cs typeface="Calibri" pitchFamily="34" charset="0"/>
              </a:defRPr>
            </a:lvl2pPr>
            <a:lvl3pPr>
              <a:defRPr lang="fr-FR" sz="1400" kern="1200" smtClean="0">
                <a:latin typeface="Calibri" pitchFamily="34" charset="0"/>
                <a:ea typeface="+mn-ea"/>
                <a:cs typeface="Calibri" pitchFamily="34" charset="0"/>
              </a:defRPr>
            </a:lvl3pPr>
            <a:lvl4pPr>
              <a:defRPr lang="fr-FR" sz="1200" kern="1200" smtClean="0">
                <a:latin typeface="Calibri" pitchFamily="34" charset="0"/>
                <a:ea typeface="+mn-ea"/>
                <a:cs typeface="Calibri" pitchFamily="34" charset="0"/>
              </a:defRPr>
            </a:lvl4pPr>
            <a:lvl5pPr>
              <a:defRPr lang="fr-FR" sz="1200" kern="1200">
                <a:latin typeface="Calibri" pitchFamily="34" charset="0"/>
                <a:ea typeface="+mn-ea"/>
                <a:cs typeface="Calibri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fr-FR" smtClean="0"/>
              <a:t>Modifiez les styles du texte du masque</a:t>
            </a:r>
          </a:p>
          <a:p>
            <a:pPr lvl="1">
              <a:spcBef>
                <a:spcPct val="0"/>
              </a:spcBef>
            </a:pPr>
            <a:r>
              <a:rPr lang="fr-FR" smtClean="0"/>
              <a:t>Deuxième niveau</a:t>
            </a:r>
          </a:p>
          <a:p>
            <a:pPr lvl="2">
              <a:spcBef>
                <a:spcPct val="0"/>
              </a:spcBef>
            </a:pPr>
            <a:r>
              <a:rPr lang="fr-FR" smtClean="0"/>
              <a:t>Troisième niveau</a:t>
            </a:r>
          </a:p>
          <a:p>
            <a:pPr lvl="3">
              <a:spcBef>
                <a:spcPct val="0"/>
              </a:spcBef>
            </a:pPr>
            <a:r>
              <a:rPr lang="fr-FR" smtClean="0"/>
              <a:t>Quatrième niveau</a:t>
            </a:r>
          </a:p>
          <a:p>
            <a:pPr lvl="4">
              <a:spcBef>
                <a:spcPct val="0"/>
              </a:spcBef>
            </a:pPr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2" name="Espace réservé du pied de page 4"/>
          <p:cNvSpPr>
            <a:spLocks noGrp="1"/>
          </p:cNvSpPr>
          <p:nvPr>
            <p:ph type="ftr" sz="quarter" idx="12"/>
          </p:nvPr>
        </p:nvSpPr>
        <p:spPr>
          <a:xfrm>
            <a:off x="104295" y="6527499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FR" sz="1200" smtClea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601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age code couleur chap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9EB5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 flipV="1">
            <a:off x="0" y="0"/>
            <a:ext cx="9144000" cy="90000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E8600C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space réservé du numéro de diapositive 3"/>
          <p:cNvSpPr txBox="1">
            <a:spLocks/>
          </p:cNvSpPr>
          <p:nvPr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Triangle isocèle 18"/>
          <p:cNvSpPr>
            <a:spLocks noChangeAspect="1"/>
          </p:cNvSpPr>
          <p:nvPr/>
        </p:nvSpPr>
        <p:spPr>
          <a:xfrm rot="10800000">
            <a:off x="8422412" y="44627"/>
            <a:ext cx="204192" cy="184341"/>
          </a:xfrm>
          <a:prstGeom prst="triangle">
            <a:avLst/>
          </a:prstGeom>
          <a:solidFill>
            <a:srgbClr val="009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90"/>
            <a:ext cx="863758" cy="274321"/>
          </a:xfrm>
          <a:prstGeom prst="rect">
            <a:avLst/>
          </a:prstGeom>
        </p:spPr>
      </p:pic>
      <p:sp>
        <p:nvSpPr>
          <p:cNvPr id="21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971550" y="1773240"/>
            <a:ext cx="7056438" cy="113877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fr-FR" sz="1600" b="1" kern="1200" smtClean="0">
                <a:latin typeface="Calibri" panose="020F0502020204030204" pitchFamily="34" charset="0"/>
                <a:cs typeface="Calibri" pitchFamily="34" charset="0"/>
              </a:defRPr>
            </a:lvl1pPr>
            <a:lvl2pPr>
              <a:defRPr lang="fr-FR" sz="1400" i="1" kern="1200" smtClean="0">
                <a:latin typeface="Calibri" panose="020F0502020204030204" pitchFamily="34" charset="0"/>
                <a:ea typeface="+mn-ea"/>
                <a:cs typeface="Calibri" pitchFamily="34" charset="0"/>
              </a:defRPr>
            </a:lvl2pPr>
            <a:lvl3pPr>
              <a:defRPr lang="fr-FR" sz="1400" kern="1200" smtClean="0">
                <a:latin typeface="Calibri" pitchFamily="34" charset="0"/>
                <a:ea typeface="+mn-ea"/>
                <a:cs typeface="Calibri" pitchFamily="34" charset="0"/>
              </a:defRPr>
            </a:lvl3pPr>
            <a:lvl4pPr>
              <a:defRPr lang="fr-FR" sz="1200" kern="1200" smtClean="0">
                <a:latin typeface="Calibri" pitchFamily="34" charset="0"/>
                <a:ea typeface="+mn-ea"/>
                <a:cs typeface="Calibri" pitchFamily="34" charset="0"/>
              </a:defRPr>
            </a:lvl4pPr>
            <a:lvl5pPr>
              <a:defRPr lang="fr-FR" sz="1200" kern="1200">
                <a:latin typeface="Calibri" pitchFamily="34" charset="0"/>
                <a:ea typeface="+mn-ea"/>
                <a:cs typeface="Calibri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fr-FR" smtClean="0"/>
              <a:t>Modifiez les styles du texte du masque</a:t>
            </a:r>
          </a:p>
          <a:p>
            <a:pPr lvl="1">
              <a:spcBef>
                <a:spcPct val="0"/>
              </a:spcBef>
            </a:pPr>
            <a:r>
              <a:rPr lang="fr-FR" smtClean="0"/>
              <a:t>Deuxième niveau</a:t>
            </a:r>
          </a:p>
          <a:p>
            <a:pPr lvl="2">
              <a:spcBef>
                <a:spcPct val="0"/>
              </a:spcBef>
            </a:pPr>
            <a:r>
              <a:rPr lang="fr-FR" smtClean="0"/>
              <a:t>Troisième niveau</a:t>
            </a:r>
          </a:p>
          <a:p>
            <a:pPr lvl="3">
              <a:spcBef>
                <a:spcPct val="0"/>
              </a:spcBef>
            </a:pPr>
            <a:r>
              <a:rPr lang="fr-FR" smtClean="0"/>
              <a:t>Quatrième niveau</a:t>
            </a:r>
          </a:p>
          <a:p>
            <a:pPr lvl="4">
              <a:spcBef>
                <a:spcPct val="0"/>
              </a:spcBef>
            </a:pPr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2" name="Espace réservé du pied de page 4"/>
          <p:cNvSpPr>
            <a:spLocks noGrp="1"/>
          </p:cNvSpPr>
          <p:nvPr>
            <p:ph type="ftr" sz="quarter" idx="12"/>
          </p:nvPr>
        </p:nvSpPr>
        <p:spPr>
          <a:xfrm>
            <a:off x="104295" y="6527499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FR" sz="1200" smtClea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060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code couleur chapit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E36C62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space réservé du numéro de diapositive 3"/>
          <p:cNvSpPr txBox="1">
            <a:spLocks/>
          </p:cNvSpPr>
          <p:nvPr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90"/>
            <a:ext cx="863758" cy="274321"/>
          </a:xfrm>
          <a:prstGeom prst="rect">
            <a:avLst/>
          </a:prstGeom>
        </p:spPr>
      </p:pic>
      <p:sp>
        <p:nvSpPr>
          <p:cNvPr id="16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971550" y="1773240"/>
            <a:ext cx="7056438" cy="113877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fr-FR" sz="1600" b="1" kern="1200" smtClean="0">
                <a:latin typeface="Calibri" panose="020F0502020204030204" pitchFamily="34" charset="0"/>
                <a:cs typeface="Calibri" pitchFamily="34" charset="0"/>
              </a:defRPr>
            </a:lvl1pPr>
            <a:lvl2pPr>
              <a:defRPr lang="fr-FR" sz="1400" i="1" kern="1200" smtClean="0">
                <a:latin typeface="Calibri" panose="020F0502020204030204" pitchFamily="34" charset="0"/>
                <a:ea typeface="+mn-ea"/>
                <a:cs typeface="Calibri" pitchFamily="34" charset="0"/>
              </a:defRPr>
            </a:lvl2pPr>
            <a:lvl3pPr>
              <a:defRPr lang="fr-FR" sz="1400" kern="1200" smtClean="0">
                <a:latin typeface="Calibri" pitchFamily="34" charset="0"/>
                <a:ea typeface="+mn-ea"/>
                <a:cs typeface="Calibri" pitchFamily="34" charset="0"/>
              </a:defRPr>
            </a:lvl3pPr>
            <a:lvl4pPr>
              <a:defRPr lang="fr-FR" sz="1200" kern="1200" smtClean="0">
                <a:latin typeface="Calibri" pitchFamily="34" charset="0"/>
                <a:ea typeface="+mn-ea"/>
                <a:cs typeface="Calibri" pitchFamily="34" charset="0"/>
              </a:defRPr>
            </a:lvl4pPr>
            <a:lvl5pPr>
              <a:defRPr lang="fr-FR" sz="1200" kern="1200">
                <a:latin typeface="Calibri" pitchFamily="34" charset="0"/>
                <a:ea typeface="+mn-ea"/>
                <a:cs typeface="Calibri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fr-FR" smtClean="0"/>
              <a:t>Modifiez les styles du texte du masque</a:t>
            </a:r>
          </a:p>
          <a:p>
            <a:pPr lvl="1">
              <a:spcBef>
                <a:spcPct val="0"/>
              </a:spcBef>
            </a:pPr>
            <a:r>
              <a:rPr lang="fr-FR" smtClean="0"/>
              <a:t>Deuxième niveau</a:t>
            </a:r>
          </a:p>
          <a:p>
            <a:pPr lvl="2">
              <a:spcBef>
                <a:spcPct val="0"/>
              </a:spcBef>
            </a:pPr>
            <a:r>
              <a:rPr lang="fr-FR" smtClean="0"/>
              <a:t>Troisième niveau</a:t>
            </a:r>
          </a:p>
          <a:p>
            <a:pPr lvl="3">
              <a:spcBef>
                <a:spcPct val="0"/>
              </a:spcBef>
            </a:pPr>
            <a:r>
              <a:rPr lang="fr-FR" smtClean="0"/>
              <a:t>Quatrième niveau</a:t>
            </a:r>
          </a:p>
          <a:p>
            <a:pPr lvl="4">
              <a:spcBef>
                <a:spcPct val="0"/>
              </a:spcBef>
            </a:pPr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 flipV="1">
            <a:off x="0" y="0"/>
            <a:ext cx="9144000" cy="90000"/>
          </a:xfrm>
          <a:prstGeom prst="rect">
            <a:avLst/>
          </a:prstGeom>
          <a:solidFill>
            <a:srgbClr val="E36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E8600C"/>
              </a:solidFill>
            </a:endParaRPr>
          </a:p>
        </p:txBody>
      </p:sp>
      <p:sp>
        <p:nvSpPr>
          <p:cNvPr id="18" name="Triangle isocèle 17"/>
          <p:cNvSpPr>
            <a:spLocks noChangeAspect="1"/>
          </p:cNvSpPr>
          <p:nvPr/>
        </p:nvSpPr>
        <p:spPr>
          <a:xfrm rot="10800000">
            <a:off x="8422412" y="44627"/>
            <a:ext cx="204192" cy="184341"/>
          </a:xfrm>
          <a:prstGeom prst="triangle">
            <a:avLst/>
          </a:prstGeom>
          <a:solidFill>
            <a:srgbClr val="E36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12"/>
          </p:nvPr>
        </p:nvSpPr>
        <p:spPr>
          <a:xfrm>
            <a:off x="104295" y="6527499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FR" sz="1200" smtClea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3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code couleur chapit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E36C62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 flipV="1">
            <a:off x="0" y="0"/>
            <a:ext cx="9144000" cy="90000"/>
          </a:xfrm>
          <a:prstGeom prst="rect">
            <a:avLst/>
          </a:prstGeom>
          <a:solidFill>
            <a:srgbClr val="E36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E8600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space réservé du numéro de diapositive 3"/>
          <p:cNvSpPr txBox="1">
            <a:spLocks/>
          </p:cNvSpPr>
          <p:nvPr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Triangle isocèle 13"/>
          <p:cNvSpPr>
            <a:spLocks noChangeAspect="1"/>
          </p:cNvSpPr>
          <p:nvPr/>
        </p:nvSpPr>
        <p:spPr>
          <a:xfrm rot="10800000">
            <a:off x="8422412" y="44627"/>
            <a:ext cx="204192" cy="184341"/>
          </a:xfrm>
          <a:prstGeom prst="triangle">
            <a:avLst/>
          </a:prstGeom>
          <a:solidFill>
            <a:srgbClr val="E36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90"/>
            <a:ext cx="863758" cy="274321"/>
          </a:xfrm>
          <a:prstGeom prst="rect">
            <a:avLst/>
          </a:prstGeom>
        </p:spPr>
      </p:pic>
      <p:grpSp>
        <p:nvGrpSpPr>
          <p:cNvPr id="16" name="Groupe 15"/>
          <p:cNvGrpSpPr/>
          <p:nvPr/>
        </p:nvGrpSpPr>
        <p:grpSpPr>
          <a:xfrm>
            <a:off x="0" y="2924946"/>
            <a:ext cx="9144000" cy="3425403"/>
            <a:chOff x="0" y="2204864"/>
            <a:chExt cx="9144000" cy="4145483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2317898"/>
              <a:ext cx="9144000" cy="4032449"/>
            </a:xfrm>
            <a:prstGeom prst="rect">
              <a:avLst/>
            </a:prstGeom>
            <a:solidFill>
              <a:srgbClr val="A89D94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8" name="Triangle isocèle 17"/>
            <p:cNvSpPr>
              <a:spLocks noChangeAspect="1"/>
            </p:cNvSpPr>
            <p:nvPr userDrawn="1"/>
          </p:nvSpPr>
          <p:spPr>
            <a:xfrm rot="10800000">
              <a:off x="4211960" y="2204864"/>
              <a:ext cx="447894" cy="37324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9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971550" y="1773240"/>
            <a:ext cx="7056438" cy="113877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fr-FR" sz="1600" b="1" kern="1200" smtClean="0">
                <a:latin typeface="Calibri" panose="020F0502020204030204" pitchFamily="34" charset="0"/>
                <a:cs typeface="Calibri" pitchFamily="34" charset="0"/>
              </a:defRPr>
            </a:lvl1pPr>
            <a:lvl2pPr>
              <a:defRPr lang="fr-FR" sz="1400" i="1" kern="1200" smtClean="0">
                <a:latin typeface="Calibri" panose="020F0502020204030204" pitchFamily="34" charset="0"/>
                <a:ea typeface="+mn-ea"/>
                <a:cs typeface="Calibri" pitchFamily="34" charset="0"/>
              </a:defRPr>
            </a:lvl2pPr>
            <a:lvl3pPr>
              <a:defRPr lang="fr-FR" sz="1400" kern="1200" smtClean="0">
                <a:latin typeface="Calibri" pitchFamily="34" charset="0"/>
                <a:ea typeface="+mn-ea"/>
                <a:cs typeface="Calibri" pitchFamily="34" charset="0"/>
              </a:defRPr>
            </a:lvl3pPr>
            <a:lvl4pPr>
              <a:defRPr lang="fr-FR" sz="1200" kern="1200" smtClean="0">
                <a:latin typeface="Calibri" pitchFamily="34" charset="0"/>
                <a:ea typeface="+mn-ea"/>
                <a:cs typeface="Calibri" pitchFamily="34" charset="0"/>
              </a:defRPr>
            </a:lvl4pPr>
            <a:lvl5pPr>
              <a:defRPr lang="fr-FR" sz="1200" kern="1200">
                <a:latin typeface="Calibri" pitchFamily="34" charset="0"/>
                <a:ea typeface="+mn-ea"/>
                <a:cs typeface="Calibri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fr-FR" smtClean="0"/>
              <a:t>Modifiez les styles du texte du masque</a:t>
            </a:r>
          </a:p>
          <a:p>
            <a:pPr lvl="1">
              <a:spcBef>
                <a:spcPct val="0"/>
              </a:spcBef>
            </a:pPr>
            <a:r>
              <a:rPr lang="fr-FR" smtClean="0"/>
              <a:t>Deuxième niveau</a:t>
            </a:r>
          </a:p>
          <a:p>
            <a:pPr lvl="2">
              <a:spcBef>
                <a:spcPct val="0"/>
              </a:spcBef>
            </a:pPr>
            <a:r>
              <a:rPr lang="fr-FR" smtClean="0"/>
              <a:t>Troisième niveau</a:t>
            </a:r>
          </a:p>
          <a:p>
            <a:pPr lvl="3">
              <a:spcBef>
                <a:spcPct val="0"/>
              </a:spcBef>
            </a:pPr>
            <a:r>
              <a:rPr lang="fr-FR" smtClean="0"/>
              <a:t>Quatrième niveau</a:t>
            </a:r>
          </a:p>
          <a:p>
            <a:pPr lvl="4">
              <a:spcBef>
                <a:spcPct val="0"/>
              </a:spcBef>
            </a:pPr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12"/>
          </p:nvPr>
        </p:nvSpPr>
        <p:spPr>
          <a:xfrm>
            <a:off x="104295" y="6527499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FR" sz="1200" smtClea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754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code couleur chapit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8509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E36C62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 flipV="1">
            <a:off x="0" y="0"/>
            <a:ext cx="9144000" cy="90000"/>
          </a:xfrm>
          <a:prstGeom prst="rect">
            <a:avLst/>
          </a:prstGeom>
          <a:solidFill>
            <a:srgbClr val="A1A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E8600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space réservé du numéro de diapositive 3"/>
          <p:cNvSpPr txBox="1">
            <a:spLocks/>
          </p:cNvSpPr>
          <p:nvPr/>
        </p:nvSpPr>
        <p:spPr bwMode="auto">
          <a:xfrm>
            <a:off x="6825349" y="659735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38B3A5FA-0E74-40D0-825F-FAFC9F317796}" type="slidenum">
              <a:rPr lang="fr-FR" sz="800" b="0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8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6363336"/>
            <a:ext cx="9144000" cy="90000"/>
          </a:xfrm>
          <a:prstGeom prst="rect">
            <a:avLst/>
          </a:prstGeom>
          <a:solidFill>
            <a:srgbClr val="6A5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Triangle isocèle 13"/>
          <p:cNvSpPr>
            <a:spLocks noChangeAspect="1"/>
          </p:cNvSpPr>
          <p:nvPr/>
        </p:nvSpPr>
        <p:spPr>
          <a:xfrm rot="10800000">
            <a:off x="8422412" y="44627"/>
            <a:ext cx="204192" cy="184341"/>
          </a:xfrm>
          <a:prstGeom prst="triangle">
            <a:avLst/>
          </a:prstGeom>
          <a:solidFill>
            <a:srgbClr val="A1A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77" y="6504790"/>
            <a:ext cx="863758" cy="274321"/>
          </a:xfrm>
          <a:prstGeom prst="rect">
            <a:avLst/>
          </a:prstGeom>
        </p:spPr>
      </p:pic>
      <p:sp>
        <p:nvSpPr>
          <p:cNvPr id="16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971550" y="1773240"/>
            <a:ext cx="7056438" cy="113877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fr-FR" sz="1600" b="1" kern="1200" smtClean="0">
                <a:latin typeface="Calibri" panose="020F0502020204030204" pitchFamily="34" charset="0"/>
                <a:cs typeface="Calibri" pitchFamily="34" charset="0"/>
              </a:defRPr>
            </a:lvl1pPr>
            <a:lvl2pPr>
              <a:defRPr lang="fr-FR" sz="1400" i="1" kern="1200" smtClean="0">
                <a:latin typeface="Calibri" panose="020F0502020204030204" pitchFamily="34" charset="0"/>
                <a:ea typeface="+mn-ea"/>
                <a:cs typeface="Calibri" pitchFamily="34" charset="0"/>
              </a:defRPr>
            </a:lvl2pPr>
            <a:lvl3pPr>
              <a:defRPr lang="fr-FR" sz="1400" kern="1200" smtClean="0">
                <a:latin typeface="Calibri" pitchFamily="34" charset="0"/>
                <a:ea typeface="+mn-ea"/>
                <a:cs typeface="Calibri" pitchFamily="34" charset="0"/>
              </a:defRPr>
            </a:lvl3pPr>
            <a:lvl4pPr>
              <a:defRPr lang="fr-FR" sz="1200" kern="1200" smtClean="0">
                <a:latin typeface="Calibri" pitchFamily="34" charset="0"/>
                <a:ea typeface="+mn-ea"/>
                <a:cs typeface="Calibri" pitchFamily="34" charset="0"/>
              </a:defRPr>
            </a:lvl4pPr>
            <a:lvl5pPr>
              <a:defRPr lang="fr-FR" sz="1200" kern="1200">
                <a:latin typeface="Calibri" pitchFamily="34" charset="0"/>
                <a:ea typeface="+mn-ea"/>
                <a:cs typeface="Calibri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fr-FR" smtClean="0"/>
              <a:t>Modifiez les styles du texte du masque</a:t>
            </a:r>
          </a:p>
          <a:p>
            <a:pPr lvl="1">
              <a:spcBef>
                <a:spcPct val="0"/>
              </a:spcBef>
            </a:pPr>
            <a:r>
              <a:rPr lang="fr-FR" smtClean="0"/>
              <a:t>Deuxième niveau</a:t>
            </a:r>
          </a:p>
          <a:p>
            <a:pPr lvl="2">
              <a:spcBef>
                <a:spcPct val="0"/>
              </a:spcBef>
            </a:pPr>
            <a:r>
              <a:rPr lang="fr-FR" smtClean="0"/>
              <a:t>Troisième niveau</a:t>
            </a:r>
          </a:p>
          <a:p>
            <a:pPr lvl="3">
              <a:spcBef>
                <a:spcPct val="0"/>
              </a:spcBef>
            </a:pPr>
            <a:r>
              <a:rPr lang="fr-FR" smtClean="0"/>
              <a:t>Quatrième niveau</a:t>
            </a:r>
          </a:p>
          <a:p>
            <a:pPr lvl="4">
              <a:spcBef>
                <a:spcPct val="0"/>
              </a:spcBef>
            </a:pPr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12"/>
          </p:nvPr>
        </p:nvSpPr>
        <p:spPr>
          <a:xfrm>
            <a:off x="104295" y="6527499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FR" sz="1200" smtClea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340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7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5" r:id="rId14"/>
    <p:sldLayoutId id="2147483677" r:id="rId15"/>
    <p:sldLayoutId id="2147483678" r:id="rId16"/>
    <p:sldLayoutId id="2147483682" r:id="rId17"/>
    <p:sldLayoutId id="2147483683" r:id="rId18"/>
    <p:sldLayoutId id="2147483684" r:id="rId19"/>
    <p:sldLayoutId id="2147483685" r:id="rId20"/>
    <p:sldLayoutId id="2147483687" r:id="rId21"/>
    <p:sldLayoutId id="2147483688" r:id="rId2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7.png"/><Relationship Id="rId7" Type="http://schemas.openxmlformats.org/officeDocument/2006/relationships/image" Target="../media/image4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60.jpeg"/><Relationship Id="rId3" Type="http://schemas.openxmlformats.org/officeDocument/2006/relationships/image" Target="../media/image55.jpeg"/><Relationship Id="rId21" Type="http://schemas.openxmlformats.org/officeDocument/2006/relationships/oleObject" Target="../embeddings/oleObject6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52.png"/><Relationship Id="rId1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8.jpeg"/><Relationship Id="rId20" Type="http://schemas.openxmlformats.org/officeDocument/2006/relationships/image" Target="../media/image62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9.png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57.jpeg"/><Relationship Id="rId23" Type="http://schemas.openxmlformats.org/officeDocument/2006/relationships/image" Target="../media/image63.jpeg"/><Relationship Id="rId10" Type="http://schemas.openxmlformats.org/officeDocument/2006/relationships/image" Target="../media/image51.png"/><Relationship Id="rId19" Type="http://schemas.openxmlformats.org/officeDocument/2006/relationships/image" Target="../media/image61.jpeg"/><Relationship Id="rId4" Type="http://schemas.openxmlformats.org/officeDocument/2006/relationships/image" Target="../media/image56.jpe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53.png"/><Relationship Id="rId22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6.png"/><Relationship Id="rId16" Type="http://schemas.microsoft.com/office/2007/relationships/hdphoto" Target="../media/hdphoto1.wdp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7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2123658"/>
          </a:xfrm>
        </p:spPr>
        <p:txBody>
          <a:bodyPr/>
          <a:lstStyle/>
          <a:p>
            <a:r>
              <a:rPr lang="fr-FR" dirty="0" smtClean="0"/>
              <a:t>Les apports d’un PGI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1475656" y="2492897"/>
            <a:ext cx="7192888" cy="1040285"/>
          </a:xfrm>
        </p:spPr>
        <p:txBody>
          <a:bodyPr/>
          <a:lstStyle/>
          <a:p>
            <a:pPr marL="0" indent="0">
              <a:buNone/>
            </a:pPr>
            <a:r>
              <a:rPr lang="fr-FR" i="1" dirty="0" smtClean="0"/>
              <a:t>Retour d’expérience IMA</a:t>
            </a:r>
          </a:p>
          <a:p>
            <a:pPr marL="0" indent="0">
              <a:buNone/>
            </a:pPr>
            <a:r>
              <a:rPr lang="fr-FR" i="1" dirty="0" smtClean="0"/>
              <a:t>	Séminaire Ecole Nationale de Commerce</a:t>
            </a:r>
            <a:endParaRPr lang="fr-FR" i="1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29 mai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748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5415" y="129828"/>
            <a:ext cx="1914482" cy="850900"/>
          </a:xfrm>
        </p:spPr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04" y="692156"/>
            <a:ext cx="2577207" cy="207264"/>
          </a:xfrm>
          <a:prstGeom prst="rect">
            <a:avLst/>
          </a:prstGeom>
        </p:spPr>
      </p:pic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982678" y="1268761"/>
            <a:ext cx="652389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/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Introduction </a:t>
            </a:r>
          </a:p>
          <a:p>
            <a:pPr marL="0" indent="0" algn="just"/>
            <a:endParaRPr lang="fr-FR" alt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Présentation de l’entreprise – l’</a:t>
            </a:r>
            <a:r>
              <a:rPr lang="fr-FR" altLang="fr-FR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assisteur</a:t>
            </a: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IMA</a:t>
            </a:r>
          </a:p>
          <a:p>
            <a:pPr marL="514350" indent="-514350" algn="just">
              <a:buFont typeface="+mj-lt"/>
              <a:buAutoNum type="romanUcPeriod"/>
            </a:pPr>
            <a:endParaRPr lang="fr-FR" alt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La transformation du SI</a:t>
            </a:r>
          </a:p>
          <a:p>
            <a:pPr marL="914400" lvl="1" indent="-514350" algn="just">
              <a:buFont typeface="+mj-lt"/>
              <a:buAutoNum type="arabicPeriod"/>
            </a:pPr>
            <a:endParaRPr lang="fr-FR" altLang="fr-FR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Les apports de l’ERP SAP</a:t>
            </a:r>
            <a:endParaRPr lang="fr-FR" altLang="fr-FR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  <a:p>
            <a:pPr lvl="1" indent="-342900" algn="just">
              <a:buFont typeface="+mj-lt"/>
              <a:buAutoNum type="romanUcPeriod"/>
            </a:pPr>
            <a:endParaRPr lang="fr-FR" altLang="fr-FR" sz="18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68885" y="1791812"/>
            <a:ext cx="4453418" cy="5301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Rectangle 20"/>
          <p:cNvSpPr/>
          <p:nvPr/>
        </p:nvSpPr>
        <p:spPr>
          <a:xfrm>
            <a:off x="1068885" y="2583900"/>
            <a:ext cx="4453418" cy="5301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1068885" y="3284984"/>
            <a:ext cx="4453418" cy="72000"/>
          </a:xfrm>
          <a:prstGeom prst="rect">
            <a:avLst/>
          </a:prstGeom>
          <a:solidFill>
            <a:srgbClr val="E36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827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solidFill>
                  <a:srgbClr val="6A5F56"/>
                </a:solidFill>
              </a:rPr>
              <a:t>Le système actuel doit être rénové …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611560" y="1268760"/>
            <a:ext cx="7301605" cy="4653582"/>
          </a:xfrm>
        </p:spPr>
        <p:txBody>
          <a:bodyPr/>
          <a:lstStyle/>
          <a:p>
            <a:r>
              <a:rPr lang="fr-FR" sz="1800" b="0" dirty="0" smtClean="0"/>
              <a:t>Système vieillissant : 17 ans</a:t>
            </a:r>
          </a:p>
          <a:p>
            <a:endParaRPr lang="fr-FR" sz="1800" b="0" dirty="0" smtClean="0"/>
          </a:p>
          <a:p>
            <a:r>
              <a:rPr lang="fr-FR" sz="1800" b="0" dirty="0" smtClean="0"/>
              <a:t>Système conçu pour faire des dossiers d’assistance dans le cadre de la convention unique: dossiers avec mise en œuvre de prestations à refacturer à nos mutuelles actionnaires au franc le franc</a:t>
            </a:r>
          </a:p>
          <a:p>
            <a:pPr marL="0" indent="0">
              <a:buNone/>
            </a:pPr>
            <a:endParaRPr lang="fr-FR" sz="1800" b="0" dirty="0" smtClean="0"/>
          </a:p>
          <a:p>
            <a:r>
              <a:rPr lang="fr-FR" sz="1800" b="0" dirty="0" smtClean="0"/>
              <a:t>Ajout régulier de briques périphériques qui augmente le niveau de complexité de l’architecture et donc accroit les risques</a:t>
            </a:r>
          </a:p>
          <a:p>
            <a:pPr marL="0" indent="0">
              <a:buNone/>
            </a:pPr>
            <a:endParaRPr lang="fr-FR" sz="1800" b="0" dirty="0" smtClean="0"/>
          </a:p>
          <a:p>
            <a:r>
              <a:rPr lang="fr-FR" sz="1800" b="0" dirty="0" smtClean="0"/>
              <a:t>Problème de cohérence des données avec la multiplication des référentiels (ex: IMANET, base prestataires)</a:t>
            </a:r>
            <a:r>
              <a:rPr lang="fr-FR" sz="1800" b="0" dirty="0"/>
              <a:t/>
            </a:r>
            <a:br>
              <a:rPr lang="fr-FR" sz="1800" b="0" dirty="0"/>
            </a:br>
            <a:endParaRPr lang="fr-FR" sz="1800" b="0" dirty="0" smtClean="0"/>
          </a:p>
          <a:p>
            <a:r>
              <a:rPr lang="fr-FR" sz="1800" b="0" dirty="0" smtClean="0"/>
              <a:t>Système toujours robuste et performant avec un taux d’indisponibilité totale limitée à quelques heures en 17 ans sur du H24.</a:t>
            </a:r>
          </a:p>
          <a:p>
            <a:pPr>
              <a:buFontTx/>
              <a:buNone/>
            </a:pPr>
            <a:endParaRPr lang="fr-FR" b="0" dirty="0" smtClean="0"/>
          </a:p>
        </p:txBody>
      </p:sp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1" y="1989408"/>
            <a:ext cx="7905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6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940" y="3933056"/>
            <a:ext cx="10191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6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350" y="4933181"/>
            <a:ext cx="771525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66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745" y="1033394"/>
            <a:ext cx="685714" cy="74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Documents and Settings\pdufour\Local Settings\Temporary Internet Files\Content.IE5\MT0JKF4Z\dglxasset[1].aspx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065" y="3026894"/>
            <a:ext cx="871072" cy="80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80748"/>
            <a:ext cx="2577207" cy="20726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 rot="1814597">
            <a:off x="5274533" y="687956"/>
            <a:ext cx="2417137" cy="400110"/>
          </a:xfrm>
          <a:prstGeom prst="rect">
            <a:avLst/>
          </a:prstGeom>
          <a:solidFill>
            <a:srgbClr val="C1E8F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2000" dirty="0" smtClean="0"/>
              <a:t>Analyse faite en 2010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81191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solidFill>
                  <a:srgbClr val="6A5F56"/>
                </a:solidFill>
              </a:rPr>
              <a:t>Les bénéfices </a:t>
            </a:r>
            <a:r>
              <a:rPr lang="fr-FR" sz="2400" dirty="0" smtClean="0">
                <a:solidFill>
                  <a:srgbClr val="6A5F56"/>
                </a:solidFill>
              </a:rPr>
              <a:t>attendus du nouveau SI</a:t>
            </a:r>
            <a:endParaRPr lang="fr-FR" sz="2400" dirty="0">
              <a:solidFill>
                <a:srgbClr val="6A5F56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569323" y="1062986"/>
            <a:ext cx="7056438" cy="6623352"/>
          </a:xfrm>
        </p:spPr>
        <p:txBody>
          <a:bodyPr/>
          <a:lstStyle/>
          <a:p>
            <a:r>
              <a:rPr lang="fr-FR" sz="1800" dirty="0" smtClean="0"/>
              <a:t>La prise </a:t>
            </a:r>
            <a:r>
              <a:rPr lang="fr-FR" sz="1800" dirty="0"/>
              <a:t>en main des besoins métiers par les métiers:</a:t>
            </a:r>
          </a:p>
          <a:p>
            <a:pPr lvl="1"/>
            <a:r>
              <a:rPr lang="fr-FR" sz="1400" dirty="0"/>
              <a:t>Le premier bénéfice de l'approche progicielle est de permettre aux métiers d'adapter l'outil informatique à leurs besoins courants sans assistance de </a:t>
            </a:r>
            <a:r>
              <a:rPr lang="fr-FR" sz="1400" dirty="0" smtClean="0"/>
              <a:t>l'informatique. Il </a:t>
            </a:r>
            <a:r>
              <a:rPr lang="fr-FR" sz="1400" dirty="0"/>
              <a:t>est résulte une meilleure réactivité commerciale et </a:t>
            </a:r>
            <a:r>
              <a:rPr lang="fr-FR" sz="1400" dirty="0" smtClean="0"/>
              <a:t>opérationnelle</a:t>
            </a:r>
          </a:p>
          <a:p>
            <a:pPr lvl="0"/>
            <a:r>
              <a:rPr lang="fr-FR" sz="1800" dirty="0" smtClean="0"/>
              <a:t>Un outil de production adapté aux </a:t>
            </a:r>
            <a:r>
              <a:rPr lang="fr-FR" sz="1800" dirty="0"/>
              <a:t>objectifs </a:t>
            </a:r>
            <a:r>
              <a:rPr lang="fr-FR" sz="1800" dirty="0" smtClean="0"/>
              <a:t>du plan stratégique</a:t>
            </a:r>
          </a:p>
          <a:p>
            <a:pPr lvl="1"/>
            <a:r>
              <a:rPr lang="fr-FR" sz="1400" dirty="0" smtClean="0"/>
              <a:t>L'accent est mis en priorité sur les fonctions de back office (comptabilité et finances) et middle office (gestion des prestataires) </a:t>
            </a:r>
            <a:r>
              <a:rPr lang="fr-FR" sz="1400" b="1" dirty="0" smtClean="0"/>
              <a:t>pour disposer des les meilleurs délais des outils visant à améliorer la maitrise des coûts (internes, externes) ainsi que celle des tarifs de vente</a:t>
            </a:r>
            <a:endParaRPr lang="fr-FR" sz="1400" b="1" dirty="0"/>
          </a:p>
          <a:p>
            <a:r>
              <a:rPr lang="fr-FR" sz="1800" dirty="0" smtClean="0"/>
              <a:t>Une diminution sensible des coûts de maintenance:</a:t>
            </a:r>
          </a:p>
          <a:p>
            <a:endParaRPr lang="fr-FR" sz="400" dirty="0" smtClean="0"/>
          </a:p>
          <a:p>
            <a:pPr lvl="1"/>
            <a:r>
              <a:rPr lang="fr-FR" sz="1400" dirty="0" smtClean="0"/>
              <a:t>L'empilage actuel des couches de logiciel spécifique accumulées pendant 17 ans fait place à un système neuf à base de progiciel.</a:t>
            </a:r>
          </a:p>
          <a:p>
            <a:pPr lvl="1"/>
            <a:r>
              <a:rPr lang="fr-FR" sz="1400" dirty="0" smtClean="0"/>
              <a:t>L'approche progicielle permet d'utiliser le paramétrage de fonctions préexistantes pour couvrir les besoins courants</a:t>
            </a:r>
            <a:endParaRPr lang="fr-FR" sz="2000" dirty="0" smtClean="0"/>
          </a:p>
          <a:p>
            <a:r>
              <a:rPr lang="fr-FR" sz="1800" dirty="0" smtClean="0"/>
              <a:t>Une réduction du nombre de développements informatiques futurs</a:t>
            </a:r>
            <a:endParaRPr lang="fr-FR" sz="1800" dirty="0"/>
          </a:p>
          <a:p>
            <a:pPr lvl="1"/>
            <a:r>
              <a:rPr lang="fr-FR" sz="1400" dirty="0" smtClean="0"/>
              <a:t>La conception récente du système d'information, qui s'appuie sur une base progicielle, permet de prendre en compte les fonctionnalités estimées nécessaires pour les 5 premières années</a:t>
            </a:r>
          </a:p>
          <a:p>
            <a:pPr lvl="1"/>
            <a:r>
              <a:rPr lang="fr-FR" sz="1400" dirty="0" smtClean="0"/>
              <a:t>La base progicielle apporte le bénéfice de la souplesse de paramétrage et d'interfaçage avec de nombreux composants extérieurs à IMA</a:t>
            </a:r>
            <a:endParaRPr lang="fr-FR" sz="2000" dirty="0" smtClean="0"/>
          </a:p>
          <a:p>
            <a:endParaRPr lang="fr-FR" sz="2000" dirty="0" smtClean="0"/>
          </a:p>
          <a:p>
            <a:endParaRPr lang="fr-FR" sz="2000" dirty="0" smtClean="0"/>
          </a:p>
          <a:p>
            <a:endParaRPr lang="fr-FR" sz="2000" dirty="0" smtClean="0"/>
          </a:p>
          <a:p>
            <a:pPr>
              <a:buFontTx/>
              <a:buNone/>
            </a:pPr>
            <a:endParaRPr lang="fr-FR" sz="2000" dirty="0" smtClean="0"/>
          </a:p>
        </p:txBody>
      </p:sp>
      <p:pic>
        <p:nvPicPr>
          <p:cNvPr id="6148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884" y="2247305"/>
            <a:ext cx="7620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947" y="1340768"/>
            <a:ext cx="10318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572" y="3789040"/>
            <a:ext cx="88582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332" y="5013176"/>
            <a:ext cx="1020490" cy="901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45472"/>
            <a:ext cx="2577207" cy="2072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 rot="1814597">
            <a:off x="5749138" y="624752"/>
            <a:ext cx="2417137" cy="400110"/>
          </a:xfrm>
          <a:prstGeom prst="rect">
            <a:avLst/>
          </a:prstGeom>
          <a:solidFill>
            <a:srgbClr val="C1E8F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2000" dirty="0" smtClean="0"/>
              <a:t>Analyse faite en 2010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8172803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solidFill>
                  <a:srgbClr val="6A5F56"/>
                </a:solidFill>
              </a:rPr>
              <a:t>Un système fondé sur un progiciel de gestion intégré …</a:t>
            </a:r>
            <a:endParaRPr lang="en-US" sz="2400" dirty="0">
              <a:solidFill>
                <a:srgbClr val="6A5F5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836712"/>
            <a:ext cx="8352928" cy="5410712"/>
          </a:xfrm>
        </p:spPr>
        <p:txBody>
          <a:bodyPr/>
          <a:lstStyle/>
          <a:p>
            <a:r>
              <a:rPr lang="fr-FR" sz="1600" b="0" dirty="0" smtClean="0"/>
              <a:t>Le nouveau Système d'Information de IMA s'articule autour d'un </a:t>
            </a:r>
            <a:r>
              <a:rPr lang="fr-FR" sz="1600" dirty="0" smtClean="0"/>
              <a:t>Progiciel de Gestion Intégrée</a:t>
            </a:r>
            <a:r>
              <a:rPr lang="fr-FR" sz="1600" b="0" dirty="0" smtClean="0"/>
              <a:t> qui couvre les fonctions Back et Middle-Office "</a:t>
            </a:r>
            <a:r>
              <a:rPr lang="fr-FR" sz="1600" dirty="0" smtClean="0"/>
              <a:t>Comptabilité et Contrôle de Gestion</a:t>
            </a:r>
            <a:r>
              <a:rPr lang="fr-FR" sz="1600" b="0" dirty="0" smtClean="0"/>
              <a:t>", "</a:t>
            </a:r>
            <a:r>
              <a:rPr lang="fr-FR" sz="1600" dirty="0" smtClean="0"/>
              <a:t>Prestataires</a:t>
            </a:r>
            <a:r>
              <a:rPr lang="fr-FR" sz="1600" b="0" dirty="0" smtClean="0"/>
              <a:t>" ainsi que "</a:t>
            </a:r>
            <a:r>
              <a:rPr lang="fr-FR" sz="1600" dirty="0" smtClean="0"/>
              <a:t>Clients et Bénéficiaires</a:t>
            </a:r>
            <a:r>
              <a:rPr lang="fr-FR" sz="1600" b="0" dirty="0" smtClean="0"/>
              <a:t>"</a:t>
            </a:r>
          </a:p>
          <a:p>
            <a:r>
              <a:rPr lang="fr-FR" sz="1600" b="0" dirty="0" smtClean="0"/>
              <a:t>Certaines fonctions expertes sont assurées par des </a:t>
            </a:r>
            <a:r>
              <a:rPr lang="fr-FR" sz="1600" dirty="0" smtClean="0"/>
              <a:t>éléments additionnels « </a:t>
            </a:r>
            <a:r>
              <a:rPr lang="fr-FR" sz="1600" dirty="0" err="1" smtClean="0"/>
              <a:t>progicialisés</a:t>
            </a:r>
            <a:r>
              <a:rPr lang="fr-FR" sz="1600" dirty="0" smtClean="0"/>
              <a:t> »</a:t>
            </a:r>
          </a:p>
          <a:p>
            <a:r>
              <a:rPr lang="fr-FR" sz="1600" b="0" dirty="0" smtClean="0"/>
              <a:t>La fonction "</a:t>
            </a:r>
            <a:r>
              <a:rPr lang="fr-FR" sz="1600" dirty="0" smtClean="0"/>
              <a:t>Ressources Humaines</a:t>
            </a:r>
            <a:r>
              <a:rPr lang="fr-FR" sz="1600" b="0" dirty="0" smtClean="0"/>
              <a:t>" fait l'objet d'un traitement singulier car elle est supportée par une application …</a:t>
            </a:r>
          </a:p>
          <a:p>
            <a:endParaRPr lang="fr-FR" sz="1600" b="0" dirty="0" smtClean="0"/>
          </a:p>
          <a:p>
            <a:endParaRPr lang="fr-FR" sz="1600" b="0" dirty="0" smtClean="0"/>
          </a:p>
          <a:p>
            <a:endParaRPr lang="fr-FR" sz="1600" b="0" dirty="0" smtClean="0"/>
          </a:p>
          <a:p>
            <a:endParaRPr lang="fr-FR" sz="1600" b="0" dirty="0" smtClean="0"/>
          </a:p>
          <a:p>
            <a:endParaRPr lang="fr-FR" sz="1600" b="0" dirty="0" smtClean="0"/>
          </a:p>
          <a:p>
            <a:pPr lvl="1"/>
            <a:endParaRPr lang="fr-FR" sz="1400" b="0" dirty="0" smtClean="0"/>
          </a:p>
          <a:p>
            <a:endParaRPr lang="fr-FR" sz="1600" b="0" dirty="0" smtClean="0"/>
          </a:p>
          <a:p>
            <a:endParaRPr lang="fr-FR" sz="1600" b="0" dirty="0" smtClean="0"/>
          </a:p>
          <a:p>
            <a:endParaRPr lang="fr-FR" sz="1600" b="0" dirty="0" smtClean="0"/>
          </a:p>
          <a:p>
            <a:pPr marL="0" indent="0">
              <a:buNone/>
            </a:pPr>
            <a:endParaRPr lang="fr-FR" sz="1600" b="0" dirty="0" smtClean="0"/>
          </a:p>
          <a:p>
            <a:r>
              <a:rPr lang="fr-FR" sz="1600" b="0" dirty="0" smtClean="0"/>
              <a:t>La brique "</a:t>
            </a:r>
            <a:r>
              <a:rPr lang="fr-FR" sz="1600" dirty="0" smtClean="0"/>
              <a:t>Assistance et Services</a:t>
            </a:r>
            <a:r>
              <a:rPr lang="fr-FR" sz="1600" b="0" dirty="0" smtClean="0"/>
              <a:t>" agrège les informations gérées par les autres quartiers du système d'information afin d'</a:t>
            </a:r>
            <a:r>
              <a:rPr lang="fr-FR" sz="1600" dirty="0" smtClean="0"/>
              <a:t>optimiser le traitement du dossier </a:t>
            </a:r>
            <a:r>
              <a:rPr lang="fr-FR" sz="1600" b="0" dirty="0" smtClean="0"/>
              <a:t>sur les plateaux d'assistance et assurer la </a:t>
            </a:r>
            <a:r>
              <a:rPr lang="fr-FR" sz="1600" dirty="0" smtClean="0"/>
              <a:t>fluidité de l'exploitation du dossier </a:t>
            </a:r>
            <a:r>
              <a:rPr lang="fr-FR" sz="1600" b="0" dirty="0" smtClean="0"/>
              <a:t>par les fonctions Back et Middle-Office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56563" y="6581775"/>
            <a:ext cx="1087437" cy="2270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 smtClean="0"/>
              <a:t>Page  </a:t>
            </a:r>
            <a:fld id="{118BC88D-8ACA-4DA4-A777-ED44F28B52F9}" type="slidenum">
              <a:rPr lang="fr-FR" smtClean="0"/>
              <a:pPr>
                <a:defRPr/>
              </a:pPr>
              <a:t>13</a:t>
            </a:fld>
            <a:endParaRPr lang="fr-FR" smtClean="0"/>
          </a:p>
          <a:p>
            <a:pPr>
              <a:defRPr/>
            </a:pPr>
            <a:endParaRPr lang="fr-FR"/>
          </a:p>
        </p:txBody>
      </p:sp>
      <p:grpSp>
        <p:nvGrpSpPr>
          <p:cNvPr id="10" name="Group 9"/>
          <p:cNvGrpSpPr/>
          <p:nvPr/>
        </p:nvGrpSpPr>
        <p:grpSpPr>
          <a:xfrm>
            <a:off x="3464170" y="2492896"/>
            <a:ext cx="2652346" cy="2873375"/>
            <a:chOff x="3500438" y="1774825"/>
            <a:chExt cx="2873375" cy="2873375"/>
          </a:xfrm>
        </p:grpSpPr>
        <p:sp>
          <p:nvSpPr>
            <p:cNvPr id="5" name="Rectangle 160"/>
            <p:cNvSpPr>
              <a:spLocks noChangeArrowheads="1"/>
            </p:cNvSpPr>
            <p:nvPr/>
          </p:nvSpPr>
          <p:spPr bwMode="auto">
            <a:xfrm>
              <a:off x="3500438" y="1774825"/>
              <a:ext cx="1282700" cy="1087437"/>
            </a:xfrm>
            <a:prstGeom prst="rect">
              <a:avLst/>
            </a:prstGeom>
            <a:solidFill>
              <a:srgbClr val="C00000"/>
            </a:solidFill>
            <a:ln w="9525" algn="ctr">
              <a:noFill/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fr-FR" sz="1400" dirty="0">
                  <a:solidFill>
                    <a:schemeClr val="bg1"/>
                  </a:solidFill>
                </a:rPr>
                <a:t>Clients et Bénéficiaires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161"/>
            <p:cNvSpPr>
              <a:spLocks noChangeArrowheads="1"/>
            </p:cNvSpPr>
            <p:nvPr/>
          </p:nvSpPr>
          <p:spPr bwMode="auto">
            <a:xfrm>
              <a:off x="5091113" y="1774825"/>
              <a:ext cx="1282700" cy="1087437"/>
            </a:xfrm>
            <a:prstGeom prst="rect">
              <a:avLst/>
            </a:prstGeom>
            <a:solidFill>
              <a:srgbClr val="C00000"/>
            </a:solidFill>
            <a:ln w="9525" algn="ctr">
              <a:noFill/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fr-FR" sz="1400">
                  <a:solidFill>
                    <a:schemeClr val="bg1"/>
                  </a:solidFill>
                </a:rPr>
                <a:t>Prestataires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7" name="Rectangle 162"/>
            <p:cNvSpPr>
              <a:spLocks noChangeArrowheads="1"/>
            </p:cNvSpPr>
            <p:nvPr/>
          </p:nvSpPr>
          <p:spPr bwMode="auto">
            <a:xfrm>
              <a:off x="3500438" y="3560762"/>
              <a:ext cx="1282700" cy="1087438"/>
            </a:xfrm>
            <a:prstGeom prst="rect">
              <a:avLst/>
            </a:prstGeom>
            <a:solidFill>
              <a:srgbClr val="C00000"/>
            </a:solidFill>
            <a:ln w="9525" algn="ctr">
              <a:noFill/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fr-FR" sz="1400" dirty="0">
                  <a:solidFill>
                    <a:schemeClr val="bg1"/>
                  </a:solidFill>
                </a:rPr>
                <a:t>Comptabilité et Contrôle de Gestion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163"/>
            <p:cNvSpPr>
              <a:spLocks noChangeArrowheads="1"/>
            </p:cNvSpPr>
            <p:nvPr/>
          </p:nvSpPr>
          <p:spPr bwMode="auto">
            <a:xfrm>
              <a:off x="5091113" y="3560762"/>
              <a:ext cx="1282700" cy="1087438"/>
            </a:xfrm>
            <a:prstGeom prst="rect">
              <a:avLst/>
            </a:prstGeom>
            <a:solidFill>
              <a:srgbClr val="FFC000"/>
            </a:solidFill>
            <a:ln w="9525" algn="ctr">
              <a:noFill/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fr-FR" sz="1400">
                  <a:solidFill>
                    <a:schemeClr val="bg1"/>
                  </a:solidFill>
                </a:rPr>
                <a:t>Ressources Humaines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9" name="Rectangle 159"/>
            <p:cNvSpPr>
              <a:spLocks noChangeArrowheads="1"/>
            </p:cNvSpPr>
            <p:nvPr/>
          </p:nvSpPr>
          <p:spPr bwMode="auto">
            <a:xfrm>
              <a:off x="4295775" y="2646362"/>
              <a:ext cx="1282700" cy="1130300"/>
            </a:xfrm>
            <a:prstGeom prst="rect">
              <a:avLst/>
            </a:prstGeom>
            <a:solidFill>
              <a:schemeClr val="accent4">
                <a:lumMod val="40000"/>
                <a:lumOff val="60000"/>
                <a:alpha val="68000"/>
              </a:schemeClr>
            </a:solidFill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 anchorCtr="1"/>
            <a:lstStyle/>
            <a:p>
              <a:pPr algn="ctr"/>
              <a:r>
                <a:rPr lang="fr-FR" sz="1400" dirty="0"/>
                <a:t>Assistance et Services</a:t>
              </a:r>
              <a:endParaRPr lang="en-US" sz="1400" dirty="0"/>
            </a:p>
          </p:txBody>
        </p:sp>
      </p:grpSp>
      <p:sp>
        <p:nvSpPr>
          <p:cNvPr id="12" name="ZoneTexte 11"/>
          <p:cNvSpPr txBox="1"/>
          <p:nvPr/>
        </p:nvSpPr>
        <p:spPr>
          <a:xfrm rot="1814597">
            <a:off x="7540434" y="484319"/>
            <a:ext cx="1750094" cy="307777"/>
          </a:xfrm>
          <a:prstGeom prst="rect">
            <a:avLst/>
          </a:prstGeom>
          <a:solidFill>
            <a:srgbClr val="C1E8F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400" dirty="0" smtClean="0"/>
              <a:t>Analyse faite en 2010</a:t>
            </a:r>
            <a:endParaRPr lang="fr-FR" sz="1400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581" y="701456"/>
            <a:ext cx="2577208" cy="20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58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8229600" cy="850900"/>
          </a:xfrm>
        </p:spPr>
        <p:txBody>
          <a:bodyPr/>
          <a:lstStyle/>
          <a:p>
            <a:r>
              <a:rPr lang="fr-FR" sz="2400" dirty="0">
                <a:solidFill>
                  <a:srgbClr val="6A5F56"/>
                </a:solidFill>
              </a:rPr>
              <a:t>… dans une architecture nouvelle et ouverte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302047" y="812107"/>
            <a:ext cx="7056438" cy="6192464"/>
          </a:xfrm>
          <a:prstGeom prst="rect">
            <a:avLst/>
          </a:prstGeom>
        </p:spPr>
        <p:txBody>
          <a:bodyPr/>
          <a:lstStyle/>
          <a:p>
            <a:r>
              <a:rPr lang="fr-FR" sz="1800" dirty="0" smtClean="0"/>
              <a:t>Système unique et centralisé</a:t>
            </a:r>
          </a:p>
          <a:p>
            <a:pPr lvl="1"/>
            <a:r>
              <a:rPr lang="fr-FR" sz="1600" dirty="0" smtClean="0">
                <a:ea typeface="+mn-ea"/>
                <a:cs typeface="+mn-cs"/>
              </a:rPr>
              <a:t>Toutes les entités peuvent partager les informations dossier, d'où une efficacité accrue dans le traitement des dossiers partagés ou complexes</a:t>
            </a:r>
          </a:p>
          <a:p>
            <a:pPr lvl="1"/>
            <a:r>
              <a:rPr lang="fr-FR" sz="1600" dirty="0" smtClean="0">
                <a:ea typeface="+mn-ea"/>
                <a:cs typeface="+mn-cs"/>
              </a:rPr>
              <a:t>Les informations de toutes les structures sont disponibles en temps réel, et les prestations réciproques s'éliminent d'elles-mêmes (meilleure efficacité des équipes opérationnel et de contrôle de gestion)</a:t>
            </a:r>
          </a:p>
          <a:p>
            <a:pPr lvl="1"/>
            <a:r>
              <a:rPr lang="fr-FR" sz="1600" dirty="0" smtClean="0">
                <a:ea typeface="+mn-ea"/>
                <a:cs typeface="+mn-cs"/>
              </a:rPr>
              <a:t>Chaque entité dispose potentiellement des ressources des autres entités d'assistance (débordement, répartition de la charge, utilisation optimale des compétences)</a:t>
            </a:r>
          </a:p>
          <a:p>
            <a:r>
              <a:rPr lang="fr-FR" sz="1800" dirty="0" smtClean="0"/>
              <a:t>Système propriété du siège</a:t>
            </a:r>
          </a:p>
          <a:p>
            <a:pPr lvl="1"/>
            <a:r>
              <a:rPr lang="fr-FR" sz="1600" dirty="0" smtClean="0">
                <a:ea typeface="+mn-ea"/>
                <a:cs typeface="+mn-cs"/>
              </a:rPr>
              <a:t>L'apport d'IMA dans les partenariats à l'international se concrétise par la mise à disposition d'un système d'information à couverture internationale, ne nécessitant pas d'investissement spécifique pour les activités communes (même si elles peuvent continuer à disposer de services qui leur sont propres)</a:t>
            </a:r>
          </a:p>
          <a:p>
            <a:r>
              <a:rPr lang="fr-FR" sz="1800" dirty="0" smtClean="0"/>
              <a:t>Un système plus ouvert permettant  :</a:t>
            </a:r>
          </a:p>
          <a:p>
            <a:pPr lvl="1"/>
            <a:r>
              <a:rPr lang="fr-FR" sz="1600" dirty="0" smtClean="0"/>
              <a:t>de s’y connecter à distance (mobilité, télétravail, correspondant, …) </a:t>
            </a:r>
          </a:p>
          <a:p>
            <a:pPr lvl="1"/>
            <a:r>
              <a:rPr lang="fr-FR" sz="1600" dirty="0" smtClean="0"/>
              <a:t>de distribuer la charge de travail sur les ressources les plus adéquates</a:t>
            </a:r>
          </a:p>
          <a:p>
            <a:pPr lvl="1"/>
            <a:r>
              <a:rPr lang="fr-FR" sz="1600" dirty="0" smtClean="0"/>
              <a:t>de consolider les données  tant pour IMA que pour les clients et les prestataires</a:t>
            </a:r>
          </a:p>
          <a:p>
            <a:endParaRPr lang="fr-FR" dirty="0" smtClean="0"/>
          </a:p>
          <a:p>
            <a:endParaRPr lang="fr-FR" sz="1800" dirty="0" smtClean="0"/>
          </a:p>
        </p:txBody>
      </p:sp>
      <p:pic>
        <p:nvPicPr>
          <p:cNvPr id="51209" name="Picture 9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13" y="3362325"/>
            <a:ext cx="1055687" cy="125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4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61" y="1449046"/>
            <a:ext cx="15144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1" y="5034880"/>
            <a:ext cx="9715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 rot="1814597">
            <a:off x="6600329" y="708664"/>
            <a:ext cx="2417137" cy="400110"/>
          </a:xfrm>
          <a:prstGeom prst="rect">
            <a:avLst/>
          </a:prstGeom>
          <a:solidFill>
            <a:srgbClr val="C1E8F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2000" dirty="0" smtClean="0"/>
              <a:t>Analyse faite en 2010</a:t>
            </a:r>
            <a:endParaRPr lang="fr-FR" sz="20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581" y="701456"/>
            <a:ext cx="2577208" cy="20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5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4"/>
          <p:cNvSpPr>
            <a:spLocks noGrp="1"/>
          </p:cNvSpPr>
          <p:nvPr>
            <p:ph type="title"/>
          </p:nvPr>
        </p:nvSpPr>
        <p:spPr>
          <a:xfrm>
            <a:off x="695884" y="276006"/>
            <a:ext cx="8229600" cy="850900"/>
          </a:xfrm>
        </p:spPr>
        <p:txBody>
          <a:bodyPr/>
          <a:lstStyle/>
          <a:p>
            <a:r>
              <a:rPr lang="en-US" sz="2400" dirty="0">
                <a:solidFill>
                  <a:srgbClr val="6A5F56"/>
                </a:solidFill>
              </a:rPr>
              <a:t>La phase de cadrage </a:t>
            </a:r>
            <a:r>
              <a:rPr lang="fr-FR" sz="2400" dirty="0">
                <a:solidFill>
                  <a:srgbClr val="6A5F56"/>
                </a:solidFill>
              </a:rPr>
              <a:t>arrive</a:t>
            </a:r>
            <a:r>
              <a:rPr lang="en-US" sz="2400" dirty="0">
                <a:solidFill>
                  <a:srgbClr val="6A5F56"/>
                </a:solidFill>
              </a:rPr>
              <a:t> à son </a:t>
            </a:r>
            <a:r>
              <a:rPr lang="fr-FR" sz="2400" dirty="0">
                <a:solidFill>
                  <a:srgbClr val="6A5F56"/>
                </a:solidFill>
              </a:rPr>
              <a:t>terme</a:t>
            </a:r>
            <a:r>
              <a:rPr lang="en-US" sz="2400" dirty="0">
                <a:solidFill>
                  <a:srgbClr val="6A5F56"/>
                </a:solidFill>
              </a:rPr>
              <a:t> …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type="body" sz="quarter" idx="10"/>
          </p:nvPr>
        </p:nvSpPr>
        <p:spPr>
          <a:xfrm>
            <a:off x="251520" y="1066091"/>
            <a:ext cx="8529065" cy="5066002"/>
          </a:xfrm>
        </p:spPr>
        <p:txBody>
          <a:bodyPr/>
          <a:lstStyle/>
          <a:p>
            <a:pPr algn="just"/>
            <a:r>
              <a:rPr lang="fr-FR" sz="1600" b="0" dirty="0" smtClean="0"/>
              <a:t>Les travaux de cadrage se structurent autour de </a:t>
            </a:r>
            <a:r>
              <a:rPr lang="fr-FR" sz="1600" dirty="0" smtClean="0"/>
              <a:t>six domaines fonctionnels pilotés conjointement </a:t>
            </a:r>
            <a:r>
              <a:rPr lang="fr-FR" sz="1600" b="0" dirty="0" smtClean="0"/>
              <a:t>par des opérationnels IMA et des techniciens des Systèmes d'Information IMA</a:t>
            </a:r>
          </a:p>
          <a:p>
            <a:pPr algn="just"/>
            <a:endParaRPr lang="fr-FR" sz="1600" b="0" dirty="0" smtClean="0"/>
          </a:p>
          <a:p>
            <a:pPr algn="just"/>
            <a:endParaRPr lang="fr-FR" sz="1600" b="0" dirty="0" smtClean="0"/>
          </a:p>
          <a:p>
            <a:pPr algn="just">
              <a:buNone/>
            </a:pPr>
            <a:endParaRPr lang="fr-FR" sz="1600" b="0" dirty="0" smtClean="0"/>
          </a:p>
          <a:p>
            <a:pPr algn="just"/>
            <a:endParaRPr lang="fr-FR" sz="1600" b="0" dirty="0" smtClean="0"/>
          </a:p>
          <a:p>
            <a:pPr algn="just"/>
            <a:r>
              <a:rPr lang="fr-FR" sz="1600" b="0" dirty="0" smtClean="0"/>
              <a:t>Ces chantiers ont élaboré un </a:t>
            </a:r>
            <a:r>
              <a:rPr lang="fr-FR" sz="1600" dirty="0" smtClean="0"/>
              <a:t>cahier des charges fonctionnel et technique </a:t>
            </a:r>
            <a:r>
              <a:rPr lang="fr-FR" sz="1600" b="0" dirty="0" smtClean="0"/>
              <a:t>sur la base duquel les éditeurs et les intégrateurs ont été consultés. Les équipes IMA ont sélectionné </a:t>
            </a:r>
            <a:r>
              <a:rPr lang="fr-FR" sz="1600" dirty="0" smtClean="0"/>
              <a:t>trois couples Editeur-Intégrateur</a:t>
            </a:r>
            <a:r>
              <a:rPr lang="fr-FR" sz="1600" b="0" dirty="0" smtClean="0"/>
              <a:t> en phase finale de choix sur des critères de </a:t>
            </a:r>
            <a:r>
              <a:rPr lang="fr-FR" sz="1600" dirty="0" smtClean="0"/>
              <a:t>couverture fonctionnelle</a:t>
            </a:r>
            <a:r>
              <a:rPr lang="fr-FR" sz="1600" b="0" dirty="0" smtClean="0"/>
              <a:t>, de </a:t>
            </a:r>
            <a:r>
              <a:rPr lang="fr-FR" sz="1600" dirty="0" smtClean="0"/>
              <a:t>capacité d'accompagnement </a:t>
            </a:r>
            <a:r>
              <a:rPr lang="fr-FR" sz="1600" b="0" dirty="0" smtClean="0"/>
              <a:t>ainsi que de </a:t>
            </a:r>
            <a:r>
              <a:rPr lang="fr-FR" sz="1600" dirty="0" smtClean="0"/>
              <a:t>rapport évolutivité - budget</a:t>
            </a:r>
          </a:p>
          <a:p>
            <a:pPr algn="just"/>
            <a:endParaRPr lang="fr-FR" sz="1600" b="0" dirty="0" smtClean="0"/>
          </a:p>
          <a:p>
            <a:pPr algn="just"/>
            <a:endParaRPr lang="fr-FR" sz="1600" b="0" dirty="0" smtClean="0"/>
          </a:p>
          <a:p>
            <a:pPr algn="just"/>
            <a:endParaRPr lang="fr-FR" sz="1600" b="0" dirty="0" smtClean="0"/>
          </a:p>
          <a:p>
            <a:pPr algn="just"/>
            <a:endParaRPr lang="fr-FR" sz="1600" b="0" dirty="0" smtClean="0"/>
          </a:p>
          <a:p>
            <a:pPr algn="just"/>
            <a:r>
              <a:rPr lang="fr-FR" sz="1600" b="0" dirty="0" smtClean="0"/>
              <a:t>Le processus de sélection s'est étalé sur </a:t>
            </a:r>
            <a:r>
              <a:rPr lang="fr-FR" sz="1600" dirty="0" smtClean="0"/>
              <a:t>6 mois </a:t>
            </a:r>
            <a:r>
              <a:rPr lang="fr-FR" sz="1600" b="0" dirty="0" smtClean="0"/>
              <a:t>entre les mois de novembre '10 et mai '11</a:t>
            </a:r>
          </a:p>
          <a:p>
            <a:pPr algn="just"/>
            <a:r>
              <a:rPr lang="fr-FR" sz="1600" b="0" dirty="0" smtClean="0"/>
              <a:t>La feuille de route du projet de transformation a été construite avec un objectif de limitation des risques: des livraisons sur une base annuelle en trois lots, une durée de mise en œuvre limitée à 3 années (2012-2014)</a:t>
            </a:r>
          </a:p>
        </p:txBody>
      </p:sp>
      <p:sp>
        <p:nvSpPr>
          <p:cNvPr id="18" name="Rectangle 19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8056563" y="6581775"/>
            <a:ext cx="1087437" cy="2270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Page  </a:t>
            </a:r>
            <a:fld id="{1857B642-0473-4915-9B6C-C102839FE272}" type="slidenum">
              <a:rPr lang="fr-FR"/>
              <a:pPr>
                <a:defRPr/>
              </a:pPr>
              <a:t>15</a:t>
            </a:fld>
            <a:endParaRPr lang="fr-FR"/>
          </a:p>
          <a:p>
            <a:pPr>
              <a:defRPr/>
            </a:pPr>
            <a:endParaRPr lang="fr-FR"/>
          </a:p>
        </p:txBody>
      </p:sp>
      <p:grpSp>
        <p:nvGrpSpPr>
          <p:cNvPr id="12" name="Group 11"/>
          <p:cNvGrpSpPr/>
          <p:nvPr/>
        </p:nvGrpSpPr>
        <p:grpSpPr>
          <a:xfrm>
            <a:off x="776167" y="1810000"/>
            <a:ext cx="8004418" cy="806200"/>
            <a:chOff x="840847" y="1683000"/>
            <a:chExt cx="8671453" cy="806200"/>
          </a:xfrm>
        </p:grpSpPr>
        <p:sp>
          <p:nvSpPr>
            <p:cNvPr id="7" name="Rounded Rectangle 6"/>
            <p:cNvSpPr/>
            <p:nvPr/>
          </p:nvSpPr>
          <p:spPr>
            <a:xfrm>
              <a:off x="840847" y="1683000"/>
              <a:ext cx="1386906" cy="806200"/>
            </a:xfrm>
            <a:prstGeom prst="roundRect">
              <a:avLst/>
            </a:prstGeom>
            <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  <a:effectLst>
              <a:innerShdw blurRad="63500" dist="50800" dir="16200000">
                <a:schemeClr val="bg1"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 anchorCtr="1"/>
            <a:lstStyle/>
            <a:p>
              <a:pPr algn="ctr">
                <a:defRPr/>
              </a:pPr>
              <a:r>
                <a:rPr lang="fr-FR" sz="1400" dirty="0">
                  <a:latin typeface="Arial Narrow" pitchFamily="34" charset="0"/>
                </a:rPr>
                <a:t>Chantier </a:t>
              </a:r>
              <a:r>
                <a:rPr lang="fr-FR" sz="1400" dirty="0" smtClean="0">
                  <a:latin typeface="Arial Narrow" pitchFamily="34" charset="0"/>
                </a:rPr>
                <a:t>Comptabilité et Contrôle de Gestion</a:t>
              </a:r>
              <a:endParaRPr lang="fr-FR" sz="1400" dirty="0">
                <a:latin typeface="Arial Narrow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297756" y="1683000"/>
              <a:ext cx="1386906" cy="806200"/>
            </a:xfrm>
            <a:prstGeom prst="roundRect">
              <a:avLst/>
            </a:prstGeom>
            <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  <a:effectLst>
              <a:innerShdw blurRad="63500" dist="50800" dir="16200000">
                <a:schemeClr val="bg1"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 anchorCtr="1"/>
            <a:lstStyle/>
            <a:p>
              <a:pPr algn="ctr">
                <a:defRPr/>
              </a:pPr>
              <a:r>
                <a:rPr lang="fr-FR" sz="1400" dirty="0">
                  <a:latin typeface="Arial Narrow" pitchFamily="34" charset="0"/>
                </a:rPr>
                <a:t>Chantier </a:t>
              </a:r>
              <a:r>
                <a:rPr lang="fr-FR" sz="1400" dirty="0" smtClean="0">
                  <a:latin typeface="Arial Narrow" pitchFamily="34" charset="0"/>
                </a:rPr>
                <a:t>Prestataires</a:t>
              </a:r>
              <a:endParaRPr lang="fr-FR" sz="1400" dirty="0">
                <a:latin typeface="Arial Narrow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754665" y="1683000"/>
              <a:ext cx="1386906" cy="806200"/>
            </a:xfrm>
            <a:prstGeom prst="roundRect">
              <a:avLst/>
            </a:prstGeom>
            <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  <a:effectLst>
              <a:innerShdw blurRad="63500" dist="50800" dir="16200000">
                <a:schemeClr val="bg1"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 anchorCtr="1"/>
            <a:lstStyle/>
            <a:p>
              <a:pPr algn="ctr">
                <a:defRPr/>
              </a:pPr>
              <a:r>
                <a:rPr lang="fr-FR" sz="1400" dirty="0">
                  <a:latin typeface="Arial Narrow" pitchFamily="34" charset="0"/>
                </a:rPr>
                <a:t>Chantier </a:t>
              </a:r>
              <a:r>
                <a:rPr lang="fr-FR" sz="1400" dirty="0" smtClean="0">
                  <a:latin typeface="Arial Narrow" pitchFamily="34" charset="0"/>
                </a:rPr>
                <a:t>Commerce</a:t>
              </a:r>
              <a:endParaRPr lang="fr-FR" sz="1400" dirty="0">
                <a:latin typeface="Arial Narrow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211574" y="1683000"/>
              <a:ext cx="1386906" cy="806200"/>
            </a:xfrm>
            <a:prstGeom prst="roundRect">
              <a:avLst/>
            </a:prstGeom>
            <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  <a:effectLst>
              <a:innerShdw blurRad="63500" dist="50800" dir="16200000">
                <a:schemeClr val="bg1"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 anchorCtr="1"/>
            <a:lstStyle/>
            <a:p>
              <a:pPr algn="ctr">
                <a:defRPr/>
              </a:pPr>
              <a:r>
                <a:rPr lang="fr-FR" sz="1400" dirty="0">
                  <a:latin typeface="Arial Narrow" pitchFamily="34" charset="0"/>
                </a:rPr>
                <a:t>Chantier </a:t>
              </a:r>
              <a:r>
                <a:rPr lang="fr-FR" sz="1400" dirty="0" smtClean="0">
                  <a:latin typeface="Arial Narrow" pitchFamily="34" charset="0"/>
                </a:rPr>
                <a:t>Assistance Déplacement</a:t>
              </a:r>
              <a:endParaRPr lang="fr-FR" sz="1400" dirty="0">
                <a:latin typeface="Arial Narrow" pitchFamily="34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668483" y="1683000"/>
              <a:ext cx="1386906" cy="806200"/>
            </a:xfrm>
            <a:prstGeom prst="roundRect">
              <a:avLst/>
            </a:prstGeom>
            <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  <a:effectLst>
              <a:innerShdw blurRad="63500" dist="50800" dir="16200000">
                <a:schemeClr val="bg1"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 anchorCtr="1"/>
            <a:lstStyle/>
            <a:p>
              <a:pPr algn="ctr">
                <a:defRPr/>
              </a:pPr>
              <a:r>
                <a:rPr lang="fr-FR" sz="1400" dirty="0">
                  <a:latin typeface="Arial Narrow" pitchFamily="34" charset="0"/>
                </a:rPr>
                <a:t>Chantier </a:t>
              </a:r>
              <a:r>
                <a:rPr lang="fr-FR" sz="1400" dirty="0" smtClean="0">
                  <a:latin typeface="Arial Narrow" pitchFamily="34" charset="0"/>
                </a:rPr>
                <a:t>Assistance Médicale</a:t>
              </a:r>
              <a:endParaRPr lang="fr-FR" sz="1400" dirty="0">
                <a:latin typeface="Arial Narrow" pitchFamily="34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8125394" y="1683000"/>
              <a:ext cx="1386906" cy="806200"/>
            </a:xfrm>
            <a:prstGeom prst="roundRect">
              <a:avLst/>
            </a:prstGeom>
            <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  <a:effectLst>
              <a:innerShdw blurRad="63500" dist="50800" dir="16200000">
                <a:schemeClr val="bg1"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 anchorCtr="1"/>
            <a:lstStyle/>
            <a:p>
              <a:pPr algn="ctr">
                <a:defRPr/>
              </a:pPr>
              <a:r>
                <a:rPr lang="fr-FR" sz="1400" dirty="0">
                  <a:latin typeface="Arial Narrow" pitchFamily="34" charset="0"/>
                </a:rPr>
                <a:t>Chantier </a:t>
              </a:r>
              <a:r>
                <a:rPr lang="fr-FR" sz="1400" dirty="0" smtClean="0">
                  <a:latin typeface="Arial Narrow" pitchFamily="34" charset="0"/>
                </a:rPr>
                <a:t>Assistance Personne</a:t>
              </a:r>
              <a:endParaRPr lang="fr-FR" sz="1400" dirty="0">
                <a:latin typeface="Arial Narrow" pitchFamily="34" charset="0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770185" y="3996266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Qualiac</a:t>
                      </a:r>
                      <a:endParaRPr lang="en-US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Oracle</a:t>
                      </a:r>
                      <a:endParaRPr lang="en-US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SAP</a:t>
                      </a:r>
                      <a:endParaRPr lang="en-US" dirty="0"/>
                    </a:p>
                  </a:txBody>
                  <a:tcPr marL="84406" marR="84406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Sopra</a:t>
                      </a:r>
                      <a:endParaRPr lang="en-US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AtosOrigin</a:t>
                      </a:r>
                      <a:endParaRPr lang="en-US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Deloitte</a:t>
                      </a:r>
                      <a:endParaRPr lang="en-US" dirty="0"/>
                    </a:p>
                  </a:txBody>
                  <a:tcPr marL="84406" marR="84406"/>
                </a:tc>
              </a:tr>
            </a:tbl>
          </a:graphicData>
        </a:graphic>
      </p:graphicFrame>
      <p:sp>
        <p:nvSpPr>
          <p:cNvPr id="15" name="ZoneTexte 14"/>
          <p:cNvSpPr txBox="1"/>
          <p:nvPr/>
        </p:nvSpPr>
        <p:spPr>
          <a:xfrm rot="1814597">
            <a:off x="7206305" y="500198"/>
            <a:ext cx="1967077" cy="338554"/>
          </a:xfrm>
          <a:prstGeom prst="rect">
            <a:avLst/>
          </a:prstGeom>
          <a:solidFill>
            <a:srgbClr val="C1E8F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600" dirty="0" smtClean="0"/>
              <a:t>Analyse faite en 2011</a:t>
            </a:r>
            <a:endParaRPr lang="fr-FR" sz="1600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581" y="701456"/>
            <a:ext cx="2577208" cy="20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6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0551" y="0"/>
            <a:ext cx="8553450" cy="896938"/>
          </a:xfrm>
        </p:spPr>
        <p:txBody>
          <a:bodyPr/>
          <a:lstStyle/>
          <a:p>
            <a:r>
              <a:rPr lang="fr-FR" sz="2400" dirty="0" smtClean="0"/>
              <a:t>Un programme de travail sur 4 ans mobilisant toutes les activités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Page  </a:t>
            </a:r>
            <a:fld id="{118BC88D-8ACA-4DA4-A777-ED44F28B52F9}" type="slidenum">
              <a:rPr lang="fr-FR" smtClean="0"/>
              <a:pPr>
                <a:defRPr/>
              </a:pPr>
              <a:t>16</a:t>
            </a:fld>
            <a:endParaRPr lang="fr-FR" smtClean="0"/>
          </a:p>
          <a:p>
            <a:pPr>
              <a:defRPr/>
            </a:pPr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806126"/>
              </p:ext>
            </p:extLst>
          </p:nvPr>
        </p:nvGraphicFramePr>
        <p:xfrm>
          <a:off x="725367" y="1085850"/>
          <a:ext cx="8229607" cy="56756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15662"/>
                <a:gridCol w="1648557"/>
                <a:gridCol w="1648558"/>
                <a:gridCol w="1503486"/>
                <a:gridCol w="1213344"/>
              </a:tblGrid>
              <a:tr h="46355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2011</a:t>
                      </a:r>
                      <a:endParaRPr lang="fr-FR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2012</a:t>
                      </a:r>
                      <a:endParaRPr lang="fr-FR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2013</a:t>
                      </a:r>
                      <a:endParaRPr lang="fr-FR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2014</a:t>
                      </a:r>
                      <a:endParaRPr lang="fr-FR" dirty="0"/>
                    </a:p>
                  </a:txBody>
                  <a:tcPr marL="84406" marR="84406"/>
                </a:tc>
              </a:tr>
              <a:tr h="544619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Comptabilité &amp; Finances</a:t>
                      </a:r>
                      <a:endParaRPr lang="fr-FR" sz="1400" b="1" dirty="0"/>
                    </a:p>
                  </a:txBody>
                  <a:tcPr marL="84406" marR="84406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Conception générale</a:t>
                      </a:r>
                      <a:r>
                        <a:rPr lang="fr-FR" sz="1200" baseline="0" dirty="0" smtClean="0"/>
                        <a:t/>
                      </a:r>
                      <a:br>
                        <a:rPr lang="fr-FR" sz="1200" baseline="0" dirty="0" smtClean="0"/>
                      </a:br>
                      <a:r>
                        <a:rPr lang="fr-FR" sz="1200" baseline="0" dirty="0" smtClean="0"/>
                        <a:t>Réalisation de maquettes</a:t>
                      </a:r>
                      <a:endParaRPr lang="fr-FR" sz="1200" dirty="0"/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Mise en œuvre</a:t>
                      </a:r>
                      <a:r>
                        <a:rPr lang="fr-FR" sz="1200" baseline="0" dirty="0" smtClean="0"/>
                        <a:t> de l'ERP sur l'ensemble des fonctions comptables (CG, analytique, consolidation) </a:t>
                      </a:r>
                      <a:endParaRPr lang="fr-FR" sz="1200" dirty="0"/>
                    </a:p>
                  </a:txBody>
                  <a:tcPr marL="84406" marR="84406"/>
                </a:tc>
                <a:tc rowSpan="2">
                  <a:txBody>
                    <a:bodyPr/>
                    <a:lstStyle/>
                    <a:p>
                      <a:r>
                        <a:rPr lang="fr-FR" sz="1200" dirty="0" smtClean="0"/>
                        <a:t>Bascule 1</a:t>
                      </a:r>
                      <a:r>
                        <a:rPr lang="fr-FR" sz="1200" baseline="30000" dirty="0" smtClean="0"/>
                        <a:t>er</a:t>
                      </a:r>
                      <a:r>
                        <a:rPr lang="fr-FR" sz="1200" dirty="0" smtClean="0"/>
                        <a:t> pays en février</a:t>
                      </a:r>
                      <a:r>
                        <a:rPr lang="fr-FR" sz="1200" baseline="0" dirty="0" smtClean="0"/>
                        <a:t> 2013, puis 1 pays par mois  (sous contrainte de l'activité )</a:t>
                      </a:r>
                    </a:p>
                    <a:p>
                      <a:endParaRPr lang="fr-FR" sz="1200" baseline="0" dirty="0" smtClean="0"/>
                    </a:p>
                    <a:p>
                      <a:r>
                        <a:rPr lang="fr-FR" sz="1200" baseline="0" dirty="0" smtClean="0"/>
                        <a:t>Compléments (</a:t>
                      </a:r>
                      <a:r>
                        <a:rPr lang="fr-FR" sz="1200" baseline="0" dirty="0" err="1" smtClean="0"/>
                        <a:t>reporting</a:t>
                      </a:r>
                      <a:r>
                        <a:rPr lang="fr-FR" sz="1200" baseline="0" dirty="0" smtClean="0"/>
                        <a:t>, correctifs)</a:t>
                      </a:r>
                      <a:endParaRPr lang="fr-FR" sz="1200" dirty="0"/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84406" marR="8440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Prestataires et Fournisseurs</a:t>
                      </a:r>
                      <a:endParaRPr lang="fr-FR" sz="1400" b="1" dirty="0"/>
                    </a:p>
                  </a:txBody>
                  <a:tcPr marL="84406" marR="84406"/>
                </a:tc>
                <a:tc v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Mise en</a:t>
                      </a:r>
                      <a:r>
                        <a:rPr lang="fr-FR" sz="1200" baseline="0" dirty="0" smtClean="0"/>
                        <a:t> œuvre de l'ERP sur l'ensemble de la chaine  Prestataires et Achats fournisseurs </a:t>
                      </a:r>
                      <a:endParaRPr lang="fr-FR" sz="1200" dirty="0"/>
                    </a:p>
                  </a:txBody>
                  <a:tcPr marL="84406" marR="84406"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84406" marR="8440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Produits</a:t>
                      </a:r>
                      <a:endParaRPr lang="fr-FR" sz="1400" b="1" dirty="0" smtClean="0"/>
                    </a:p>
                  </a:txBody>
                  <a:tcPr marL="84406" marR="84406"/>
                </a:tc>
                <a:tc v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Conception </a:t>
                      </a:r>
                      <a:r>
                        <a:rPr lang="fr-FR" sz="1200" baseline="0" dirty="0" smtClean="0"/>
                        <a:t> détaillée des nouveaux produits</a:t>
                      </a:r>
                      <a:endParaRPr lang="fr-FR" sz="1200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Mise en œuvre Produits complexes</a:t>
                      </a:r>
                    </a:p>
                    <a:p>
                      <a:r>
                        <a:rPr lang="fr-FR" sz="1200" dirty="0" smtClean="0"/>
                        <a:t>Facturation clients</a:t>
                      </a:r>
                      <a:endParaRPr lang="fr-FR" sz="1200" dirty="0"/>
                    </a:p>
                  </a:txBody>
                  <a:tcPr marL="84406" marR="84406"/>
                </a:tc>
                <a:tc rowSpan="3">
                  <a:txBody>
                    <a:bodyPr/>
                    <a:lstStyle/>
                    <a:p>
                      <a:r>
                        <a:rPr lang="fr-FR" sz="1200" dirty="0" smtClean="0"/>
                        <a:t>Bascule</a:t>
                      </a:r>
                      <a:r>
                        <a:rPr lang="fr-FR" sz="1200" baseline="0" dirty="0" smtClean="0"/>
                        <a:t> 1</a:t>
                      </a:r>
                      <a:r>
                        <a:rPr lang="fr-FR" sz="1200" baseline="30000" dirty="0" smtClean="0"/>
                        <a:t>er</a:t>
                      </a:r>
                      <a:r>
                        <a:rPr lang="fr-FR" sz="1200" baseline="0" dirty="0" smtClean="0"/>
                        <a:t> pays </a:t>
                      </a:r>
                      <a:r>
                        <a:rPr lang="fr-FR" sz="1200" baseline="0" dirty="0" err="1" smtClean="0"/>
                        <a:t>pays</a:t>
                      </a:r>
                      <a:r>
                        <a:rPr lang="fr-FR" sz="1200" baseline="0" dirty="0" smtClean="0"/>
                        <a:t> en février 2014 puis 1 par mois (sous contrainte de l'activité)</a:t>
                      </a:r>
                      <a:endParaRPr lang="fr-FR" sz="1200" dirty="0"/>
                    </a:p>
                  </a:txBody>
                  <a:tcPr marL="84406" marR="84406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Interface utilisateurs Assistance</a:t>
                      </a:r>
                      <a:endParaRPr lang="fr-FR" sz="1400" b="1" dirty="0" smtClean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Etude de la solution</a:t>
                      </a:r>
                      <a:r>
                        <a:rPr lang="fr-FR" sz="1200" baseline="0" dirty="0" smtClean="0"/>
                        <a:t> : adaptation MCS ou réécriture à l'identique</a:t>
                      </a:r>
                      <a:endParaRPr lang="fr-FR" sz="1200" dirty="0"/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Réalisation</a:t>
                      </a:r>
                      <a:r>
                        <a:rPr lang="fr-FR" sz="1200" baseline="0" dirty="0" smtClean="0"/>
                        <a:t> des travaux d'intégration avec l'ERP (interface inchangé)</a:t>
                      </a:r>
                    </a:p>
                    <a:p>
                      <a:endParaRPr lang="fr-FR" sz="1200" baseline="0" dirty="0" smtClean="0"/>
                    </a:p>
                    <a:p>
                      <a:endParaRPr lang="fr-FR" sz="1200" baseline="0" dirty="0" smtClean="0"/>
                    </a:p>
                    <a:p>
                      <a:endParaRPr lang="fr-FR" sz="1200" baseline="0" dirty="0" smtClean="0"/>
                    </a:p>
                    <a:p>
                      <a:r>
                        <a:rPr lang="fr-FR" sz="1200" baseline="0" dirty="0" smtClean="0"/>
                        <a:t>Conception du nouvel interface (sur la base des travaux Pégase)</a:t>
                      </a:r>
                      <a:endParaRPr lang="fr-FR" sz="1200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Bascule 1</a:t>
                      </a:r>
                      <a:r>
                        <a:rPr lang="fr-FR" sz="1200" baseline="30000" dirty="0" smtClean="0"/>
                        <a:t>er</a:t>
                      </a:r>
                      <a:r>
                        <a:rPr lang="fr-FR" sz="1200" dirty="0" smtClean="0"/>
                        <a:t> pays en février</a:t>
                      </a:r>
                      <a:r>
                        <a:rPr lang="fr-FR" sz="1200" baseline="0" dirty="0" smtClean="0"/>
                        <a:t> 2013, puis 1 pays par mois  (sous contrainte de l'activité )</a:t>
                      </a:r>
                      <a:br>
                        <a:rPr lang="fr-FR" sz="1200" baseline="0" dirty="0" smtClean="0"/>
                      </a:br>
                      <a:endParaRPr lang="fr-FR" sz="1200" baseline="0" dirty="0" smtClean="0"/>
                    </a:p>
                    <a:p>
                      <a:r>
                        <a:rPr lang="fr-FR" sz="1200" baseline="0" dirty="0" smtClean="0"/>
                        <a:t>Développement nouvel interface utilisateur</a:t>
                      </a:r>
                    </a:p>
                    <a:p>
                      <a:endParaRPr lang="fr-FR" sz="1200" dirty="0"/>
                    </a:p>
                  </a:txBody>
                  <a:tcPr marL="84406" marR="84406"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Distribution</a:t>
                      </a:r>
                      <a:r>
                        <a:rPr lang="fr-FR" sz="1400" baseline="0" dirty="0" smtClean="0"/>
                        <a:t> des travaux</a:t>
                      </a:r>
                      <a:endParaRPr lang="fr-FR" sz="1400" b="1" dirty="0" smtClean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Etude</a:t>
                      </a:r>
                      <a:r>
                        <a:rPr lang="fr-FR" sz="1200" baseline="0" dirty="0" smtClean="0"/>
                        <a:t> de la solution:</a:t>
                      </a:r>
                    </a:p>
                    <a:p>
                      <a:r>
                        <a:rPr lang="fr-FR" sz="1200" baseline="0" dirty="0" smtClean="0"/>
                        <a:t>Utilisation de </a:t>
                      </a:r>
                      <a:r>
                        <a:rPr lang="fr-FR" sz="1200" baseline="0" dirty="0" err="1" smtClean="0"/>
                        <a:t>workflow</a:t>
                      </a:r>
                      <a:r>
                        <a:rPr lang="fr-FR" sz="1200" baseline="0" dirty="0" smtClean="0"/>
                        <a:t> de l'ERP ou outil de type </a:t>
                      </a:r>
                      <a:r>
                        <a:rPr lang="fr-FR" sz="1200" baseline="0" dirty="0" err="1" smtClean="0"/>
                        <a:t>Génésys</a:t>
                      </a:r>
                      <a:endParaRPr lang="fr-FR" sz="1200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Conception de la solution</a:t>
                      </a:r>
                      <a:endParaRPr lang="fr-FR" sz="1200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Mise</a:t>
                      </a:r>
                      <a:r>
                        <a:rPr lang="fr-FR" sz="1200" baseline="0" dirty="0" smtClean="0"/>
                        <a:t> en œuvre de la solution</a:t>
                      </a:r>
                      <a:endParaRPr lang="fr-FR" sz="1200" dirty="0"/>
                    </a:p>
                  </a:txBody>
                  <a:tcPr marL="84406" marR="84406"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 rot="1814597">
            <a:off x="7652932" y="499708"/>
            <a:ext cx="1525097" cy="276999"/>
          </a:xfrm>
          <a:prstGeom prst="rect">
            <a:avLst/>
          </a:prstGeom>
          <a:solidFill>
            <a:srgbClr val="C1E8F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200" dirty="0" smtClean="0"/>
              <a:t>Analyse faite en 2011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943259920"/>
      </p:ext>
    </p:extLst>
  </p:cSld>
  <p:clrMapOvr>
    <a:masterClrMapping/>
  </p:clrMapOvr>
  <p:transition advClick="0" advTm="5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solidFill>
                  <a:srgbClr val="6A5F56"/>
                </a:solidFill>
              </a:rPr>
              <a:t>Un plan qui exige l'engagement résolu des personnels d'IMA</a:t>
            </a:r>
            <a:endParaRPr lang="en-US" sz="2400" dirty="0">
              <a:solidFill>
                <a:srgbClr val="6A5F5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971600" y="1052736"/>
            <a:ext cx="7056438" cy="4690515"/>
          </a:xfrm>
        </p:spPr>
        <p:txBody>
          <a:bodyPr/>
          <a:lstStyle/>
          <a:p>
            <a:r>
              <a:rPr lang="fr-FR" sz="1800" b="0" dirty="0" smtClean="0"/>
              <a:t>Un plan </a:t>
            </a:r>
            <a:r>
              <a:rPr lang="fr-FR" sz="1800" dirty="0" smtClean="0"/>
              <a:t>compris et soutenu par l’ensemble des acteurs de l'entreprise</a:t>
            </a:r>
            <a:r>
              <a:rPr lang="fr-FR" sz="1800" b="0" dirty="0" smtClean="0"/>
              <a:t>, et plus particulièrement par la </a:t>
            </a:r>
            <a:r>
              <a:rPr lang="fr-FR" sz="1800" dirty="0" smtClean="0"/>
              <a:t>Direction Générale</a:t>
            </a:r>
          </a:p>
          <a:p>
            <a:endParaRPr lang="fr-FR" sz="1800" b="0" dirty="0" smtClean="0"/>
          </a:p>
          <a:p>
            <a:r>
              <a:rPr lang="fr-FR" sz="1800" b="0" dirty="0" smtClean="0"/>
              <a:t>Une </a:t>
            </a:r>
            <a:r>
              <a:rPr lang="fr-FR" sz="1800" dirty="0" smtClean="0"/>
              <a:t>implication active des métiers </a:t>
            </a:r>
            <a:r>
              <a:rPr lang="fr-FR" sz="1800" b="0" dirty="0" smtClean="0"/>
              <a:t>dans la mise en œuvre du plan, surtout en vue de la </a:t>
            </a:r>
            <a:r>
              <a:rPr lang="fr-FR" sz="1800" dirty="0" smtClean="0"/>
              <a:t>maîtrise de la personnalisation du Progiciel </a:t>
            </a:r>
            <a:r>
              <a:rPr lang="fr-FR" sz="1800" b="0" dirty="0" smtClean="0"/>
              <a:t>à travers les développements spécifiques</a:t>
            </a:r>
          </a:p>
          <a:p>
            <a:endParaRPr lang="fr-FR" sz="1800" b="0" dirty="0" smtClean="0"/>
          </a:p>
          <a:p>
            <a:r>
              <a:rPr lang="fr-FR" sz="1800" b="0" dirty="0" smtClean="0"/>
              <a:t>Un planning et des moyens </a:t>
            </a:r>
            <a:r>
              <a:rPr lang="fr-FR" sz="1800" dirty="0" smtClean="0"/>
              <a:t>engageant l’entreprise</a:t>
            </a:r>
            <a:r>
              <a:rPr lang="fr-FR" sz="1800" b="0" dirty="0" smtClean="0"/>
              <a:t>, visant </a:t>
            </a:r>
            <a:r>
              <a:rPr lang="fr-FR" sz="1800" dirty="0" smtClean="0"/>
              <a:t>l'atteinte de résultats</a:t>
            </a:r>
            <a:r>
              <a:rPr lang="fr-FR" sz="1800" b="0" dirty="0" smtClean="0"/>
              <a:t> </a:t>
            </a:r>
            <a:r>
              <a:rPr lang="fr-FR" sz="1800" dirty="0" smtClean="0"/>
              <a:t>tangibles</a:t>
            </a:r>
            <a:r>
              <a:rPr lang="fr-FR" sz="1800" b="0" dirty="0" smtClean="0"/>
              <a:t> dans des délais courts</a:t>
            </a:r>
          </a:p>
          <a:p>
            <a:endParaRPr lang="fr-FR" sz="1800" b="0" dirty="0" smtClean="0"/>
          </a:p>
          <a:p>
            <a:r>
              <a:rPr lang="fr-FR" sz="1800" b="0" dirty="0" smtClean="0"/>
              <a:t>Un </a:t>
            </a:r>
            <a:r>
              <a:rPr lang="fr-FR" sz="1800" dirty="0" smtClean="0"/>
              <a:t>pilotage précis </a:t>
            </a:r>
            <a:r>
              <a:rPr lang="fr-FR" sz="1800" b="0" dirty="0" smtClean="0"/>
              <a:t>par une Direction de Projet </a:t>
            </a:r>
            <a:r>
              <a:rPr lang="fr-FR" sz="1800" dirty="0" smtClean="0"/>
              <a:t>dédiée</a:t>
            </a:r>
          </a:p>
          <a:p>
            <a:endParaRPr lang="fr-FR" sz="1800" b="0" dirty="0" smtClean="0"/>
          </a:p>
          <a:p>
            <a:r>
              <a:rPr lang="fr-FR" sz="1800" b="0" dirty="0" smtClean="0"/>
              <a:t>Une </a:t>
            </a:r>
            <a:r>
              <a:rPr lang="fr-FR" sz="1800" dirty="0" smtClean="0"/>
              <a:t>équipe-projet IMA pluridisciplinaire </a:t>
            </a:r>
            <a:r>
              <a:rPr lang="fr-FR" sz="1800" b="0" dirty="0" smtClean="0"/>
              <a:t>composée de </a:t>
            </a:r>
            <a:r>
              <a:rPr lang="fr-FR" sz="1800" dirty="0" smtClean="0"/>
              <a:t>ressources métier</a:t>
            </a:r>
            <a:r>
              <a:rPr lang="fr-FR" sz="1800" b="0" dirty="0" smtClean="0"/>
              <a:t> ainsi que de </a:t>
            </a:r>
            <a:r>
              <a:rPr lang="fr-FR" sz="1800" dirty="0" smtClean="0"/>
              <a:t>ressources  techniques</a:t>
            </a:r>
            <a:r>
              <a:rPr lang="fr-FR" sz="1800" b="0" dirty="0" smtClean="0"/>
              <a:t>, qui aura pour objectif de maîtriser la solution à terme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56563" y="6581775"/>
            <a:ext cx="1087437" cy="2270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 smtClean="0"/>
              <a:t>Page  </a:t>
            </a:r>
            <a:fld id="{118BC88D-8ACA-4DA4-A777-ED44F28B52F9}" type="slidenum">
              <a:rPr lang="fr-FR" smtClean="0"/>
              <a:pPr>
                <a:defRPr/>
              </a:pPr>
              <a:t>17</a:t>
            </a:fld>
            <a:endParaRPr lang="fr-FR" smtClean="0"/>
          </a:p>
          <a:p>
            <a:pPr>
              <a:defRPr/>
            </a:pPr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581" y="701456"/>
            <a:ext cx="2577208" cy="20726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 rot="1814597">
            <a:off x="7652932" y="499708"/>
            <a:ext cx="1525097" cy="276999"/>
          </a:xfrm>
          <a:prstGeom prst="rect">
            <a:avLst/>
          </a:prstGeom>
          <a:solidFill>
            <a:srgbClr val="C1E8F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200" dirty="0" smtClean="0"/>
              <a:t>Analyse faite en 2011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86261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5415" y="129828"/>
            <a:ext cx="1914482" cy="850900"/>
          </a:xfrm>
        </p:spPr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32" y="700662"/>
            <a:ext cx="2577207" cy="207264"/>
          </a:xfrm>
          <a:prstGeom prst="rect">
            <a:avLst/>
          </a:prstGeom>
        </p:spPr>
      </p:pic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982678" y="1268761"/>
            <a:ext cx="652389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/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Introduction </a:t>
            </a:r>
          </a:p>
          <a:p>
            <a:pPr marL="0" indent="0" algn="just"/>
            <a:endParaRPr lang="fr-FR" alt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Présentation de l’entreprise – l’</a:t>
            </a:r>
            <a:r>
              <a:rPr lang="fr-FR" altLang="fr-FR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assisteur</a:t>
            </a: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 IMA</a:t>
            </a:r>
          </a:p>
          <a:p>
            <a:pPr marL="514350" indent="-514350" algn="just">
              <a:buFont typeface="+mj-lt"/>
              <a:buAutoNum type="romanUcPeriod"/>
            </a:pPr>
            <a:endParaRPr lang="fr-FR" alt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La transformation du SI</a:t>
            </a:r>
            <a:endParaRPr lang="fr-FR" alt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914400" lvl="1" indent="-514350" algn="just">
              <a:buFont typeface="+mj-lt"/>
              <a:buAutoNum type="arabicPeriod"/>
            </a:pPr>
            <a:endParaRPr lang="fr-FR" altLang="fr-FR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Les apports de l’ERP SAP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Standardisation des processus comptables</a:t>
            </a:r>
            <a:endParaRPr lang="fr-FR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914400" lvl="1" indent="-514350" algn="just">
              <a:buFont typeface="+mj-lt"/>
              <a:buAutoNum type="arabicPeriod"/>
            </a:pPr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Pilotage temps réel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Analyse des coûts de </a:t>
            </a: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revient</a:t>
            </a:r>
          </a:p>
          <a:p>
            <a:pPr marL="914400" lvl="1" indent="-514350" algn="just">
              <a:buFont typeface="+mj-lt"/>
              <a:buAutoNum type="arabicPeriod"/>
            </a:pPr>
            <a:endParaRPr lang="fr-FR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68885" y="1791812"/>
            <a:ext cx="4453418" cy="5301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Rectangle 20"/>
          <p:cNvSpPr/>
          <p:nvPr/>
        </p:nvSpPr>
        <p:spPr>
          <a:xfrm>
            <a:off x="1068885" y="2564904"/>
            <a:ext cx="4453418" cy="5301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1068885" y="3284984"/>
            <a:ext cx="4453418" cy="72000"/>
          </a:xfrm>
          <a:prstGeom prst="rect">
            <a:avLst/>
          </a:prstGeom>
          <a:solidFill>
            <a:srgbClr val="E36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76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424936" cy="1210146"/>
          </a:xfrm>
        </p:spPr>
        <p:txBody>
          <a:bodyPr/>
          <a:lstStyle/>
          <a:p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Les apports </a:t>
            </a:r>
            <a:r>
              <a:rPr lang="fr-FR" sz="2800" b="1" kern="1200" dirty="0">
                <a:solidFill>
                  <a:srgbClr val="6A5F56"/>
                </a:solidFill>
                <a:latin typeface="Arial" charset="0"/>
              </a:rPr>
              <a:t>de l’ERP </a:t>
            </a:r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SAP</a:t>
            </a:r>
            <a:r>
              <a:rPr lang="fr-FR" sz="2000" b="1" i="1" kern="1200" dirty="0" smtClean="0"/>
              <a:t/>
            </a:r>
            <a:br>
              <a:rPr lang="fr-FR" sz="2000" b="1" i="1" kern="1200" dirty="0" smtClean="0"/>
            </a:br>
            <a:r>
              <a:rPr lang="fr-FR" sz="2000" b="1" i="1" kern="1200" dirty="0"/>
              <a:t>	</a:t>
            </a:r>
            <a:r>
              <a:rPr lang="fr-FR" sz="2400" b="1" i="1" kern="1200" dirty="0" smtClean="0"/>
              <a:t>1 - Standardisation  </a:t>
            </a:r>
            <a:r>
              <a:rPr lang="fr-FR" sz="2400" b="1" i="1" kern="1200" dirty="0" smtClean="0">
                <a:ea typeface="+mn-ea"/>
                <a:cs typeface="+mn-cs"/>
              </a:rPr>
              <a:t>des processus comptables</a:t>
            </a:r>
            <a:endParaRPr lang="fr-FR" sz="2400" b="1" i="1" kern="1200" dirty="0">
              <a:ea typeface="+mn-ea"/>
              <a:cs typeface="+mn-cs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251520" y="1484784"/>
            <a:ext cx="8280920" cy="4968552"/>
          </a:xfrm>
        </p:spPr>
        <p:txBody>
          <a:bodyPr/>
          <a:lstStyle/>
          <a:p>
            <a:pPr marL="0" indent="0">
              <a:buNone/>
            </a:pPr>
            <a:r>
              <a:rPr lang="fr-FR" sz="1800" dirty="0" smtClean="0"/>
              <a:t>Un ERP apporte des </a:t>
            </a:r>
            <a:r>
              <a:rPr lang="fr-FR" sz="1800" dirty="0" err="1" smtClean="0"/>
              <a:t>process</a:t>
            </a:r>
            <a:r>
              <a:rPr lang="fr-FR" sz="1800" dirty="0" smtClean="0"/>
              <a:t> et des objets (documents) standards</a:t>
            </a:r>
          </a:p>
          <a:p>
            <a:pPr lvl="1"/>
            <a:r>
              <a:rPr lang="fr-FR" sz="1800" dirty="0" smtClean="0"/>
              <a:t>Exemple de </a:t>
            </a:r>
            <a:r>
              <a:rPr lang="fr-FR" sz="1800" dirty="0" err="1" smtClean="0"/>
              <a:t>Process</a:t>
            </a:r>
            <a:r>
              <a:rPr lang="fr-FR" sz="1800" dirty="0" smtClean="0"/>
              <a:t> achat standard SAP « long »:</a:t>
            </a:r>
          </a:p>
          <a:p>
            <a:pPr lvl="2"/>
            <a:r>
              <a:rPr lang="fr-FR" sz="1800" dirty="0" smtClean="0"/>
              <a:t>Demande d’achat </a:t>
            </a:r>
            <a:r>
              <a:rPr lang="fr-FR" sz="1800" dirty="0" smtClean="0">
                <a:sym typeface="Wingdings" pitchFamily="2" charset="2"/>
              </a:rPr>
              <a:t> Devis  C</a:t>
            </a:r>
            <a:r>
              <a:rPr lang="fr-FR" sz="1800" dirty="0" smtClean="0"/>
              <a:t>ommande </a:t>
            </a:r>
            <a:r>
              <a:rPr lang="fr-FR" sz="1800" dirty="0" smtClean="0">
                <a:sym typeface="Wingdings" pitchFamily="2" charset="2"/>
              </a:rPr>
              <a:t> Réception</a:t>
            </a:r>
            <a:r>
              <a:rPr lang="fr-FR" sz="1800" dirty="0" smtClean="0"/>
              <a:t> </a:t>
            </a:r>
            <a:r>
              <a:rPr lang="fr-FR" sz="1800" dirty="0" smtClean="0">
                <a:sym typeface="Wingdings" pitchFamily="2" charset="2"/>
              </a:rPr>
              <a:t> F</a:t>
            </a:r>
            <a:r>
              <a:rPr lang="fr-FR" sz="1800" dirty="0" smtClean="0"/>
              <a:t>acture </a:t>
            </a:r>
            <a:r>
              <a:rPr lang="fr-FR" sz="1800" dirty="0" smtClean="0">
                <a:sym typeface="Wingdings" pitchFamily="2" charset="2"/>
              </a:rPr>
              <a:t> Ecriture</a:t>
            </a:r>
            <a:endParaRPr lang="fr-FR" sz="1800" dirty="0" smtClean="0"/>
          </a:p>
          <a:p>
            <a:pPr lvl="1"/>
            <a:r>
              <a:rPr lang="fr-FR" sz="1800" dirty="0" smtClean="0"/>
              <a:t>Exemple </a:t>
            </a:r>
            <a:r>
              <a:rPr lang="fr-FR" sz="1800" dirty="0"/>
              <a:t>de </a:t>
            </a:r>
            <a:r>
              <a:rPr lang="fr-FR" sz="1800" dirty="0" err="1"/>
              <a:t>Process</a:t>
            </a:r>
            <a:r>
              <a:rPr lang="fr-FR" sz="1800" dirty="0"/>
              <a:t> achat standard SAP « </a:t>
            </a:r>
            <a:r>
              <a:rPr lang="fr-FR" sz="1800" dirty="0" smtClean="0"/>
              <a:t>court</a:t>
            </a:r>
            <a:r>
              <a:rPr lang="fr-FR" sz="1800" dirty="0"/>
              <a:t> </a:t>
            </a:r>
            <a:r>
              <a:rPr lang="fr-FR" sz="1800" dirty="0" smtClean="0"/>
              <a:t>»:</a:t>
            </a:r>
          </a:p>
          <a:p>
            <a:pPr lvl="2"/>
            <a:r>
              <a:rPr lang="fr-FR" sz="1800" dirty="0" smtClean="0">
                <a:sym typeface="Wingdings" pitchFamily="2" charset="2"/>
              </a:rPr>
              <a:t>C</a:t>
            </a:r>
            <a:r>
              <a:rPr lang="fr-FR" sz="1800" dirty="0" smtClean="0"/>
              <a:t>ommande </a:t>
            </a:r>
            <a:r>
              <a:rPr lang="fr-FR" sz="1800" dirty="0" smtClean="0">
                <a:sym typeface="Wingdings" pitchFamily="2" charset="2"/>
              </a:rPr>
              <a:t> F</a:t>
            </a:r>
            <a:r>
              <a:rPr lang="fr-FR" sz="1800" dirty="0" smtClean="0"/>
              <a:t>acture</a:t>
            </a:r>
            <a:r>
              <a:rPr lang="fr-FR" sz="1800" dirty="0"/>
              <a:t> </a:t>
            </a:r>
            <a:r>
              <a:rPr lang="fr-FR" sz="1800" dirty="0">
                <a:sym typeface="Wingdings" pitchFamily="2" charset="2"/>
              </a:rPr>
              <a:t> </a:t>
            </a:r>
            <a:r>
              <a:rPr lang="fr-FR" sz="1800" dirty="0" smtClean="0">
                <a:sym typeface="Wingdings" pitchFamily="2" charset="2"/>
              </a:rPr>
              <a:t>Ecriture</a:t>
            </a:r>
          </a:p>
          <a:p>
            <a:pPr lvl="2"/>
            <a:endParaRPr lang="fr-FR" sz="1800" dirty="0" smtClean="0"/>
          </a:p>
          <a:p>
            <a:pPr marL="0" indent="0" fontAlgn="ctr">
              <a:buNone/>
            </a:pPr>
            <a:r>
              <a:rPr lang="fr-FR" sz="1800" dirty="0" smtClean="0">
                <a:sym typeface="Wingdings" pitchFamily="2" charset="2"/>
              </a:rPr>
              <a:t>L’utilisation de ces processus standards</a:t>
            </a:r>
          </a:p>
          <a:p>
            <a:pPr fontAlgn="ctr">
              <a:buFontTx/>
              <a:buChar char="-"/>
            </a:pPr>
            <a:r>
              <a:rPr lang="fr-FR" sz="1800" b="0" dirty="0" smtClean="0">
                <a:sym typeface="Wingdings" pitchFamily="2" charset="2"/>
              </a:rPr>
              <a:t>Permet de bénéficier à moindre coût des </a:t>
            </a:r>
            <a:r>
              <a:rPr lang="fr-FR" sz="1800" dirty="0" smtClean="0">
                <a:sym typeface="Wingdings" pitchFamily="2" charset="2"/>
              </a:rPr>
              <a:t>évolutions </a:t>
            </a:r>
            <a:r>
              <a:rPr lang="fr-FR" sz="1800" b="0" dirty="0" smtClean="0">
                <a:sym typeface="Wingdings" pitchFamily="2" charset="2"/>
              </a:rPr>
              <a:t>du progiciel</a:t>
            </a:r>
          </a:p>
          <a:p>
            <a:pPr fontAlgn="ctr">
              <a:buFontTx/>
              <a:buChar char="-"/>
            </a:pPr>
            <a:r>
              <a:rPr lang="fr-FR" sz="1800" b="0" dirty="0" smtClean="0">
                <a:sym typeface="Wingdings" pitchFamily="2" charset="2"/>
              </a:rPr>
              <a:t>Permet de concentrer le travail des utilisateurs sur les </a:t>
            </a:r>
            <a:r>
              <a:rPr lang="fr-FR" sz="1800" dirty="0" smtClean="0">
                <a:sym typeface="Wingdings" pitchFamily="2" charset="2"/>
              </a:rPr>
              <a:t>opérations à valeur ajoutée</a:t>
            </a:r>
          </a:p>
          <a:p>
            <a:pPr fontAlgn="ctr">
              <a:buFontTx/>
              <a:buChar char="-"/>
            </a:pPr>
            <a:r>
              <a:rPr lang="fr-FR" sz="1800" b="0" dirty="0" smtClean="0">
                <a:sym typeface="Wingdings" pitchFamily="2" charset="2"/>
              </a:rPr>
              <a:t>Apporte une </a:t>
            </a:r>
            <a:r>
              <a:rPr lang="fr-FR" sz="1800" dirty="0" smtClean="0">
                <a:sym typeface="Wingdings" pitchFamily="2" charset="2"/>
              </a:rPr>
              <a:t>piste d’audit </a:t>
            </a:r>
            <a:r>
              <a:rPr lang="fr-FR" sz="1800" b="0" dirty="0" smtClean="0">
                <a:sym typeface="Wingdings" pitchFamily="2" charset="2"/>
              </a:rPr>
              <a:t>fiable et simple à parcourir</a:t>
            </a:r>
            <a:endParaRPr lang="fr-FR" sz="1800" b="0" dirty="0">
              <a:sym typeface="Wingdings" pitchFamily="2" charset="2"/>
            </a:endParaRPr>
          </a:p>
          <a:p>
            <a:pPr marL="0" indent="0" fontAlgn="ctr">
              <a:buNone/>
            </a:pPr>
            <a:endParaRPr lang="fr-FR" sz="1800" dirty="0" smtClean="0"/>
          </a:p>
          <a:p>
            <a:pPr marL="0" indent="0" algn="ctr">
              <a:buNone/>
            </a:pPr>
            <a:r>
              <a:rPr lang="fr-FR" sz="1800" dirty="0" smtClean="0"/>
              <a:t>Adapter les processus de l’entreprise aux </a:t>
            </a:r>
            <a:r>
              <a:rPr lang="fr-FR" sz="1800" dirty="0" err="1" smtClean="0"/>
              <a:t>process</a:t>
            </a:r>
            <a:r>
              <a:rPr lang="fr-FR" sz="1800" dirty="0" smtClean="0"/>
              <a:t> de l’ERP (PGI)</a:t>
            </a:r>
          </a:p>
          <a:p>
            <a:pPr marL="0" indent="0" algn="ctr">
              <a:buNone/>
            </a:pPr>
            <a:r>
              <a:rPr lang="fr-FR" sz="1800" dirty="0" smtClean="0"/>
              <a:t>est la principale difficulté d’un projet d’intégration</a:t>
            </a:r>
            <a:r>
              <a:rPr lang="fr-F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496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5415" y="129828"/>
            <a:ext cx="1914482" cy="850900"/>
          </a:xfrm>
        </p:spPr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32" y="700662"/>
            <a:ext cx="2577207" cy="207264"/>
          </a:xfrm>
          <a:prstGeom prst="rect">
            <a:avLst/>
          </a:prstGeom>
        </p:spPr>
      </p:pic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982678" y="1268761"/>
            <a:ext cx="652389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/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Introduction </a:t>
            </a:r>
          </a:p>
          <a:p>
            <a:pPr marL="0" indent="0" algn="just"/>
            <a:endParaRPr lang="fr-FR" alt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Présentation de l’entreprise – l’</a:t>
            </a:r>
            <a:r>
              <a:rPr lang="fr-FR" altLang="fr-FR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assisteur</a:t>
            </a: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IMA</a:t>
            </a:r>
          </a:p>
          <a:p>
            <a:pPr marL="514350" indent="-514350" algn="just">
              <a:buFont typeface="+mj-lt"/>
              <a:buAutoNum type="romanUcPeriod"/>
            </a:pPr>
            <a:endParaRPr lang="fr-FR" alt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La transformation du SI</a:t>
            </a:r>
            <a:endParaRPr lang="fr-FR" alt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914400" lvl="1" indent="-514350" algn="just">
              <a:buFont typeface="+mj-lt"/>
              <a:buAutoNum type="arabicPeriod"/>
            </a:pPr>
            <a:endParaRPr lang="fr-FR" altLang="fr-FR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fr-FR" alt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Les apports de l’ERP SAP</a:t>
            </a:r>
            <a:endParaRPr lang="fr-FR" altLang="fr-FR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  <a:p>
            <a:pPr lvl="1" indent="-342900" algn="just">
              <a:buFont typeface="+mj-lt"/>
              <a:buAutoNum type="romanUcPeriod"/>
            </a:pPr>
            <a:endParaRPr lang="fr-FR" altLang="fr-FR" sz="18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68885" y="1791812"/>
            <a:ext cx="4453418" cy="53012"/>
          </a:xfrm>
          <a:prstGeom prst="rect">
            <a:avLst/>
          </a:prstGeom>
          <a:solidFill>
            <a:srgbClr val="A89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Rectangle 20"/>
          <p:cNvSpPr/>
          <p:nvPr/>
        </p:nvSpPr>
        <p:spPr>
          <a:xfrm>
            <a:off x="1068885" y="2564904"/>
            <a:ext cx="4453418" cy="5301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1068885" y="3284984"/>
            <a:ext cx="4453418" cy="72000"/>
          </a:xfrm>
          <a:prstGeom prst="rect">
            <a:avLst/>
          </a:prstGeom>
          <a:solidFill>
            <a:srgbClr val="E36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504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3475" y="2954344"/>
            <a:ext cx="9130525" cy="3399813"/>
          </a:xfrm>
          <a:prstGeom prst="rect">
            <a:avLst/>
          </a:prstGeom>
          <a:solidFill>
            <a:srgbClr val="A89D94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424936" cy="1152128"/>
          </a:xfrm>
        </p:spPr>
        <p:txBody>
          <a:bodyPr/>
          <a:lstStyle/>
          <a:p>
            <a:pPr lvl="1" algn="l"/>
            <a:r>
              <a:rPr lang="fr-FR" sz="2800" b="1" kern="1200" dirty="0">
                <a:solidFill>
                  <a:srgbClr val="6A5F56"/>
                </a:solidFill>
              </a:rPr>
              <a:t>Les apports de l’ERP </a:t>
            </a:r>
            <a:r>
              <a:rPr lang="fr-FR" sz="2800" b="1" kern="1200" dirty="0" smtClean="0">
                <a:solidFill>
                  <a:srgbClr val="6A5F56"/>
                </a:solidFill>
              </a:rPr>
              <a:t>SAP</a:t>
            </a:r>
            <a:r>
              <a:rPr lang="fr-FR" sz="1400" b="1" kern="1200" dirty="0">
                <a:solidFill>
                  <a:srgbClr val="6A5F56"/>
                </a:solidFill>
              </a:rPr>
              <a:t/>
            </a:r>
            <a:br>
              <a:rPr lang="fr-FR" sz="1400" b="1" kern="1200" dirty="0">
                <a:solidFill>
                  <a:srgbClr val="6A5F56"/>
                </a:solidFill>
              </a:rPr>
            </a:br>
            <a:r>
              <a:rPr lang="fr-FR" sz="2000" b="1" i="1" kern="1200" dirty="0">
                <a:solidFill>
                  <a:srgbClr val="E36C62"/>
                </a:solidFill>
                <a:latin typeface="Calibri" pitchFamily="34" charset="0"/>
                <a:ea typeface="+mn-ea"/>
                <a:cs typeface="Calibri" pitchFamily="34" charset="0"/>
              </a:rPr>
              <a:t>	</a:t>
            </a:r>
            <a:r>
              <a:rPr lang="fr-FR" sz="2000" b="1" i="1" kern="1200" dirty="0" smtClean="0">
                <a:solidFill>
                  <a:srgbClr val="E36C62"/>
                </a:solidFill>
                <a:latin typeface="Calibri" panose="020F0502020204030204" pitchFamily="34" charset="0"/>
                <a:ea typeface="+mn-ea"/>
                <a:cs typeface="+mn-cs"/>
              </a:rPr>
              <a:t>1.1 - Standardisation </a:t>
            </a:r>
            <a:r>
              <a:rPr lang="fr-FR" sz="2000" b="1" i="1" kern="1200" dirty="0">
                <a:solidFill>
                  <a:srgbClr val="E36C62"/>
                </a:solidFill>
                <a:latin typeface="Calibri" panose="020F0502020204030204" pitchFamily="34" charset="0"/>
                <a:ea typeface="+mn-ea"/>
                <a:cs typeface="+mn-cs"/>
              </a:rPr>
              <a:t>des </a:t>
            </a:r>
            <a:r>
              <a:rPr lang="fr-FR" sz="2000" b="1" i="1" kern="1200" dirty="0" smtClean="0">
                <a:solidFill>
                  <a:srgbClr val="E36C62"/>
                </a:solidFill>
                <a:latin typeface="Calibri" panose="020F0502020204030204" pitchFamily="34" charset="0"/>
                <a:ea typeface="+mn-ea"/>
                <a:cs typeface="+mn-cs"/>
              </a:rPr>
              <a:t>processus  comptables : e</a:t>
            </a:r>
            <a:r>
              <a:rPr lang="fr-FR" sz="2000" b="1" i="1" kern="1200" dirty="0" smtClean="0">
                <a:solidFill>
                  <a:srgbClr val="E36C62"/>
                </a:solidFill>
                <a:latin typeface="Calibri" panose="020F0502020204030204" pitchFamily="34" charset="0"/>
              </a:rPr>
              <a:t>xemple sur </a:t>
            </a:r>
            <a:r>
              <a:rPr lang="fr-FR" sz="2000" b="1" i="1" kern="1200" dirty="0">
                <a:solidFill>
                  <a:srgbClr val="E36C62"/>
                </a:solidFill>
                <a:latin typeface="Calibri" panose="020F0502020204030204" pitchFamily="34" charset="0"/>
              </a:rPr>
              <a:t>le </a:t>
            </a:r>
            <a:r>
              <a:rPr lang="fr-FR" sz="2000" b="1" i="1" kern="1200" dirty="0" smtClean="0">
                <a:solidFill>
                  <a:srgbClr val="E36C62"/>
                </a:solidFill>
                <a:latin typeface="Calibri" panose="020F0502020204030204" pitchFamily="34" charset="0"/>
              </a:rPr>
              <a:t>		         processus achat sans développement spécifique</a:t>
            </a:r>
            <a:endParaRPr lang="fr-FR" sz="2000" b="1" i="1" kern="1200" dirty="0">
              <a:solidFill>
                <a:srgbClr val="E36C62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302816" y="1514875"/>
            <a:ext cx="8640960" cy="3714325"/>
          </a:xfrm>
        </p:spPr>
        <p:txBody>
          <a:bodyPr/>
          <a:lstStyle/>
          <a:p>
            <a:pPr marL="0" indent="0" fontAlgn="ctr">
              <a:buNone/>
            </a:pPr>
            <a:r>
              <a:rPr lang="fr-FR" sz="1800" dirty="0" smtClean="0"/>
              <a:t>Contrainte : Le </a:t>
            </a:r>
            <a:r>
              <a:rPr lang="fr-FR" sz="1800" dirty="0"/>
              <a:t>fournisseur du service peut être imposé et ne pas être référencé</a:t>
            </a:r>
          </a:p>
          <a:p>
            <a:pPr lvl="2" fontAlgn="ctr"/>
            <a:r>
              <a:rPr lang="fr-FR" sz="1800" dirty="0"/>
              <a:t>Dépannage sur autoroute : le prestataire est imposé par le PC </a:t>
            </a:r>
            <a:r>
              <a:rPr lang="fr-FR" sz="1800" dirty="0" smtClean="0"/>
              <a:t>autoroutier</a:t>
            </a: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 smtClean="0"/>
              <a:t>Solution =</a:t>
            </a:r>
          </a:p>
          <a:p>
            <a:pPr marL="0" indent="0">
              <a:buNone/>
            </a:pPr>
            <a:r>
              <a:rPr lang="fr-FR" sz="1800" dirty="0" smtClean="0">
                <a:sym typeface="Wingdings" pitchFamily="2" charset="2"/>
              </a:rPr>
              <a:t> A</a:t>
            </a:r>
            <a:r>
              <a:rPr lang="fr-FR" sz="1800" dirty="0" smtClean="0"/>
              <a:t>daptation </a:t>
            </a:r>
            <a:r>
              <a:rPr lang="fr-FR" sz="1800" dirty="0"/>
              <a:t>du </a:t>
            </a:r>
            <a:r>
              <a:rPr lang="fr-FR" sz="1800" dirty="0" smtClean="0"/>
              <a:t>processus </a:t>
            </a:r>
            <a:r>
              <a:rPr lang="fr-FR" sz="1800" dirty="0"/>
              <a:t>au </a:t>
            </a:r>
            <a:r>
              <a:rPr lang="fr-FR" sz="1800" dirty="0" smtClean="0"/>
              <a:t>standard de l’outil</a:t>
            </a:r>
            <a:endParaRPr lang="fr-FR" sz="1800" dirty="0"/>
          </a:p>
          <a:p>
            <a:pPr marL="685800" lvl="1"/>
            <a:r>
              <a:rPr lang="fr-FR" sz="1800" dirty="0" smtClean="0"/>
              <a:t>Modification </a:t>
            </a:r>
            <a:r>
              <a:rPr lang="fr-FR" sz="1800" dirty="0"/>
              <a:t>du processus de commande </a:t>
            </a:r>
            <a:r>
              <a:rPr lang="fr-FR" sz="1800" dirty="0" smtClean="0"/>
              <a:t>en front office pour :</a:t>
            </a:r>
          </a:p>
          <a:p>
            <a:pPr lvl="2"/>
            <a:r>
              <a:rPr lang="fr-FR" sz="1800" dirty="0" smtClean="0"/>
              <a:t>Faciliter l’identification des fournisseurs existants (nouveaux critères de recherche)</a:t>
            </a:r>
          </a:p>
          <a:p>
            <a:pPr lvl="2"/>
            <a:r>
              <a:rPr lang="fr-FR" sz="1800" dirty="0" smtClean="0"/>
              <a:t>Saisir en Front Office les données nécessaires au référencement fournisseur </a:t>
            </a:r>
          </a:p>
          <a:p>
            <a:pPr lvl="2"/>
            <a:r>
              <a:rPr lang="fr-FR" sz="1800" dirty="0" smtClean="0"/>
              <a:t>Systématiser l’envoi de bon de commande</a:t>
            </a:r>
          </a:p>
        </p:txBody>
      </p:sp>
      <p:sp>
        <p:nvSpPr>
          <p:cNvPr id="11" name="Triangle isocèle 10"/>
          <p:cNvSpPr>
            <a:spLocks noChangeAspect="1"/>
          </p:cNvSpPr>
          <p:nvPr/>
        </p:nvSpPr>
        <p:spPr>
          <a:xfrm rot="10800000">
            <a:off x="4354790" y="2911739"/>
            <a:ext cx="447894" cy="37324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23528" y="5157192"/>
            <a:ext cx="8424936" cy="10081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- Amélioration de la charge globale par une meilleure saisie d’information dés le départ</a:t>
            </a:r>
          </a:p>
          <a:p>
            <a:r>
              <a:rPr lang="fr-FR" dirty="0" smtClean="0"/>
              <a:t>- Simplification du travail de rapprochement manuel des factures avec les commandes</a:t>
            </a:r>
          </a:p>
        </p:txBody>
      </p:sp>
    </p:spTree>
    <p:extLst>
      <p:ext uri="{BB962C8B-B14F-4D97-AF65-F5344CB8AC3E}">
        <p14:creationId xmlns:p14="http://schemas.microsoft.com/office/powerpoint/2010/main" val="337229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3475" y="3471606"/>
            <a:ext cx="9130525" cy="2882552"/>
          </a:xfrm>
          <a:prstGeom prst="rect">
            <a:avLst/>
          </a:prstGeom>
          <a:solidFill>
            <a:srgbClr val="A89D94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604448" cy="1210146"/>
          </a:xfrm>
        </p:spPr>
        <p:txBody>
          <a:bodyPr/>
          <a:lstStyle/>
          <a:p>
            <a:pPr lvl="1" algn="l"/>
            <a:r>
              <a:rPr lang="fr-FR" sz="2800" b="1" kern="1200" dirty="0">
                <a:solidFill>
                  <a:srgbClr val="6A5F56"/>
                </a:solidFill>
              </a:rPr>
              <a:t>Les apports de l’ERP </a:t>
            </a:r>
            <a:r>
              <a:rPr lang="fr-FR" sz="2800" b="1" kern="1200" dirty="0" smtClean="0">
                <a:solidFill>
                  <a:srgbClr val="6A5F56"/>
                </a:solidFill>
              </a:rPr>
              <a:t>SAP</a:t>
            </a:r>
            <a:r>
              <a:rPr lang="fr-FR" sz="1400" b="1" kern="1200" dirty="0" smtClean="0">
                <a:solidFill>
                  <a:srgbClr val="6A5F56"/>
                </a:solidFill>
              </a:rPr>
              <a:t/>
            </a:r>
            <a:br>
              <a:rPr lang="fr-FR" sz="1400" b="1" kern="1200" dirty="0" smtClean="0">
                <a:solidFill>
                  <a:srgbClr val="6A5F56"/>
                </a:solidFill>
              </a:rPr>
            </a:br>
            <a:r>
              <a:rPr lang="fr-FR" sz="2000" b="1" i="1" kern="1200" dirty="0">
                <a:solidFill>
                  <a:srgbClr val="E36C62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fr-FR" sz="2000" b="1" i="1" kern="1200" dirty="0" smtClean="0">
                <a:solidFill>
                  <a:srgbClr val="E36C62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fr-FR" sz="2000" b="1" i="1" kern="1200" dirty="0" smtClean="0">
                <a:solidFill>
                  <a:srgbClr val="E36C62"/>
                </a:solidFill>
                <a:latin typeface="Calibri" panose="020F0502020204030204" pitchFamily="34" charset="0"/>
              </a:rPr>
              <a:t>.1 - Standardisation </a:t>
            </a:r>
            <a:r>
              <a:rPr lang="fr-FR" sz="2000" b="1" i="1" kern="1200" dirty="0">
                <a:solidFill>
                  <a:srgbClr val="E36C62"/>
                </a:solidFill>
                <a:latin typeface="Calibri" panose="020F0502020204030204" pitchFamily="34" charset="0"/>
              </a:rPr>
              <a:t>des processus </a:t>
            </a:r>
            <a:r>
              <a:rPr lang="fr-FR" sz="2000" b="1" i="1" kern="1200" dirty="0" smtClean="0">
                <a:solidFill>
                  <a:srgbClr val="E36C62"/>
                </a:solidFill>
                <a:latin typeface="Calibri" panose="020F0502020204030204" pitchFamily="34" charset="0"/>
              </a:rPr>
              <a:t>comptables : exemple </a:t>
            </a:r>
            <a:r>
              <a:rPr lang="fr-FR" sz="2000" b="1" i="1" kern="1200" dirty="0">
                <a:solidFill>
                  <a:srgbClr val="E36C62"/>
                </a:solidFill>
                <a:latin typeface="Calibri" panose="020F0502020204030204" pitchFamily="34" charset="0"/>
              </a:rPr>
              <a:t>sur le </a:t>
            </a:r>
            <a:r>
              <a:rPr lang="fr-FR" sz="2000" b="1" i="1" kern="1200" dirty="0" smtClean="0">
                <a:solidFill>
                  <a:srgbClr val="E36C62"/>
                </a:solidFill>
                <a:latin typeface="Calibri" panose="020F0502020204030204" pitchFamily="34" charset="0"/>
              </a:rPr>
              <a:t>	  	         processus achat avec développement spécifique</a:t>
            </a:r>
            <a:endParaRPr lang="fr-FR" sz="2000" b="1" i="1" kern="1200" dirty="0">
              <a:solidFill>
                <a:srgbClr val="E36C62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315156" y="1268760"/>
            <a:ext cx="8640960" cy="3588675"/>
          </a:xfrm>
        </p:spPr>
        <p:txBody>
          <a:bodyPr/>
          <a:lstStyle/>
          <a:p>
            <a:pPr fontAlgn="ctr"/>
            <a:endParaRPr lang="fr-FR" sz="800" dirty="0" smtClean="0"/>
          </a:p>
          <a:p>
            <a:pPr fontAlgn="ctr"/>
            <a:r>
              <a:rPr lang="fr-FR" dirty="0" smtClean="0"/>
              <a:t>Contrainte : Commande </a:t>
            </a:r>
            <a:r>
              <a:rPr lang="fr-FR" dirty="0"/>
              <a:t>des services dans une situation d'urgence </a:t>
            </a:r>
            <a:endParaRPr lang="fr-FR" dirty="0" smtClean="0"/>
          </a:p>
          <a:p>
            <a:pPr lvl="1" fontAlgn="ctr"/>
            <a:r>
              <a:rPr lang="fr-FR" sz="1600" dirty="0" smtClean="0"/>
              <a:t>Le </a:t>
            </a:r>
            <a:r>
              <a:rPr lang="fr-FR" sz="1600" dirty="0"/>
              <a:t>service </a:t>
            </a:r>
            <a:r>
              <a:rPr lang="fr-FR" sz="1600" dirty="0" smtClean="0"/>
              <a:t>rendu diffère souvent de </a:t>
            </a:r>
            <a:r>
              <a:rPr lang="fr-FR" sz="1600" dirty="0"/>
              <a:t>celui commandé au départ </a:t>
            </a:r>
            <a:endParaRPr lang="fr-FR" sz="1600" dirty="0" smtClean="0"/>
          </a:p>
          <a:p>
            <a:pPr lvl="2" fontAlgn="ctr"/>
            <a:r>
              <a:rPr lang="fr-FR" sz="1600" dirty="0" smtClean="0"/>
              <a:t>Dépannage sur place impossible --&gt; remorquage vers un garage</a:t>
            </a:r>
            <a:endParaRPr lang="fr-FR" sz="1600" dirty="0"/>
          </a:p>
          <a:p>
            <a:pPr lvl="2" fontAlgn="ctr"/>
            <a:r>
              <a:rPr lang="fr-FR" sz="1600" dirty="0" smtClean="0"/>
              <a:t>Nombre de kilomètres à parcourir approximatif</a:t>
            </a:r>
          </a:p>
          <a:p>
            <a:pPr lvl="1" fontAlgn="ctr"/>
            <a:r>
              <a:rPr lang="fr-FR" sz="1600" dirty="0"/>
              <a:t>Pas de réception du service explicite par le </a:t>
            </a:r>
            <a:r>
              <a:rPr lang="fr-FR" sz="1600" dirty="0" smtClean="0"/>
              <a:t>bénéficiaire</a:t>
            </a:r>
          </a:p>
          <a:p>
            <a:pPr fontAlgn="ctr"/>
            <a:r>
              <a:rPr lang="fr-FR" dirty="0" smtClean="0"/>
              <a:t>Volume </a:t>
            </a:r>
            <a:r>
              <a:rPr lang="fr-FR" dirty="0"/>
              <a:t>important de </a:t>
            </a:r>
            <a:r>
              <a:rPr lang="fr-FR" dirty="0" smtClean="0"/>
              <a:t>commandes et de factures </a:t>
            </a:r>
            <a:r>
              <a:rPr lang="fr-FR" dirty="0"/>
              <a:t>à </a:t>
            </a:r>
            <a:r>
              <a:rPr lang="fr-FR" dirty="0" smtClean="0"/>
              <a:t>gérer (&gt; 2 M/an)</a:t>
            </a:r>
          </a:p>
          <a:p>
            <a:pPr lvl="1" fontAlgn="ctr"/>
            <a:r>
              <a:rPr lang="fr-FR" sz="1600" dirty="0" smtClean="0"/>
              <a:t>Forte automatisation du processus indispensable</a:t>
            </a:r>
          </a:p>
          <a:p>
            <a:pPr marL="57150" indent="0" fontAlgn="ctr">
              <a:buNone/>
            </a:pPr>
            <a:r>
              <a:rPr lang="fr-FR" dirty="0" smtClean="0"/>
              <a:t>Solution</a:t>
            </a:r>
          </a:p>
          <a:p>
            <a:pPr>
              <a:buFont typeface="Wingdings"/>
              <a:buChar char="à"/>
            </a:pPr>
            <a:r>
              <a:rPr lang="fr-FR" dirty="0" smtClean="0"/>
              <a:t>Adaptation du progiciel (développement spécifique) aux réalités du métier</a:t>
            </a:r>
          </a:p>
          <a:p>
            <a:pPr lvl="1"/>
            <a:r>
              <a:rPr lang="fr-FR" sz="1600" dirty="0" smtClean="0"/>
              <a:t>Contrôle facture automatique identifiant les écarts de prix facturé / estimé</a:t>
            </a:r>
          </a:p>
          <a:p>
            <a:pPr lvl="1"/>
            <a:r>
              <a:rPr lang="fr-FR" sz="1600" dirty="0" smtClean="0"/>
              <a:t>En cas d’écart de prix, création d’une réception permettant de tracer le service réalisé</a:t>
            </a:r>
          </a:p>
        </p:txBody>
      </p:sp>
      <p:sp>
        <p:nvSpPr>
          <p:cNvPr id="11" name="Triangle isocèle 10"/>
          <p:cNvSpPr>
            <a:spLocks noChangeAspect="1"/>
          </p:cNvSpPr>
          <p:nvPr/>
        </p:nvSpPr>
        <p:spPr>
          <a:xfrm rot="10800000">
            <a:off x="4293385" y="3472236"/>
            <a:ext cx="447894" cy="37324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438277" y="4797152"/>
            <a:ext cx="8280920" cy="14401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 smtClean="0"/>
              <a:t>Contrôle automatique des factures dans près de 90% des cas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dirty="0" smtClean="0"/>
              <a:t>Contrôle manuel ciblé sur les factures en écart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dirty="0" smtClean="0"/>
              <a:t>Qualification et traçabilité des écarts sur les factures restantes pour analyse:</a:t>
            </a:r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Écarts en nature / quantité</a:t>
            </a:r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Ecarts de prix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092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971600" y="4579700"/>
            <a:ext cx="6552728" cy="165761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kern="1200" dirty="0">
                <a:solidFill>
                  <a:srgbClr val="6A5F56"/>
                </a:solidFill>
                <a:latin typeface="Arial" charset="0"/>
              </a:rPr>
              <a:t>Les apports de l’ERP </a:t>
            </a:r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SAP</a:t>
            </a:r>
            <a:b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</a:br>
            <a:r>
              <a:rPr lang="fr-FR" sz="2000" b="1" i="1" kern="1200" dirty="0" smtClean="0">
                <a:ea typeface="+mn-ea"/>
                <a:cs typeface="+mn-cs"/>
              </a:rPr>
              <a:t>	1.2- Urbanisation des processus :</a:t>
            </a:r>
            <a:r>
              <a:rPr lang="fr-FR" sz="2000" b="1" i="1" kern="1200" dirty="0"/>
              <a:t> </a:t>
            </a:r>
            <a:r>
              <a:rPr lang="fr-FR" sz="2000" b="1" i="1" kern="1200" dirty="0" smtClean="0"/>
              <a:t>exemple </a:t>
            </a:r>
            <a:r>
              <a:rPr lang="fr-FR" sz="2000" b="1" i="1" kern="1200" dirty="0"/>
              <a:t>sur le processus achat</a:t>
            </a:r>
            <a:endParaRPr lang="fr-FR" sz="2000" b="1" i="1" kern="1200" dirty="0">
              <a:ea typeface="+mn-ea"/>
              <a:cs typeface="+mn-cs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539552" y="1052736"/>
            <a:ext cx="7704856" cy="3600986"/>
          </a:xfrm>
        </p:spPr>
        <p:txBody>
          <a:bodyPr/>
          <a:lstStyle/>
          <a:p>
            <a:pPr fontAlgn="ctr">
              <a:buFontTx/>
              <a:buChar char="-"/>
            </a:pPr>
            <a:r>
              <a:rPr lang="fr-FR" dirty="0" smtClean="0"/>
              <a:t>Le progiciel de gestion intégré est urbanisé : </a:t>
            </a:r>
          </a:p>
          <a:p>
            <a:pPr lvl="1" fontAlgn="ctr">
              <a:buFontTx/>
              <a:buChar char="-"/>
            </a:pPr>
            <a:r>
              <a:rPr lang="fr-FR" sz="1600" dirty="0" smtClean="0"/>
              <a:t>le découpage des processus et modules applicatifs est conçu pour favoriser leur </a:t>
            </a:r>
            <a:r>
              <a:rPr lang="fr-FR" sz="1600" b="1" dirty="0" smtClean="0"/>
              <a:t>indépendance </a:t>
            </a:r>
            <a:r>
              <a:rPr lang="fr-FR" sz="1600" dirty="0" smtClean="0"/>
              <a:t>et leur </a:t>
            </a:r>
            <a:r>
              <a:rPr lang="fr-FR" sz="1600" b="1" dirty="0" smtClean="0"/>
              <a:t>réutilisabilité</a:t>
            </a:r>
          </a:p>
          <a:p>
            <a:pPr fontAlgn="ctr">
              <a:buFontTx/>
              <a:buChar char="-"/>
            </a:pPr>
            <a:endParaRPr lang="fr-FR" dirty="0" smtClean="0"/>
          </a:p>
          <a:p>
            <a:pPr fontAlgn="ctr"/>
            <a:r>
              <a:rPr lang="fr-FR" dirty="0" smtClean="0"/>
              <a:t>Exemple : </a:t>
            </a:r>
            <a:r>
              <a:rPr lang="fr-FR" dirty="0"/>
              <a:t>achat lié à la production d’un </a:t>
            </a:r>
            <a:r>
              <a:rPr lang="fr-FR" dirty="0" smtClean="0"/>
              <a:t>service</a:t>
            </a:r>
          </a:p>
          <a:p>
            <a:pPr lvl="1" fontAlgn="ctr"/>
            <a:r>
              <a:rPr lang="fr-FR" sz="1600" b="1" dirty="0" smtClean="0"/>
              <a:t>Avant :</a:t>
            </a:r>
          </a:p>
          <a:p>
            <a:pPr lvl="2" fontAlgn="ctr"/>
            <a:r>
              <a:rPr lang="fr-FR" sz="1600" dirty="0" smtClean="0"/>
              <a:t>Les achats d’assistance étaient gérés dans l’outil d’assistance spécifique à IMA, depuis l’ouverture d’un dossier d’assistance commande jusqu’à la validation des factures</a:t>
            </a:r>
          </a:p>
          <a:p>
            <a:pPr lvl="2" fontAlgn="ctr">
              <a:buFont typeface="Wingdings"/>
              <a:buChar char="è"/>
            </a:pPr>
            <a:r>
              <a:rPr lang="fr-FR" sz="1600" dirty="0" err="1" smtClean="0">
                <a:sym typeface="Wingdings" pitchFamily="2" charset="2"/>
              </a:rPr>
              <a:t>Process</a:t>
            </a:r>
            <a:r>
              <a:rPr lang="fr-FR" sz="1600" dirty="0" smtClean="0">
                <a:sym typeface="Wingdings" pitchFamily="2" charset="2"/>
              </a:rPr>
              <a:t> non urbanisé : pas de déclenchement de commande possible en dehors de la gestion du dossier d’assistance </a:t>
            </a:r>
            <a:r>
              <a:rPr lang="fr-FR" sz="1600" dirty="0" smtClean="0"/>
              <a:t>sinistre </a:t>
            </a:r>
            <a:r>
              <a:rPr lang="fr-FR" sz="1600" dirty="0"/>
              <a:t>(envoi d’un dépanneur lors d’une panne ou un accident</a:t>
            </a:r>
            <a:r>
              <a:rPr lang="fr-FR" sz="1600" dirty="0" smtClean="0"/>
              <a:t>…)</a:t>
            </a:r>
          </a:p>
          <a:p>
            <a:pPr lvl="2" fontAlgn="ctr">
              <a:buFont typeface="Wingdings"/>
              <a:buChar char="è"/>
            </a:pPr>
            <a:endParaRPr lang="fr-FR" dirty="0"/>
          </a:p>
        </p:txBody>
      </p:sp>
      <p:sp>
        <p:nvSpPr>
          <p:cNvPr id="9" name="Forme libre 8"/>
          <p:cNvSpPr/>
          <p:nvPr/>
        </p:nvSpPr>
        <p:spPr>
          <a:xfrm>
            <a:off x="1192981" y="4988446"/>
            <a:ext cx="1601390" cy="960834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0" vert="horz" wrap="square" lIns="96722" tIns="96722" rIns="96722" bIns="96722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800" kern="1200" dirty="0" smtClean="0"/>
              <a:t>Gestion dossier assistance</a:t>
            </a:r>
            <a:endParaRPr lang="fr-FR" sz="1800" kern="1200" dirty="0"/>
          </a:p>
        </p:txBody>
      </p:sp>
      <p:sp>
        <p:nvSpPr>
          <p:cNvPr id="10" name="Forme libre 9"/>
          <p:cNvSpPr/>
          <p:nvPr/>
        </p:nvSpPr>
        <p:spPr>
          <a:xfrm>
            <a:off x="2944903" y="5270291"/>
            <a:ext cx="339494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400" kern="1200"/>
          </a:p>
        </p:txBody>
      </p:sp>
      <p:sp>
        <p:nvSpPr>
          <p:cNvPr id="11" name="Forme libre 10"/>
          <p:cNvSpPr/>
          <p:nvPr/>
        </p:nvSpPr>
        <p:spPr>
          <a:xfrm>
            <a:off x="3434929" y="4988446"/>
            <a:ext cx="1601390" cy="960834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0" vert="horz" wrap="square" lIns="96722" tIns="96722" rIns="96722" bIns="96722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800" kern="1200" dirty="0" smtClean="0"/>
              <a:t>Mandatement assistance - </a:t>
            </a:r>
            <a:r>
              <a:rPr lang="fr-FR" sz="1800" kern="1200" dirty="0" smtClean="0">
                <a:solidFill>
                  <a:srgbClr val="FFFF00"/>
                </a:solidFill>
              </a:rPr>
              <a:t>commande</a:t>
            </a:r>
            <a:endParaRPr lang="fr-FR" sz="1800" kern="1200" dirty="0">
              <a:solidFill>
                <a:srgbClr val="FFFF00"/>
              </a:solidFill>
            </a:endParaRPr>
          </a:p>
        </p:txBody>
      </p:sp>
      <p:sp>
        <p:nvSpPr>
          <p:cNvPr id="12" name="Forme libre 11"/>
          <p:cNvSpPr/>
          <p:nvPr/>
        </p:nvSpPr>
        <p:spPr>
          <a:xfrm>
            <a:off x="5676875" y="4988446"/>
            <a:ext cx="1601390" cy="960834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0" vert="horz" wrap="square" lIns="96722" tIns="96722" rIns="96722" bIns="96722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800" kern="1200" dirty="0" smtClean="0">
                <a:solidFill>
                  <a:srgbClr val="FFFF00"/>
                </a:solidFill>
              </a:rPr>
              <a:t>Gestion facture</a:t>
            </a:r>
            <a:endParaRPr lang="fr-FR" sz="1800" kern="1200" dirty="0">
              <a:solidFill>
                <a:srgbClr val="FFFF00"/>
              </a:solidFill>
            </a:endParaRPr>
          </a:p>
        </p:txBody>
      </p:sp>
      <p:sp>
        <p:nvSpPr>
          <p:cNvPr id="13" name="Forme libre 12"/>
          <p:cNvSpPr/>
          <p:nvPr/>
        </p:nvSpPr>
        <p:spPr>
          <a:xfrm>
            <a:off x="5186851" y="5270291"/>
            <a:ext cx="339494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400" kern="1200"/>
          </a:p>
        </p:txBody>
      </p:sp>
      <p:sp>
        <p:nvSpPr>
          <p:cNvPr id="14" name="ZoneTexte 13"/>
          <p:cNvSpPr txBox="1"/>
          <p:nvPr/>
        </p:nvSpPr>
        <p:spPr>
          <a:xfrm>
            <a:off x="3143126" y="4579700"/>
            <a:ext cx="2209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>
                <a:solidFill>
                  <a:schemeClr val="bg1"/>
                </a:solidFill>
              </a:rPr>
              <a:t>Process</a:t>
            </a:r>
            <a:r>
              <a:rPr lang="fr-FR" sz="2000" b="1" dirty="0" smtClean="0">
                <a:solidFill>
                  <a:schemeClr val="bg1"/>
                </a:solidFill>
              </a:rPr>
              <a:t> assistance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1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634082"/>
          </a:xfrm>
        </p:spPr>
        <p:txBody>
          <a:bodyPr/>
          <a:lstStyle/>
          <a:p>
            <a:r>
              <a:rPr lang="fr-FR" sz="2800" b="1" kern="1200" dirty="0">
                <a:solidFill>
                  <a:srgbClr val="6A5F56"/>
                </a:solidFill>
                <a:latin typeface="Arial" charset="0"/>
              </a:rPr>
              <a:t>Les apports de l’ERP </a:t>
            </a:r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SAP</a:t>
            </a:r>
            <a:r>
              <a:rPr lang="fr-FR" sz="1400" b="1" kern="1200" dirty="0" smtClean="0">
                <a:solidFill>
                  <a:srgbClr val="6A5F56"/>
                </a:solidFill>
                <a:latin typeface="Arial" charset="0"/>
              </a:rPr>
              <a:t/>
            </a:r>
            <a:br>
              <a:rPr lang="fr-FR" sz="1400" b="1" kern="1200" dirty="0" smtClean="0">
                <a:solidFill>
                  <a:srgbClr val="6A5F56"/>
                </a:solidFill>
                <a:latin typeface="Arial" charset="0"/>
              </a:rPr>
            </a:br>
            <a:r>
              <a:rPr lang="fr-FR" sz="2000" b="1" i="1" kern="1200" dirty="0" smtClean="0">
                <a:ea typeface="+mn-ea"/>
                <a:cs typeface="+mn-cs"/>
              </a:rPr>
              <a:t>	1.2 - Urbanisation des processus :</a:t>
            </a:r>
            <a:r>
              <a:rPr lang="fr-FR" sz="2000" b="1" i="1" kern="1200" dirty="0"/>
              <a:t> </a:t>
            </a:r>
            <a:r>
              <a:rPr lang="fr-FR" sz="2000" b="1" i="1" kern="1200" dirty="0" smtClean="0"/>
              <a:t>exemple </a:t>
            </a:r>
            <a:r>
              <a:rPr lang="fr-FR" sz="2000" b="1" i="1" kern="1200" dirty="0"/>
              <a:t>sur le processus achat</a:t>
            </a:r>
            <a:endParaRPr lang="fr-FR" sz="2000" b="1" i="1" kern="1200" dirty="0">
              <a:ea typeface="+mn-ea"/>
              <a:cs typeface="+mn-cs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107504" y="1196752"/>
            <a:ext cx="8712968" cy="1471172"/>
          </a:xfrm>
        </p:spPr>
        <p:txBody>
          <a:bodyPr/>
          <a:lstStyle/>
          <a:p>
            <a:pPr fontAlgn="ctr"/>
            <a:r>
              <a:rPr lang="fr-FR" dirty="0" smtClean="0"/>
              <a:t>Avec l’ERP (PGI) SAP (après)</a:t>
            </a:r>
          </a:p>
          <a:p>
            <a:pPr lvl="1" fontAlgn="ctr"/>
            <a:r>
              <a:rPr lang="fr-FR" sz="1600" dirty="0"/>
              <a:t>Le processus achat </a:t>
            </a:r>
            <a:r>
              <a:rPr lang="fr-FR" sz="1600" dirty="0" smtClean="0"/>
              <a:t>est un processus indépendant</a:t>
            </a:r>
          </a:p>
          <a:p>
            <a:pPr lvl="1" fontAlgn="ctr">
              <a:buFont typeface="Wingdings"/>
              <a:buChar char="à"/>
            </a:pPr>
            <a:r>
              <a:rPr lang="fr-FR" sz="1600" dirty="0" smtClean="0"/>
              <a:t>Il est déclenché par le CRM pour la gestion du dossier d’assistance sinistre</a:t>
            </a:r>
          </a:p>
          <a:p>
            <a:pPr lvl="1" fontAlgn="ctr">
              <a:buFont typeface="Wingdings"/>
              <a:buChar char="à"/>
            </a:pPr>
            <a:r>
              <a:rPr lang="fr-FR" sz="1600" dirty="0" smtClean="0"/>
              <a:t>Il pourra aussi être déclenché depuis un nouveau processus CRM </a:t>
            </a:r>
            <a:r>
              <a:rPr lang="fr-FR" sz="1600" dirty="0"/>
              <a:t>(ex : </a:t>
            </a:r>
            <a:r>
              <a:rPr lang="fr-FR" sz="1600" dirty="0" smtClean="0"/>
              <a:t>coaching </a:t>
            </a:r>
            <a:r>
              <a:rPr lang="fr-FR" sz="1600" dirty="0"/>
              <a:t>pour la prévention </a:t>
            </a:r>
            <a:r>
              <a:rPr lang="fr-FR" sz="1600" dirty="0" smtClean="0"/>
              <a:t>santé</a:t>
            </a:r>
            <a:r>
              <a:rPr lang="fr-FR" sz="1600" dirty="0"/>
              <a:t>), </a:t>
            </a:r>
            <a:r>
              <a:rPr lang="fr-FR" sz="1600" dirty="0" smtClean="0"/>
              <a:t>ou un outil tiers</a:t>
            </a:r>
          </a:p>
        </p:txBody>
      </p:sp>
      <p:sp>
        <p:nvSpPr>
          <p:cNvPr id="27" name="Rectangle à coins arrondis 26"/>
          <p:cNvSpPr/>
          <p:nvPr/>
        </p:nvSpPr>
        <p:spPr>
          <a:xfrm>
            <a:off x="144333" y="2852936"/>
            <a:ext cx="4064718" cy="165761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orme libre 27"/>
          <p:cNvSpPr/>
          <p:nvPr/>
        </p:nvSpPr>
        <p:spPr>
          <a:xfrm>
            <a:off x="323528" y="3261682"/>
            <a:ext cx="1495967" cy="960834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0" vert="horz" wrap="square" lIns="96722" tIns="96722" rIns="96722" bIns="96722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dirty="0"/>
              <a:t>Gestion dossier assistance</a:t>
            </a:r>
          </a:p>
        </p:txBody>
      </p:sp>
      <p:sp>
        <p:nvSpPr>
          <p:cNvPr id="29" name="Forme libre 28"/>
          <p:cNvSpPr/>
          <p:nvPr/>
        </p:nvSpPr>
        <p:spPr>
          <a:xfrm>
            <a:off x="2428945" y="3261682"/>
            <a:ext cx="1632498" cy="960834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0" vert="horz" wrap="square" lIns="96722" tIns="96722" rIns="96722" bIns="96722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dirty="0"/>
              <a:t>Mandatement </a:t>
            </a:r>
            <a:r>
              <a:rPr lang="fr-FR" dirty="0" smtClean="0"/>
              <a:t>assistance</a:t>
            </a: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988560" y="2852936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</a:rPr>
              <a:t>Process</a:t>
            </a:r>
            <a:r>
              <a:rPr lang="fr-FR" sz="2000" b="1" dirty="0" smtClean="0">
                <a:solidFill>
                  <a:schemeClr val="bg1"/>
                </a:solidFill>
              </a:rPr>
              <a:t> assistance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144333" y="4654564"/>
            <a:ext cx="4064718" cy="165761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1072580" y="4687930"/>
            <a:ext cx="2208225" cy="400110"/>
          </a:xfrm>
          <a:prstGeom prst="rect">
            <a:avLst/>
          </a:prstGeom>
          <a:ln w="3175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</a:rPr>
              <a:t>Process</a:t>
            </a:r>
            <a:r>
              <a:rPr lang="fr-FR" sz="2000" b="1" dirty="0" smtClean="0">
                <a:solidFill>
                  <a:schemeClr val="bg1"/>
                </a:solidFill>
              </a:rPr>
              <a:t> prévention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5071706" y="3718460"/>
            <a:ext cx="3748766" cy="172819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orme libre 33"/>
          <p:cNvSpPr/>
          <p:nvPr/>
        </p:nvSpPr>
        <p:spPr>
          <a:xfrm>
            <a:off x="5292080" y="4229772"/>
            <a:ext cx="1296144" cy="827148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96722" tIns="96722" rIns="96722" bIns="96722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800" kern="1200" dirty="0" smtClean="0">
                <a:solidFill>
                  <a:srgbClr val="FFFF00"/>
                </a:solidFill>
              </a:rPr>
              <a:t>Commande</a:t>
            </a:r>
            <a:endParaRPr lang="fr-FR" sz="1800" kern="1200" dirty="0">
              <a:solidFill>
                <a:srgbClr val="FFFF00"/>
              </a:solidFill>
            </a:endParaRPr>
          </a:p>
        </p:txBody>
      </p:sp>
      <p:sp>
        <p:nvSpPr>
          <p:cNvPr id="35" name="Forme libre 34"/>
          <p:cNvSpPr/>
          <p:nvPr/>
        </p:nvSpPr>
        <p:spPr>
          <a:xfrm>
            <a:off x="7325213" y="4229346"/>
            <a:ext cx="1296000" cy="828000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96722" tIns="96722" rIns="96722" bIns="96722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dirty="0">
                <a:solidFill>
                  <a:srgbClr val="FFFF00"/>
                </a:solidFill>
              </a:rPr>
              <a:t>Gestion facture</a:t>
            </a:r>
          </a:p>
        </p:txBody>
      </p:sp>
      <p:sp>
        <p:nvSpPr>
          <p:cNvPr id="36" name="Forme libre 35"/>
          <p:cNvSpPr/>
          <p:nvPr/>
        </p:nvSpPr>
        <p:spPr>
          <a:xfrm>
            <a:off x="6744766" y="4444774"/>
            <a:ext cx="423905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400"/>
          </a:p>
        </p:txBody>
      </p:sp>
      <p:sp>
        <p:nvSpPr>
          <p:cNvPr id="37" name="ZoneTexte 36"/>
          <p:cNvSpPr txBox="1"/>
          <p:nvPr/>
        </p:nvSpPr>
        <p:spPr>
          <a:xfrm>
            <a:off x="5945790" y="3781315"/>
            <a:ext cx="2000599" cy="40011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</a:rPr>
              <a:t>Process</a:t>
            </a:r>
            <a:r>
              <a:rPr lang="fr-FR" sz="2000" b="1" dirty="0" smtClean="0">
                <a:solidFill>
                  <a:schemeClr val="bg1"/>
                </a:solidFill>
              </a:rPr>
              <a:t> achat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8" name="Flèche droite 37"/>
          <p:cNvSpPr/>
          <p:nvPr/>
        </p:nvSpPr>
        <p:spPr>
          <a:xfrm rot="1693961">
            <a:off x="4260189" y="3767134"/>
            <a:ext cx="788110" cy="414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orme libre 38"/>
          <p:cNvSpPr/>
          <p:nvPr/>
        </p:nvSpPr>
        <p:spPr>
          <a:xfrm>
            <a:off x="1912267" y="3543527"/>
            <a:ext cx="423905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400" kern="1200"/>
          </a:p>
        </p:txBody>
      </p:sp>
      <p:sp>
        <p:nvSpPr>
          <p:cNvPr id="40" name="Forme libre 39"/>
          <p:cNvSpPr/>
          <p:nvPr/>
        </p:nvSpPr>
        <p:spPr>
          <a:xfrm>
            <a:off x="1912267" y="5414307"/>
            <a:ext cx="423905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400"/>
          </a:p>
        </p:txBody>
      </p:sp>
      <p:sp>
        <p:nvSpPr>
          <p:cNvPr id="41" name="Flèche droite 40"/>
          <p:cNvSpPr/>
          <p:nvPr/>
        </p:nvSpPr>
        <p:spPr>
          <a:xfrm rot="19715086">
            <a:off x="4266414" y="5045611"/>
            <a:ext cx="788110" cy="414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orme libre 41"/>
          <p:cNvSpPr/>
          <p:nvPr/>
        </p:nvSpPr>
        <p:spPr>
          <a:xfrm>
            <a:off x="323528" y="5132462"/>
            <a:ext cx="1495967" cy="960834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96722" tIns="96722" rIns="96722" bIns="96722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dirty="0" smtClean="0"/>
              <a:t>Gestion dossier personne</a:t>
            </a:r>
            <a:endParaRPr lang="fr-FR" dirty="0"/>
          </a:p>
        </p:txBody>
      </p:sp>
      <p:sp>
        <p:nvSpPr>
          <p:cNvPr id="43" name="Forme libre 42"/>
          <p:cNvSpPr/>
          <p:nvPr/>
        </p:nvSpPr>
        <p:spPr>
          <a:xfrm>
            <a:off x="2428945" y="5132462"/>
            <a:ext cx="1632498" cy="960834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96722" tIns="96722" rIns="96722" bIns="96722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dirty="0"/>
              <a:t>Mise en place coaching</a:t>
            </a:r>
          </a:p>
        </p:txBody>
      </p:sp>
    </p:spTree>
    <p:extLst>
      <p:ext uri="{BB962C8B-B14F-4D97-AF65-F5344CB8AC3E}">
        <p14:creationId xmlns:p14="http://schemas.microsoft.com/office/powerpoint/2010/main" val="159565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Les apports de l’ERP SAP</a:t>
            </a:r>
            <a:b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</a:br>
            <a:r>
              <a:rPr lang="fr-FR" b="1" kern="1200" dirty="0">
                <a:solidFill>
                  <a:srgbClr val="6A5F56"/>
                </a:solidFill>
                <a:latin typeface="Arial" charset="0"/>
              </a:rPr>
              <a:t>	</a:t>
            </a:r>
            <a:r>
              <a:rPr lang="fr-FR" sz="2000" b="1" i="1" kern="1200" dirty="0">
                <a:ea typeface="+mn-ea"/>
                <a:cs typeface="+mn-cs"/>
              </a:rPr>
              <a:t>2</a:t>
            </a:r>
            <a:r>
              <a:rPr lang="fr-FR" sz="2000" b="1" i="1" kern="1200" dirty="0" smtClean="0">
                <a:ea typeface="+mn-ea"/>
                <a:cs typeface="+mn-cs"/>
              </a:rPr>
              <a:t> – Pilotage temps réel</a:t>
            </a:r>
            <a:endParaRPr lang="fr-FR" sz="2000" b="1" i="1" kern="1200" dirty="0"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683568" y="1412776"/>
            <a:ext cx="7776864" cy="3908762"/>
          </a:xfrm>
        </p:spPr>
        <p:txBody>
          <a:bodyPr/>
          <a:lstStyle/>
          <a:p>
            <a:r>
              <a:rPr lang="fr-FR" sz="1800" dirty="0" smtClean="0"/>
              <a:t>L’ERP (PGI) fonctionne sans réplication ni interfaçage spécifique</a:t>
            </a:r>
          </a:p>
          <a:p>
            <a:pPr lvl="1"/>
            <a:r>
              <a:rPr lang="fr-FR" dirty="0" smtClean="0"/>
              <a:t>Référentiels uniques (clients, fournisseurs, tarifs…) donc </a:t>
            </a:r>
            <a:r>
              <a:rPr lang="fr-FR" b="1" dirty="0" smtClean="0"/>
              <a:t>communs à l’ensemble du SI et jamais déphasés</a:t>
            </a:r>
          </a:p>
          <a:p>
            <a:pPr lvl="1"/>
            <a:r>
              <a:rPr lang="fr-FR" dirty="0" smtClean="0"/>
              <a:t>Actes de gestion </a:t>
            </a:r>
            <a:r>
              <a:rPr lang="fr-FR" b="1" dirty="0" smtClean="0"/>
              <a:t>exécutés en temps réel</a:t>
            </a:r>
          </a:p>
          <a:p>
            <a:pPr lvl="1"/>
            <a:endParaRPr lang="fr-FR" dirty="0" smtClean="0"/>
          </a:p>
          <a:p>
            <a:r>
              <a:rPr lang="fr-FR" sz="1800" dirty="0" smtClean="0"/>
              <a:t>Cela permet d’exploiter en temps réel des données de gestion pour alimenter des décisions opérationnelles</a:t>
            </a:r>
          </a:p>
          <a:p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>Limites : </a:t>
            </a:r>
          </a:p>
          <a:p>
            <a:pPr>
              <a:buFontTx/>
              <a:buChar char="-"/>
            </a:pPr>
            <a:r>
              <a:rPr lang="fr-FR" sz="1800" b="0" dirty="0"/>
              <a:t>Puissance de calcul nécessaire pour garantir les temps de réponse</a:t>
            </a:r>
          </a:p>
          <a:p>
            <a:pPr>
              <a:buFontTx/>
              <a:buChar char="-"/>
            </a:pPr>
            <a:r>
              <a:rPr lang="fr-FR" sz="1800" b="0" dirty="0" smtClean="0"/>
              <a:t>Capacité </a:t>
            </a:r>
            <a:r>
              <a:rPr lang="fr-FR" sz="1800" b="0" dirty="0"/>
              <a:t>à comprendre et </a:t>
            </a:r>
            <a:r>
              <a:rPr lang="fr-FR" sz="1800" b="0" dirty="0" smtClean="0"/>
              <a:t>à reproduire </a:t>
            </a:r>
            <a:r>
              <a:rPr lang="fr-FR" sz="1800" b="0" dirty="0"/>
              <a:t>des résultats basés sur des données volatiles</a:t>
            </a:r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49061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708920"/>
            <a:ext cx="5470085" cy="36247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573507" y="2708920"/>
            <a:ext cx="4570493" cy="36247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kern="1200" dirty="0">
                <a:solidFill>
                  <a:srgbClr val="6A5F56"/>
                </a:solidFill>
                <a:latin typeface="Arial" charset="0"/>
              </a:rPr>
              <a:t>Les apports de l’ERP SAP</a:t>
            </a:r>
            <a:br>
              <a:rPr lang="fr-FR" sz="2800" b="1" kern="1200" dirty="0">
                <a:solidFill>
                  <a:srgbClr val="6A5F56"/>
                </a:solidFill>
                <a:latin typeface="Arial" charset="0"/>
              </a:rPr>
            </a:br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	</a:t>
            </a:r>
            <a:r>
              <a:rPr lang="fr-FR" sz="2000" b="1" i="1" kern="1200" dirty="0"/>
              <a:t> </a:t>
            </a:r>
            <a:r>
              <a:rPr lang="fr-FR" sz="2000" b="1" i="1" kern="1200" dirty="0" smtClean="0"/>
              <a:t>2 </a:t>
            </a:r>
            <a:r>
              <a:rPr lang="fr-FR" sz="2000" b="1" i="1" kern="1200" dirty="0"/>
              <a:t>– Pilotage temps </a:t>
            </a:r>
            <a:r>
              <a:rPr lang="fr-FR" sz="2000" b="1" i="1" kern="1200" dirty="0" smtClean="0"/>
              <a:t>réel – recherche des prestataires</a:t>
            </a:r>
            <a:endParaRPr lang="fr-FR" sz="2000" b="1" i="1" kern="1200" dirty="0"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107504" y="1124744"/>
            <a:ext cx="8856984" cy="1372683"/>
          </a:xfrm>
        </p:spPr>
        <p:txBody>
          <a:bodyPr/>
          <a:lstStyle/>
          <a:p>
            <a:r>
              <a:rPr lang="fr-FR" dirty="0" smtClean="0"/>
              <a:t>Exemple </a:t>
            </a:r>
            <a:r>
              <a:rPr lang="fr-FR" dirty="0"/>
              <a:t>de la recherche des </a:t>
            </a:r>
            <a:r>
              <a:rPr lang="fr-FR" dirty="0" smtClean="0"/>
              <a:t>prestataires (exemple : une assistance remorquage , etc..)</a:t>
            </a:r>
            <a:endParaRPr lang="fr-FR" dirty="0"/>
          </a:p>
          <a:p>
            <a:pPr lvl="1"/>
            <a:r>
              <a:rPr lang="fr-FR" dirty="0" smtClean="0"/>
              <a:t>Le </a:t>
            </a:r>
            <a:r>
              <a:rPr lang="fr-FR" dirty="0"/>
              <a:t>choix du fournisseur </a:t>
            </a:r>
            <a:r>
              <a:rPr lang="fr-FR" dirty="0" smtClean="0"/>
              <a:t>doit tenir compte du délai d’intervention et :</a:t>
            </a:r>
            <a:endParaRPr lang="fr-FR" sz="1200" dirty="0"/>
          </a:p>
          <a:p>
            <a:pPr lvl="2"/>
            <a:r>
              <a:rPr lang="fr-FR" dirty="0"/>
              <a:t>Du prix de la prestation</a:t>
            </a:r>
          </a:p>
          <a:p>
            <a:pPr lvl="2"/>
            <a:r>
              <a:rPr lang="fr-FR" dirty="0"/>
              <a:t>Des ristournes de fin d'année négociées avec ce fournisseur (atteinte d'un objectif de CA)</a:t>
            </a:r>
          </a:p>
          <a:p>
            <a:pPr lvl="2"/>
            <a:r>
              <a:rPr lang="fr-FR" dirty="0"/>
              <a:t>De la nécessité opérationnelle de maintenir un niveau suffisant </a:t>
            </a:r>
            <a:r>
              <a:rPr lang="fr-FR" dirty="0" smtClean="0"/>
              <a:t>d'activités </a:t>
            </a:r>
            <a:r>
              <a:rPr lang="fr-FR" dirty="0"/>
              <a:t>avec chacun des </a:t>
            </a:r>
            <a:r>
              <a:rPr lang="fr-FR" dirty="0" smtClean="0"/>
              <a:t>fournisseurs</a:t>
            </a:r>
            <a:endParaRPr lang="fr-FR" sz="1200" b="0" dirty="0" smtClean="0"/>
          </a:p>
        </p:txBody>
      </p:sp>
      <p:sp>
        <p:nvSpPr>
          <p:cNvPr id="6" name="Triangle isocèle 5"/>
          <p:cNvSpPr>
            <a:spLocks noChangeAspect="1"/>
          </p:cNvSpPr>
          <p:nvPr/>
        </p:nvSpPr>
        <p:spPr>
          <a:xfrm rot="5400000">
            <a:off x="4504819" y="4242567"/>
            <a:ext cx="447894" cy="373244"/>
          </a:xfrm>
          <a:prstGeom prst="triangl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>
          <a:xfrm>
            <a:off x="-72517" y="2708920"/>
            <a:ext cx="4646023" cy="357636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lang="fr-FR" sz="1600" b="1" kern="120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lang="fr-FR" sz="1400" i="1" kern="120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lang="fr-FR" sz="1400" kern="120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lang="fr-FR" sz="1200" kern="120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lang="fr-FR" sz="12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fontAlgn="ctr">
              <a:buNone/>
            </a:pPr>
            <a:r>
              <a:rPr lang="fr-FR" dirty="0" smtClean="0"/>
              <a:t>Avant l'ERP (PGI)</a:t>
            </a:r>
          </a:p>
          <a:p>
            <a:pPr fontAlgn="ctr"/>
            <a:r>
              <a:rPr lang="fr-FR" dirty="0" smtClean="0"/>
              <a:t>la recherche utilisait uniquement des données opérationnelles :</a:t>
            </a:r>
          </a:p>
          <a:p>
            <a:pPr lvl="1" fontAlgn="ctr"/>
            <a:r>
              <a:rPr lang="fr-FR" dirty="0" smtClean="0"/>
              <a:t>Distance à parcourir (approximation du prix de revient)</a:t>
            </a:r>
          </a:p>
          <a:p>
            <a:pPr lvl="1" fontAlgn="ctr"/>
            <a:r>
              <a:rPr lang="fr-FR" dirty="0" smtClean="0"/>
              <a:t>Priorité fixée manuellement (approximation des objectifs de CA)</a:t>
            </a:r>
          </a:p>
          <a:p>
            <a:pPr lvl="1" fontAlgn="ctr"/>
            <a:r>
              <a:rPr lang="fr-FR" dirty="0" smtClean="0"/>
              <a:t>Rotation entre les fournisseurs (répartition de l'activité)</a:t>
            </a:r>
          </a:p>
          <a:p>
            <a:pPr lvl="1" fontAlgn="ctr"/>
            <a:endParaRPr lang="fr-FR" dirty="0" smtClean="0"/>
          </a:p>
          <a:p>
            <a:pPr fontAlgn="ctr"/>
            <a:r>
              <a:rPr lang="fr-FR" dirty="0" smtClean="0"/>
              <a:t>Le suivi de l'activité des prestataire nécessitait la consolidation de données issues des différents SI</a:t>
            </a:r>
          </a:p>
          <a:p>
            <a:pPr lvl="1" fontAlgn="ctr"/>
            <a:r>
              <a:rPr lang="fr-FR" dirty="0" smtClean="0"/>
              <a:t>Faible réactivité en cas de besoin d'ajustements de priorité</a:t>
            </a:r>
          </a:p>
        </p:txBody>
      </p:sp>
      <p:sp>
        <p:nvSpPr>
          <p:cNvPr id="8" name="Espace réservé du texte 3"/>
          <p:cNvSpPr txBox="1">
            <a:spLocks/>
          </p:cNvSpPr>
          <p:nvPr/>
        </p:nvSpPr>
        <p:spPr>
          <a:xfrm>
            <a:off x="4573507" y="2767451"/>
            <a:ext cx="4355222" cy="336092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lang="fr-FR" sz="1600" b="1" kern="120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lang="fr-FR" sz="1400" i="1" kern="120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lang="fr-FR" sz="1400" kern="120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lang="fr-FR" sz="1200" kern="120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lang="fr-FR" sz="12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fr-FR" dirty="0" smtClean="0"/>
              <a:t> Avec un ERP (PGI)</a:t>
            </a:r>
          </a:p>
          <a:p>
            <a:pPr fontAlgn="ctr"/>
            <a:r>
              <a:rPr lang="fr-FR" dirty="0" smtClean="0"/>
              <a:t>La recherche dispose en plus des données de gestion (</a:t>
            </a:r>
            <a:r>
              <a:rPr lang="fr-FR" dirty="0" smtClean="0">
                <a:sym typeface="Wingdings"/>
              </a:rPr>
              <a:t>optimisation)</a:t>
            </a:r>
            <a:r>
              <a:rPr lang="fr-FR" dirty="0" smtClean="0"/>
              <a:t> :</a:t>
            </a:r>
          </a:p>
          <a:p>
            <a:pPr lvl="1" fontAlgn="ctr"/>
            <a:r>
              <a:rPr lang="fr-FR" dirty="0"/>
              <a:t>Cout estimé de l'intervention (tenant compte du tarif négocié par </a:t>
            </a:r>
            <a:r>
              <a:rPr lang="fr-FR" dirty="0" smtClean="0"/>
              <a:t>fournisseur)</a:t>
            </a:r>
            <a:endParaRPr lang="fr-FR" dirty="0"/>
          </a:p>
          <a:p>
            <a:pPr lvl="1" fontAlgn="ctr"/>
            <a:r>
              <a:rPr lang="fr-FR" dirty="0" smtClean="0"/>
              <a:t>Nombre d'intervention et CA commandés et facturés</a:t>
            </a:r>
          </a:p>
          <a:p>
            <a:pPr lvl="1" fontAlgn="ctr"/>
            <a:r>
              <a:rPr lang="fr-FR" dirty="0" smtClean="0"/>
              <a:t>Objectif de CA</a:t>
            </a:r>
          </a:p>
          <a:p>
            <a:pPr lvl="1" fontAlgn="ctr"/>
            <a:endParaRPr lang="fr-FR" dirty="0" smtClean="0"/>
          </a:p>
          <a:p>
            <a:pPr fontAlgn="ctr"/>
            <a:r>
              <a:rPr lang="fr-FR" dirty="0" smtClean="0"/>
              <a:t>L’activité du prestataire est consolidé sur un seul SI (pilotage plus fin et plus rapide))</a:t>
            </a:r>
          </a:p>
          <a:p>
            <a:pPr lvl="1" fontAlgn="ctr"/>
            <a:r>
              <a:rPr lang="fr-FR" dirty="0" smtClean="0"/>
              <a:t>Analyse simplifiée et ajustement rapide des règles à une </a:t>
            </a:r>
            <a:r>
              <a:rPr lang="fr-FR" dirty="0" err="1" smtClean="0"/>
              <a:t>sur-activité</a:t>
            </a:r>
            <a:r>
              <a:rPr lang="fr-FR" dirty="0" smtClean="0"/>
              <a:t> ou sous-activité</a:t>
            </a:r>
          </a:p>
        </p:txBody>
      </p:sp>
    </p:spTree>
    <p:extLst>
      <p:ext uri="{BB962C8B-B14F-4D97-AF65-F5344CB8AC3E}">
        <p14:creationId xmlns:p14="http://schemas.microsoft.com/office/powerpoint/2010/main" val="417024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Les apports de l’ERP SAP</a:t>
            </a:r>
            <a:r>
              <a:rPr lang="fr-FR" sz="1400" b="1" kern="1200" dirty="0" smtClean="0">
                <a:solidFill>
                  <a:srgbClr val="6A5F56"/>
                </a:solidFill>
                <a:latin typeface="Arial" charset="0"/>
              </a:rPr>
              <a:t/>
            </a:r>
            <a:br>
              <a:rPr lang="fr-FR" sz="1400" b="1" kern="1200" dirty="0" smtClean="0">
                <a:solidFill>
                  <a:srgbClr val="6A5F56"/>
                </a:solidFill>
                <a:latin typeface="Arial" charset="0"/>
              </a:rPr>
            </a:br>
            <a:r>
              <a:rPr lang="fr-FR" sz="2000" b="1" i="1" kern="1200" dirty="0" smtClean="0"/>
              <a:t>	3 – Analyse des coûts de revient</a:t>
            </a:r>
            <a:br>
              <a:rPr lang="fr-FR" sz="2000" b="1" i="1" kern="1200" dirty="0" smtClean="0"/>
            </a:br>
            <a:endParaRPr lang="fr-FR" sz="2000" b="1" i="1" kern="12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268423" y="1204704"/>
            <a:ext cx="8712968" cy="2474524"/>
          </a:xfrm>
        </p:spPr>
        <p:txBody>
          <a:bodyPr/>
          <a:lstStyle/>
          <a:p>
            <a:pPr fontAlgn="ctr"/>
            <a:r>
              <a:rPr lang="fr-FR" sz="1800" dirty="0" smtClean="0"/>
              <a:t>IMA utilise une méthode ABC (</a:t>
            </a:r>
            <a:r>
              <a:rPr lang="fr-FR" sz="1800" dirty="0" err="1" smtClean="0"/>
              <a:t>Activity</a:t>
            </a:r>
            <a:r>
              <a:rPr lang="fr-FR" sz="1800" dirty="0" smtClean="0"/>
              <a:t> Base </a:t>
            </a:r>
            <a:r>
              <a:rPr lang="fr-FR" sz="1800" dirty="0" err="1" smtClean="0"/>
              <a:t>Costing</a:t>
            </a:r>
            <a:r>
              <a:rPr lang="fr-FR" sz="1800" dirty="0" smtClean="0"/>
              <a:t>) afin de calculer le coût de revient des services rendus</a:t>
            </a:r>
          </a:p>
          <a:p>
            <a:pPr lvl="1" fontAlgn="ctr"/>
            <a:r>
              <a:rPr lang="fr-FR" sz="1800" dirty="0" smtClean="0"/>
              <a:t>Répartition équitable des frais de gestion à chacun des membres du GIE en fonction des services produits pour leur compte</a:t>
            </a:r>
          </a:p>
          <a:p>
            <a:pPr lvl="1" fontAlgn="ctr"/>
            <a:r>
              <a:rPr lang="fr-FR" sz="1800" dirty="0" smtClean="0"/>
              <a:t>Détermination des résultats par client, par produit…</a:t>
            </a:r>
          </a:p>
          <a:p>
            <a:pPr lvl="1" fontAlgn="ctr"/>
            <a:r>
              <a:rPr lang="fr-FR" sz="1800" dirty="0" smtClean="0"/>
              <a:t>Elément de tarification des ventes de prestations</a:t>
            </a:r>
          </a:p>
          <a:p>
            <a:pPr lvl="2" fontAlgn="ctr"/>
            <a:endParaRPr lang="fr-FR" dirty="0" smtClean="0"/>
          </a:p>
          <a:p>
            <a:endParaRPr lang="fr-FR" dirty="0"/>
          </a:p>
        </p:txBody>
      </p:sp>
      <p:pic>
        <p:nvPicPr>
          <p:cNvPr id="4" name="Picture 25" descr="Logo MACIF quadri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F"/>
              </a:clrFrom>
              <a:clrTo>
                <a:srgbClr val="FD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8150" y="4478312"/>
            <a:ext cx="584200" cy="412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753225" y="3325787"/>
            <a:ext cx="1798637" cy="2708275"/>
          </a:xfrm>
          <a:prstGeom prst="rect">
            <a:avLst/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sz="1400">
                <a:solidFill>
                  <a:schemeClr val="bg1"/>
                </a:solidFill>
              </a:rPr>
              <a:t>Clients</a:t>
            </a:r>
          </a:p>
          <a:p>
            <a:pPr algn="ctr"/>
            <a:endParaRPr lang="fr-FR" sz="1400">
              <a:solidFill>
                <a:schemeClr val="bg1"/>
              </a:solidFill>
            </a:endParaRPr>
          </a:p>
          <a:p>
            <a:pPr algn="ctr"/>
            <a:endParaRPr lang="fr-FR" sz="1400">
              <a:solidFill>
                <a:schemeClr val="bg1"/>
              </a:solidFill>
            </a:endParaRPr>
          </a:p>
          <a:p>
            <a:pPr algn="ctr"/>
            <a:endParaRPr lang="fr-FR" sz="1400">
              <a:solidFill>
                <a:schemeClr val="bg1"/>
              </a:solidFill>
            </a:endParaRPr>
          </a:p>
          <a:p>
            <a:pPr algn="ctr"/>
            <a:endParaRPr lang="fr-FR" sz="1400">
              <a:solidFill>
                <a:schemeClr val="bg1"/>
              </a:solidFill>
            </a:endParaRPr>
          </a:p>
          <a:p>
            <a:pPr algn="ctr"/>
            <a:r>
              <a:rPr lang="fr-FR" sz="1400">
                <a:solidFill>
                  <a:schemeClr val="bg1"/>
                </a:solidFill>
              </a:rPr>
              <a:t>Type d’assistance</a:t>
            </a:r>
          </a:p>
          <a:p>
            <a:pPr algn="ctr"/>
            <a:endParaRPr lang="fr-FR" sz="1400">
              <a:solidFill>
                <a:schemeClr val="bg1"/>
              </a:solidFill>
            </a:endParaRPr>
          </a:p>
          <a:p>
            <a:pPr algn="ctr"/>
            <a:endParaRPr lang="fr-FR" sz="1400">
              <a:solidFill>
                <a:schemeClr val="bg1"/>
              </a:solidFill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6951662" y="3254349"/>
            <a:ext cx="1600200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sz="1600"/>
              <a:t>Objets de coûts</a:t>
            </a:r>
          </a:p>
        </p:txBody>
      </p: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884237" y="3254349"/>
            <a:ext cx="1727200" cy="2781300"/>
            <a:chOff x="4287" y="2432"/>
            <a:chExt cx="1224" cy="1752"/>
          </a:xfrm>
        </p:grpSpPr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4287" y="2478"/>
              <a:ext cx="1224" cy="1706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fr-FR" sz="1400">
                  <a:solidFill>
                    <a:schemeClr val="bg1"/>
                  </a:solidFill>
                </a:rPr>
                <a:t>Bâtiments</a:t>
              </a:r>
            </a:p>
            <a:p>
              <a:pPr algn="ctr"/>
              <a:r>
                <a:rPr lang="fr-FR" sz="1400">
                  <a:solidFill>
                    <a:schemeClr val="bg1"/>
                  </a:solidFill>
                </a:rPr>
                <a:t>Mobilier</a:t>
              </a:r>
            </a:p>
            <a:p>
              <a:pPr algn="ctr"/>
              <a:r>
                <a:rPr lang="fr-FR" sz="1400">
                  <a:solidFill>
                    <a:schemeClr val="bg1"/>
                  </a:solidFill>
                </a:rPr>
                <a:t>Hommes</a:t>
              </a:r>
            </a:p>
            <a:p>
              <a:pPr algn="ctr"/>
              <a:r>
                <a:rPr lang="fr-FR" sz="1400">
                  <a:solidFill>
                    <a:schemeClr val="bg1"/>
                  </a:solidFill>
                </a:rPr>
                <a:t>Honoraires…</a:t>
              </a:r>
            </a:p>
            <a:p>
              <a:pPr algn="ctr"/>
              <a:endParaRPr lang="fr-FR" sz="1400">
                <a:solidFill>
                  <a:schemeClr val="bg1"/>
                </a:solidFill>
              </a:endParaRPr>
            </a:p>
            <a:p>
              <a:pPr algn="ctr"/>
              <a:endParaRPr lang="fr-FR" sz="1400">
                <a:solidFill>
                  <a:schemeClr val="bg1"/>
                </a:solidFill>
              </a:endParaRPr>
            </a:p>
            <a:p>
              <a:pPr algn="ctr"/>
              <a:endParaRPr lang="fr-FR" sz="1400">
                <a:solidFill>
                  <a:schemeClr val="bg1"/>
                </a:solidFill>
              </a:endParaRPr>
            </a:p>
            <a:p>
              <a:pPr algn="ctr"/>
              <a:endParaRPr lang="fr-FR"/>
            </a:p>
          </p:txBody>
        </p:sp>
        <p:sp>
          <p:nvSpPr>
            <p:cNvPr id="9" name="AutoShape 16"/>
            <p:cNvSpPr>
              <a:spLocks noChangeArrowheads="1"/>
            </p:cNvSpPr>
            <p:nvPr/>
          </p:nvSpPr>
          <p:spPr bwMode="auto">
            <a:xfrm>
              <a:off x="4377" y="2432"/>
              <a:ext cx="1089" cy="27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fr-FR" sz="1600"/>
                <a:t>Ressources</a:t>
              </a:r>
            </a:p>
          </p:txBody>
        </p:sp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2251075" y="3686149"/>
            <a:ext cx="1527175" cy="576263"/>
            <a:chOff x="3560" y="1026"/>
            <a:chExt cx="1124" cy="443"/>
          </a:xfrm>
        </p:grpSpPr>
        <p:sp>
          <p:nvSpPr>
            <p:cNvPr id="11" name="AutoShape 21"/>
            <p:cNvSpPr>
              <a:spLocks noChangeArrowheads="1"/>
            </p:cNvSpPr>
            <p:nvPr/>
          </p:nvSpPr>
          <p:spPr bwMode="auto">
            <a:xfrm>
              <a:off x="3560" y="1026"/>
              <a:ext cx="1061" cy="443"/>
            </a:xfrm>
            <a:prstGeom prst="leftArrow">
              <a:avLst>
                <a:gd name="adj1" fmla="val 50000"/>
                <a:gd name="adj2" fmla="val 59876"/>
              </a:avLst>
            </a:prstGeom>
            <a:gradFill rotWithShape="1">
              <a:gsLst>
                <a:gs pos="0">
                  <a:srgbClr val="006699"/>
                </a:gs>
                <a:gs pos="100000">
                  <a:srgbClr val="003B58"/>
                </a:gs>
              </a:gsLst>
              <a:lin ang="0" scaled="1"/>
            </a:gradFill>
            <a:ln>
              <a:noFill/>
            </a:ln>
            <a:effectLst>
              <a:outerShdw dist="170388" dir="3806097" algn="ctr" rotWithShape="0">
                <a:srgbClr val="80808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4D4D4D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auto">
            <a:xfrm>
              <a:off x="3594" y="1038"/>
              <a:ext cx="1090" cy="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5000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lnSpc>
                  <a:spcPct val="160000"/>
                </a:lnSpc>
                <a:spcBef>
                  <a:spcPct val="50000"/>
                </a:spcBef>
                <a:spcAft>
                  <a:spcPct val="50000"/>
                </a:spcAft>
                <a:buClr>
                  <a:schemeClr val="accent2"/>
                </a:buClr>
                <a:buFont typeface="Symbol" pitchFamily="18" charset="2"/>
                <a:buNone/>
              </a:pPr>
              <a:r>
                <a:rPr lang="fr-FR" sz="1600" dirty="0">
                  <a:solidFill>
                    <a:schemeClr val="bg1"/>
                  </a:solidFill>
                </a:rPr>
                <a:t>Consomment</a:t>
              </a:r>
              <a:endParaRPr lang="fr-FR" sz="1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3" name="Picture 2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9F3"/>
              </a:clrFrom>
              <a:clrTo>
                <a:srgbClr val="FFF9F3">
                  <a:alpha val="0"/>
                </a:srgbClr>
              </a:clrTo>
            </a:clrChange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0312" y="4262412"/>
            <a:ext cx="647700" cy="2730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</p:pic>
      <p:grpSp>
        <p:nvGrpSpPr>
          <p:cNvPr id="14" name="Group 30"/>
          <p:cNvGrpSpPr>
            <a:grpSpLocks/>
          </p:cNvGrpSpPr>
          <p:nvPr/>
        </p:nvGrpSpPr>
        <p:grpSpPr bwMode="auto">
          <a:xfrm>
            <a:off x="7148512" y="5126012"/>
            <a:ext cx="669925" cy="865187"/>
            <a:chOff x="4646" y="346"/>
            <a:chExt cx="865" cy="1360"/>
          </a:xfrm>
        </p:grpSpPr>
        <p:graphicFrame>
          <p:nvGraphicFramePr>
            <p:cNvPr id="15" name="Object 31"/>
            <p:cNvGraphicFramePr>
              <a:graphicFrameLocks noChangeAspect="1"/>
            </p:cNvGraphicFramePr>
            <p:nvPr/>
          </p:nvGraphicFramePr>
          <p:xfrm>
            <a:off x="5113" y="346"/>
            <a:ext cx="395" cy="3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30" name="Photo Editor Photo" r:id="rId5" imgW="2790476" imgH="2752381" progId="MSPhotoEd.3">
                    <p:embed/>
                  </p:oleObj>
                </mc:Choice>
                <mc:Fallback>
                  <p:oleObj name="Photo Editor Photo" r:id="rId5" imgW="2790476" imgH="2752381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3" y="346"/>
                          <a:ext cx="395" cy="3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32"/>
            <p:cNvGraphicFramePr>
              <a:graphicFrameLocks noChangeAspect="1"/>
            </p:cNvGraphicFramePr>
            <p:nvPr/>
          </p:nvGraphicFramePr>
          <p:xfrm>
            <a:off x="4646" y="985"/>
            <a:ext cx="395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31" name="Photo Editor Photo" r:id="rId7" imgW="2790476" imgH="2715004" progId="MSPhotoEd.3">
                    <p:embed/>
                  </p:oleObj>
                </mc:Choice>
                <mc:Fallback>
                  <p:oleObj name="Photo Editor Photo" r:id="rId7" imgW="2790476" imgH="2715004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6" y="985"/>
                          <a:ext cx="395" cy="4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33"/>
            <p:cNvGraphicFramePr>
              <a:graphicFrameLocks noChangeAspect="1"/>
            </p:cNvGraphicFramePr>
            <p:nvPr/>
          </p:nvGraphicFramePr>
          <p:xfrm>
            <a:off x="4646" y="586"/>
            <a:ext cx="395" cy="3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32" name="Photo Editor Photo" r:id="rId9" imgW="2790476" imgH="2790476" progId="MSPhotoEd.3">
                    <p:embed/>
                  </p:oleObj>
                </mc:Choice>
                <mc:Fallback>
                  <p:oleObj name="Photo Editor Photo" r:id="rId9" imgW="2790476" imgH="2790476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6" y="586"/>
                          <a:ext cx="395" cy="3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34"/>
            <p:cNvGraphicFramePr>
              <a:graphicFrameLocks noChangeAspect="1"/>
            </p:cNvGraphicFramePr>
            <p:nvPr/>
          </p:nvGraphicFramePr>
          <p:xfrm>
            <a:off x="5113" y="786"/>
            <a:ext cx="398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33" name="Photo Editor Photo" r:id="rId11" imgW="2752381" imgH="2657846" progId="MSPhotoEd.3">
                    <p:embed/>
                  </p:oleObj>
                </mc:Choice>
                <mc:Fallback>
                  <p:oleObj name="Photo Editor Photo" r:id="rId11" imgW="2752381" imgH="2657846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3" y="786"/>
                          <a:ext cx="398" cy="4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35"/>
            <p:cNvGraphicFramePr>
              <a:graphicFrameLocks noChangeAspect="1"/>
            </p:cNvGraphicFramePr>
            <p:nvPr/>
          </p:nvGraphicFramePr>
          <p:xfrm>
            <a:off x="5113" y="1267"/>
            <a:ext cx="395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34" name="Photo Editor Photo" r:id="rId13" imgW="2715004" imgH="2790476" progId="MSPhotoEd.3">
                    <p:embed/>
                  </p:oleObj>
                </mc:Choice>
                <mc:Fallback>
                  <p:oleObj name="Photo Editor Photo" r:id="rId13" imgW="2715004" imgH="2790476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3" y="1267"/>
                          <a:ext cx="395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0" name="Picture 36" descr="Logo MACIF quadri 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DFDFF"/>
              </a:clrFrom>
              <a:clrTo>
                <a:srgbClr val="FD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612" y="4117949"/>
            <a:ext cx="5048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11"/>
          <p:cNvGrpSpPr>
            <a:grpSpLocks/>
          </p:cNvGrpSpPr>
          <p:nvPr/>
        </p:nvGrpSpPr>
        <p:grpSpPr bwMode="auto">
          <a:xfrm>
            <a:off x="3692525" y="3254349"/>
            <a:ext cx="1798637" cy="2781300"/>
            <a:chOff x="4287" y="2432"/>
            <a:chExt cx="1224" cy="1752"/>
          </a:xfrm>
        </p:grpSpPr>
        <p:sp>
          <p:nvSpPr>
            <p:cNvPr id="22" name="Rectangle 12"/>
            <p:cNvSpPr>
              <a:spLocks noChangeArrowheads="1"/>
            </p:cNvSpPr>
            <p:nvPr/>
          </p:nvSpPr>
          <p:spPr bwMode="auto">
            <a:xfrm>
              <a:off x="4287" y="2478"/>
              <a:ext cx="1224" cy="1706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endParaRPr lang="fr-FR" sz="1400">
                <a:solidFill>
                  <a:schemeClr val="bg1"/>
                </a:solidFill>
              </a:endParaRPr>
            </a:p>
            <a:p>
              <a:pPr algn="ctr"/>
              <a:r>
                <a:rPr lang="fr-FR" sz="1400">
                  <a:solidFill>
                    <a:schemeClr val="bg1"/>
                  </a:solidFill>
                </a:rPr>
                <a:t>Activités opérationnelles</a:t>
              </a:r>
            </a:p>
            <a:p>
              <a:pPr algn="ctr"/>
              <a:endParaRPr lang="fr-FR" sz="1400">
                <a:solidFill>
                  <a:schemeClr val="bg1"/>
                </a:solidFill>
              </a:endParaRPr>
            </a:p>
            <a:p>
              <a:pPr algn="ctr"/>
              <a:endParaRPr lang="fr-FR" sz="1400">
                <a:solidFill>
                  <a:schemeClr val="bg1"/>
                </a:solidFill>
              </a:endParaRPr>
            </a:p>
            <a:p>
              <a:pPr algn="ctr"/>
              <a:endParaRPr lang="fr-FR" sz="1400">
                <a:solidFill>
                  <a:schemeClr val="bg1"/>
                </a:solidFill>
              </a:endParaRPr>
            </a:p>
            <a:p>
              <a:pPr algn="ctr"/>
              <a:endParaRPr lang="fr-FR" sz="1400">
                <a:solidFill>
                  <a:schemeClr val="bg1"/>
                </a:solidFill>
              </a:endParaRPr>
            </a:p>
            <a:p>
              <a:pPr algn="ctr"/>
              <a:endParaRPr lang="fr-FR" sz="1400">
                <a:solidFill>
                  <a:schemeClr val="bg1"/>
                </a:solidFill>
              </a:endParaRPr>
            </a:p>
            <a:p>
              <a:pPr algn="ctr"/>
              <a:endParaRPr lang="fr-FR" sz="1400">
                <a:solidFill>
                  <a:schemeClr val="bg1"/>
                </a:solidFill>
              </a:endParaRPr>
            </a:p>
            <a:p>
              <a:pPr algn="ctr"/>
              <a:r>
                <a:rPr lang="fr-FR" sz="1400">
                  <a:solidFill>
                    <a:schemeClr val="bg1"/>
                  </a:solidFill>
                </a:rPr>
                <a:t>Activités supports</a:t>
              </a:r>
              <a:endParaRPr lang="fr-FR" sz="1400"/>
            </a:p>
          </p:txBody>
        </p:sp>
        <p:sp>
          <p:nvSpPr>
            <p:cNvPr id="23" name="AutoShape 13"/>
            <p:cNvSpPr>
              <a:spLocks noChangeArrowheads="1"/>
            </p:cNvSpPr>
            <p:nvPr/>
          </p:nvSpPr>
          <p:spPr bwMode="auto">
            <a:xfrm>
              <a:off x="4377" y="2432"/>
              <a:ext cx="1089" cy="27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fr-FR" sz="1600"/>
                <a:t>Activités</a:t>
              </a:r>
            </a:p>
          </p:txBody>
        </p:sp>
      </p:grpSp>
      <p:pic>
        <p:nvPicPr>
          <p:cNvPr id="24" name="Picture 37" descr="agpm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512" y="4621187"/>
            <a:ext cx="936625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42"/>
          <p:cNvGrpSpPr>
            <a:grpSpLocks/>
          </p:cNvGrpSpPr>
          <p:nvPr/>
        </p:nvGrpSpPr>
        <p:grpSpPr bwMode="auto">
          <a:xfrm rot="16200000">
            <a:off x="4402931" y="3766318"/>
            <a:ext cx="523875" cy="2665413"/>
            <a:chOff x="3352" y="1026"/>
            <a:chExt cx="1633" cy="443"/>
          </a:xfrm>
          <a:effectLst/>
        </p:grpSpPr>
        <p:sp>
          <p:nvSpPr>
            <p:cNvPr id="26" name="AutoShape 43"/>
            <p:cNvSpPr>
              <a:spLocks noChangeArrowheads="1"/>
            </p:cNvSpPr>
            <p:nvPr/>
          </p:nvSpPr>
          <p:spPr bwMode="auto">
            <a:xfrm>
              <a:off x="3560" y="1026"/>
              <a:ext cx="1061" cy="443"/>
            </a:xfrm>
            <a:prstGeom prst="leftArrow">
              <a:avLst>
                <a:gd name="adj1" fmla="val 50000"/>
                <a:gd name="adj2" fmla="val 59876"/>
              </a:avLst>
            </a:prstGeom>
            <a:gradFill rotWithShape="1">
              <a:gsLst>
                <a:gs pos="0">
                  <a:srgbClr val="006699"/>
                </a:gs>
                <a:gs pos="100000">
                  <a:srgbClr val="003B58"/>
                </a:gs>
              </a:gsLst>
              <a:lin ang="0" scaled="1"/>
            </a:gradFill>
            <a:ln>
              <a:noFill/>
            </a:ln>
            <a:effectLst>
              <a:outerShdw dist="170388" dir="3806097" algn="ctr" rotWithShape="0">
                <a:srgbClr val="80808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4D4D4D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" name="Text Box 44"/>
            <p:cNvSpPr txBox="1">
              <a:spLocks noChangeArrowheads="1"/>
            </p:cNvSpPr>
            <p:nvPr/>
          </p:nvSpPr>
          <p:spPr bwMode="auto">
            <a:xfrm>
              <a:off x="3352" y="1123"/>
              <a:ext cx="1633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5000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anchor="ctr">
              <a:spAutoFit/>
            </a:bodyPr>
            <a:lstStyle/>
            <a:p>
              <a:pPr algn="ctr" eaLnBrk="0" hangingPunct="0">
                <a:lnSpc>
                  <a:spcPct val="160000"/>
                </a:lnSpc>
                <a:spcBef>
                  <a:spcPct val="50000"/>
                </a:spcBef>
                <a:spcAft>
                  <a:spcPct val="50000"/>
                </a:spcAft>
                <a:buClr>
                  <a:schemeClr val="accent2"/>
                </a:buClr>
                <a:buFont typeface="Symbol" pitchFamily="18" charset="2"/>
                <a:buNone/>
              </a:pPr>
              <a:r>
                <a:rPr lang="fr-FR" sz="1400">
                  <a:solidFill>
                    <a:schemeClr val="bg1"/>
                  </a:solidFill>
                </a:rPr>
                <a:t>Consomment</a:t>
              </a:r>
            </a:p>
          </p:txBody>
        </p:sp>
      </p:grpSp>
      <p:grpSp>
        <p:nvGrpSpPr>
          <p:cNvPr id="28" name="Group 45"/>
          <p:cNvGrpSpPr>
            <a:grpSpLocks/>
          </p:cNvGrpSpPr>
          <p:nvPr/>
        </p:nvGrpSpPr>
        <p:grpSpPr bwMode="auto">
          <a:xfrm>
            <a:off x="2251075" y="5413349"/>
            <a:ext cx="1527175" cy="576263"/>
            <a:chOff x="3560" y="1026"/>
            <a:chExt cx="1124" cy="443"/>
          </a:xfrm>
        </p:grpSpPr>
        <p:sp>
          <p:nvSpPr>
            <p:cNvPr id="29" name="AutoShape 46"/>
            <p:cNvSpPr>
              <a:spLocks noChangeArrowheads="1"/>
            </p:cNvSpPr>
            <p:nvPr/>
          </p:nvSpPr>
          <p:spPr bwMode="auto">
            <a:xfrm>
              <a:off x="3560" y="1026"/>
              <a:ext cx="1061" cy="443"/>
            </a:xfrm>
            <a:prstGeom prst="leftArrow">
              <a:avLst>
                <a:gd name="adj1" fmla="val 50000"/>
                <a:gd name="adj2" fmla="val 59876"/>
              </a:avLst>
            </a:prstGeom>
            <a:gradFill rotWithShape="1">
              <a:gsLst>
                <a:gs pos="0">
                  <a:srgbClr val="006699"/>
                </a:gs>
                <a:gs pos="100000">
                  <a:srgbClr val="003B58"/>
                </a:gs>
              </a:gsLst>
              <a:lin ang="0" scaled="1"/>
            </a:gradFill>
            <a:ln>
              <a:noFill/>
            </a:ln>
            <a:effectLst>
              <a:outerShdw dist="170388" dir="3806097" algn="ctr" rotWithShape="0">
                <a:srgbClr val="80808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4D4D4D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Text Box 47"/>
            <p:cNvSpPr txBox="1">
              <a:spLocks noChangeArrowheads="1"/>
            </p:cNvSpPr>
            <p:nvPr/>
          </p:nvSpPr>
          <p:spPr bwMode="auto">
            <a:xfrm>
              <a:off x="3594" y="1038"/>
              <a:ext cx="1090" cy="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5000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lnSpc>
                  <a:spcPct val="160000"/>
                </a:lnSpc>
                <a:spcBef>
                  <a:spcPct val="50000"/>
                </a:spcBef>
                <a:spcAft>
                  <a:spcPct val="50000"/>
                </a:spcAft>
                <a:buClr>
                  <a:schemeClr val="accent2"/>
                </a:buClr>
                <a:buFont typeface="Symbol" pitchFamily="18" charset="2"/>
                <a:buNone/>
              </a:pPr>
              <a:r>
                <a:rPr lang="fr-FR" sz="1600">
                  <a:solidFill>
                    <a:schemeClr val="bg1"/>
                  </a:solidFill>
                </a:rPr>
                <a:t>Consomment</a:t>
              </a:r>
              <a:endParaRPr lang="fr-FR" sz="1400">
                <a:solidFill>
                  <a:schemeClr val="bg1"/>
                </a:solidFill>
              </a:endParaRPr>
            </a:p>
          </p:txBody>
        </p:sp>
      </p:grpSp>
      <p:pic>
        <p:nvPicPr>
          <p:cNvPr id="31" name="Picture 48" descr="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2" y="4765649"/>
            <a:ext cx="5048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9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7" y="4765649"/>
            <a:ext cx="725488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50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5413349"/>
            <a:ext cx="792162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4" name="Group 51"/>
          <p:cNvGrpSpPr>
            <a:grpSpLocks/>
          </p:cNvGrpSpPr>
          <p:nvPr/>
        </p:nvGrpSpPr>
        <p:grpSpPr bwMode="auto">
          <a:xfrm>
            <a:off x="4051300" y="4262412"/>
            <a:ext cx="936625" cy="647700"/>
            <a:chOff x="2517" y="510"/>
            <a:chExt cx="1045" cy="1015"/>
          </a:xfrm>
        </p:grpSpPr>
        <p:pic>
          <p:nvPicPr>
            <p:cNvPr id="35" name="Picture 52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" y="510"/>
              <a:ext cx="501" cy="5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36" name="Object 53"/>
            <p:cNvGraphicFramePr>
              <a:graphicFrameLocks noChangeAspect="1"/>
            </p:cNvGraphicFramePr>
            <p:nvPr/>
          </p:nvGraphicFramePr>
          <p:xfrm>
            <a:off x="3061" y="1047"/>
            <a:ext cx="499" cy="4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35" name="Photo Editor Photo" r:id="rId21" imgW="2790476" imgH="2676899" progId="MSPhotoEd.3">
                    <p:embed/>
                  </p:oleObj>
                </mc:Choice>
                <mc:Fallback>
                  <p:oleObj name="Photo Editor Photo" r:id="rId21" imgW="2790476" imgH="2676899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1" y="1047"/>
                          <a:ext cx="499" cy="4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7" name="Picture 54" descr="ass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7" y="775"/>
              <a:ext cx="520" cy="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" name="Group 55"/>
          <p:cNvGrpSpPr>
            <a:grpSpLocks/>
          </p:cNvGrpSpPr>
          <p:nvPr/>
        </p:nvGrpSpPr>
        <p:grpSpPr bwMode="auto">
          <a:xfrm>
            <a:off x="5348287" y="3686149"/>
            <a:ext cx="1527175" cy="576263"/>
            <a:chOff x="3560" y="1026"/>
            <a:chExt cx="1124" cy="443"/>
          </a:xfrm>
        </p:grpSpPr>
        <p:sp>
          <p:nvSpPr>
            <p:cNvPr id="39" name="AutoShape 56"/>
            <p:cNvSpPr>
              <a:spLocks noChangeArrowheads="1"/>
            </p:cNvSpPr>
            <p:nvPr/>
          </p:nvSpPr>
          <p:spPr bwMode="auto">
            <a:xfrm>
              <a:off x="3560" y="1026"/>
              <a:ext cx="1061" cy="443"/>
            </a:xfrm>
            <a:prstGeom prst="leftArrow">
              <a:avLst>
                <a:gd name="adj1" fmla="val 50000"/>
                <a:gd name="adj2" fmla="val 59876"/>
              </a:avLst>
            </a:prstGeom>
            <a:gradFill rotWithShape="1">
              <a:gsLst>
                <a:gs pos="0">
                  <a:srgbClr val="006699"/>
                </a:gs>
                <a:gs pos="100000">
                  <a:srgbClr val="003B58"/>
                </a:gs>
              </a:gsLst>
              <a:lin ang="0" scaled="1"/>
            </a:gradFill>
            <a:ln>
              <a:noFill/>
            </a:ln>
            <a:effectLst>
              <a:outerShdw dist="170388" dir="3806097" algn="ctr" rotWithShape="0">
                <a:srgbClr val="80808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4D4D4D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Text Box 57"/>
            <p:cNvSpPr txBox="1">
              <a:spLocks noChangeArrowheads="1"/>
            </p:cNvSpPr>
            <p:nvPr/>
          </p:nvSpPr>
          <p:spPr bwMode="auto">
            <a:xfrm>
              <a:off x="3594" y="1038"/>
              <a:ext cx="1090" cy="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5000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lnSpc>
                  <a:spcPct val="160000"/>
                </a:lnSpc>
                <a:spcBef>
                  <a:spcPct val="50000"/>
                </a:spcBef>
                <a:spcAft>
                  <a:spcPct val="50000"/>
                </a:spcAft>
                <a:buClr>
                  <a:schemeClr val="accent2"/>
                </a:buClr>
                <a:buFont typeface="Symbol" pitchFamily="18" charset="2"/>
                <a:buNone/>
              </a:pPr>
              <a:r>
                <a:rPr lang="fr-FR" sz="1600" dirty="0">
                  <a:solidFill>
                    <a:schemeClr val="bg1"/>
                  </a:solidFill>
                </a:rPr>
                <a:t>Consomment</a:t>
              </a:r>
              <a:endParaRPr lang="fr-FR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720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kern="1200" dirty="0">
                <a:solidFill>
                  <a:srgbClr val="6A5F56"/>
                </a:solidFill>
                <a:latin typeface="Arial" charset="0"/>
              </a:rPr>
              <a:t>Les apports de l’ERP </a:t>
            </a:r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SAP</a:t>
            </a:r>
            <a:b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</a:br>
            <a:r>
              <a:rPr lang="fr-FR" sz="2000" b="1" i="1" kern="1200" dirty="0" smtClean="0"/>
              <a:t>	3 – Analyse des couts de revient</a:t>
            </a:r>
            <a:endParaRPr lang="fr-FR" sz="2000" b="1" i="1" kern="1200" dirty="0"/>
          </a:p>
        </p:txBody>
      </p:sp>
      <p:sp>
        <p:nvSpPr>
          <p:cNvPr id="4" name="Rectangle 342"/>
          <p:cNvSpPr>
            <a:spLocks noChangeArrowheads="1"/>
          </p:cNvSpPr>
          <p:nvPr/>
        </p:nvSpPr>
        <p:spPr bwMode="auto">
          <a:xfrm>
            <a:off x="759867" y="1085851"/>
            <a:ext cx="6553200" cy="574675"/>
          </a:xfrm>
          <a:prstGeom prst="rect">
            <a:avLst/>
          </a:prstGeom>
          <a:noFill/>
          <a:ln w="19050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sz="1600" dirty="0">
                <a:solidFill>
                  <a:srgbClr val="006699"/>
                </a:solidFill>
                <a:latin typeface="Trebuchet MS" pitchFamily="34" charset="0"/>
              </a:rPr>
              <a:t>Frais de fonctionnement : Coût des comptes par </a:t>
            </a:r>
            <a:r>
              <a:rPr lang="fr-FR" sz="1600" dirty="0" smtClean="0">
                <a:solidFill>
                  <a:srgbClr val="006699"/>
                </a:solidFill>
                <a:latin typeface="Trebuchet MS" pitchFamily="34" charset="0"/>
              </a:rPr>
              <a:t>centre d’activités</a:t>
            </a:r>
            <a:endParaRPr lang="fr-FR" sz="1600" dirty="0">
              <a:solidFill>
                <a:srgbClr val="006699"/>
              </a:solidFill>
              <a:latin typeface="Trebuchet MS" pitchFamily="34" charset="0"/>
            </a:endParaRPr>
          </a:p>
        </p:txBody>
      </p:sp>
      <p:sp>
        <p:nvSpPr>
          <p:cNvPr id="5" name="Rectangle 344"/>
          <p:cNvSpPr>
            <a:spLocks noChangeArrowheads="1"/>
          </p:cNvSpPr>
          <p:nvPr/>
        </p:nvSpPr>
        <p:spPr bwMode="auto">
          <a:xfrm>
            <a:off x="832892" y="5549901"/>
            <a:ext cx="6553200" cy="574675"/>
          </a:xfrm>
          <a:prstGeom prst="rect">
            <a:avLst/>
          </a:prstGeom>
          <a:noFill/>
          <a:ln w="19050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sz="1400" dirty="0">
                <a:solidFill>
                  <a:srgbClr val="006699"/>
                </a:solidFill>
                <a:latin typeface="Trebuchet MS" pitchFamily="34" charset="0"/>
              </a:rPr>
              <a:t>Objets de coûts</a:t>
            </a:r>
          </a:p>
          <a:p>
            <a:pPr algn="ctr"/>
            <a:r>
              <a:rPr lang="fr-FR" sz="1400" b="0" dirty="0">
                <a:solidFill>
                  <a:srgbClr val="006699"/>
                </a:solidFill>
                <a:latin typeface="Trebuchet MS" pitchFamily="34" charset="0"/>
              </a:rPr>
              <a:t>Formules, Clients, Sociétés contractantes, </a:t>
            </a:r>
            <a:r>
              <a:rPr lang="fr-FR" sz="1400" b="0" dirty="0" smtClean="0">
                <a:solidFill>
                  <a:srgbClr val="006699"/>
                </a:solidFill>
                <a:latin typeface="Trebuchet MS" pitchFamily="34" charset="0"/>
              </a:rPr>
              <a:t>Segments, </a:t>
            </a:r>
            <a:r>
              <a:rPr lang="fr-FR" sz="1400" b="0" dirty="0">
                <a:solidFill>
                  <a:srgbClr val="006699"/>
                </a:solidFill>
                <a:latin typeface="Trebuchet MS" pitchFamily="34" charset="0"/>
              </a:rPr>
              <a:t>Détails causes sinistres </a:t>
            </a:r>
          </a:p>
        </p:txBody>
      </p:sp>
      <p:sp>
        <p:nvSpPr>
          <p:cNvPr id="6" name="Rectangle 345"/>
          <p:cNvSpPr>
            <a:spLocks noChangeArrowheads="1"/>
          </p:cNvSpPr>
          <p:nvPr/>
        </p:nvSpPr>
        <p:spPr bwMode="auto">
          <a:xfrm>
            <a:off x="3785642" y="2455863"/>
            <a:ext cx="2305050" cy="574675"/>
          </a:xfrm>
          <a:prstGeom prst="rect">
            <a:avLst/>
          </a:prstGeom>
          <a:noFill/>
          <a:ln w="19050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sz="1400">
                <a:solidFill>
                  <a:srgbClr val="006699"/>
                </a:solidFill>
                <a:latin typeface="Trebuchet MS" pitchFamily="34" charset="0"/>
              </a:rPr>
              <a:t>Activités </a:t>
            </a:r>
          </a:p>
          <a:p>
            <a:pPr algn="ctr"/>
            <a:r>
              <a:rPr lang="fr-FR" sz="1400">
                <a:solidFill>
                  <a:srgbClr val="006699"/>
                </a:solidFill>
                <a:latin typeface="Trebuchet MS" pitchFamily="34" charset="0"/>
              </a:rPr>
              <a:t>supports</a:t>
            </a:r>
          </a:p>
        </p:txBody>
      </p:sp>
      <p:sp>
        <p:nvSpPr>
          <p:cNvPr id="7" name="Rectangle 346"/>
          <p:cNvSpPr>
            <a:spLocks noChangeArrowheads="1"/>
          </p:cNvSpPr>
          <p:nvPr/>
        </p:nvSpPr>
        <p:spPr bwMode="auto">
          <a:xfrm>
            <a:off x="1625055" y="2454276"/>
            <a:ext cx="2016125" cy="574675"/>
          </a:xfrm>
          <a:prstGeom prst="rect">
            <a:avLst/>
          </a:prstGeom>
          <a:noFill/>
          <a:ln w="19050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sz="1400">
                <a:solidFill>
                  <a:srgbClr val="006699"/>
                </a:solidFill>
                <a:latin typeface="Trebuchet MS" pitchFamily="34" charset="0"/>
              </a:rPr>
              <a:t>Activités</a:t>
            </a:r>
          </a:p>
          <a:p>
            <a:pPr algn="ctr"/>
            <a:r>
              <a:rPr lang="fr-FR" sz="1400">
                <a:solidFill>
                  <a:srgbClr val="006699"/>
                </a:solidFill>
                <a:latin typeface="Trebuchet MS" pitchFamily="34" charset="0"/>
              </a:rPr>
              <a:t>opérationnelles</a:t>
            </a:r>
          </a:p>
        </p:txBody>
      </p:sp>
      <p:sp>
        <p:nvSpPr>
          <p:cNvPr id="8" name="Rectangle 347"/>
          <p:cNvSpPr>
            <a:spLocks noChangeArrowheads="1"/>
          </p:cNvSpPr>
          <p:nvPr/>
        </p:nvSpPr>
        <p:spPr bwMode="auto">
          <a:xfrm>
            <a:off x="6160542" y="2455863"/>
            <a:ext cx="1150938" cy="574675"/>
          </a:xfrm>
          <a:prstGeom prst="rect">
            <a:avLst/>
          </a:prstGeom>
          <a:noFill/>
          <a:ln w="19050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sz="1400">
                <a:solidFill>
                  <a:srgbClr val="006699"/>
                </a:solidFill>
                <a:latin typeface="Trebuchet MS" pitchFamily="34" charset="0"/>
              </a:rPr>
              <a:t>Activités </a:t>
            </a:r>
          </a:p>
          <a:p>
            <a:pPr algn="ctr"/>
            <a:r>
              <a:rPr lang="fr-FR" sz="1400">
                <a:solidFill>
                  <a:srgbClr val="006699"/>
                </a:solidFill>
                <a:latin typeface="Trebuchet MS" pitchFamily="34" charset="0"/>
              </a:rPr>
              <a:t>de structure</a:t>
            </a:r>
          </a:p>
        </p:txBody>
      </p:sp>
      <p:sp>
        <p:nvSpPr>
          <p:cNvPr id="9" name="Rectangle 348"/>
          <p:cNvSpPr>
            <a:spLocks noChangeArrowheads="1"/>
          </p:cNvSpPr>
          <p:nvPr/>
        </p:nvSpPr>
        <p:spPr bwMode="auto">
          <a:xfrm>
            <a:off x="1840955" y="3967163"/>
            <a:ext cx="2520950" cy="574675"/>
          </a:xfrm>
          <a:prstGeom prst="rect">
            <a:avLst/>
          </a:prstGeom>
          <a:noFill/>
          <a:ln w="19050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sz="1400">
                <a:solidFill>
                  <a:srgbClr val="006699"/>
                </a:solidFill>
                <a:latin typeface="Trebuchet MS" pitchFamily="34" charset="0"/>
              </a:rPr>
              <a:t>Activités Directes</a:t>
            </a:r>
          </a:p>
          <a:p>
            <a:pPr algn="ctr"/>
            <a:r>
              <a:rPr lang="fr-FR" sz="1400">
                <a:solidFill>
                  <a:srgbClr val="006699"/>
                </a:solidFill>
                <a:latin typeface="Trebuchet MS" pitchFamily="34" charset="0"/>
              </a:rPr>
              <a:t>opérationnelles</a:t>
            </a:r>
          </a:p>
        </p:txBody>
      </p:sp>
      <p:sp>
        <p:nvSpPr>
          <p:cNvPr id="12" name="AutoShape 353"/>
          <p:cNvSpPr>
            <a:spLocks noChangeArrowheads="1"/>
          </p:cNvSpPr>
          <p:nvPr/>
        </p:nvSpPr>
        <p:spPr bwMode="auto">
          <a:xfrm>
            <a:off x="2702967" y="1733551"/>
            <a:ext cx="433388" cy="649287"/>
          </a:xfrm>
          <a:prstGeom prst="downArrow">
            <a:avLst>
              <a:gd name="adj1" fmla="val 34796"/>
              <a:gd name="adj2" fmla="val 49280"/>
            </a:avLst>
          </a:prstGeom>
          <a:noFill/>
          <a:ln w="9525" algn="ctr">
            <a:solidFill>
              <a:schemeClr val="hlink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" name="AutoShape 354"/>
          <p:cNvSpPr>
            <a:spLocks noChangeArrowheads="1"/>
          </p:cNvSpPr>
          <p:nvPr/>
        </p:nvSpPr>
        <p:spPr bwMode="auto">
          <a:xfrm>
            <a:off x="4576217" y="1733551"/>
            <a:ext cx="433388" cy="649287"/>
          </a:xfrm>
          <a:prstGeom prst="downArrow">
            <a:avLst>
              <a:gd name="adj1" fmla="val 34796"/>
              <a:gd name="adj2" fmla="val 49280"/>
            </a:avLst>
          </a:prstGeom>
          <a:noFill/>
          <a:ln w="9525" algn="ctr">
            <a:solidFill>
              <a:schemeClr val="hlink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" name="AutoShape 355"/>
          <p:cNvSpPr>
            <a:spLocks noChangeArrowheads="1"/>
          </p:cNvSpPr>
          <p:nvPr/>
        </p:nvSpPr>
        <p:spPr bwMode="auto">
          <a:xfrm>
            <a:off x="6449467" y="1733551"/>
            <a:ext cx="433388" cy="649287"/>
          </a:xfrm>
          <a:prstGeom prst="downArrow">
            <a:avLst>
              <a:gd name="adj1" fmla="val 34796"/>
              <a:gd name="adj2" fmla="val 49280"/>
            </a:avLst>
          </a:prstGeom>
          <a:noFill/>
          <a:ln w="9525" algn="ctr">
            <a:solidFill>
              <a:schemeClr val="hlink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" name="AutoShape 356"/>
          <p:cNvSpPr>
            <a:spLocks noChangeArrowheads="1"/>
          </p:cNvSpPr>
          <p:nvPr/>
        </p:nvSpPr>
        <p:spPr bwMode="auto">
          <a:xfrm rot="10800000">
            <a:off x="4576216" y="3194845"/>
            <a:ext cx="1730375" cy="1439862"/>
          </a:xfrm>
          <a:custGeom>
            <a:avLst/>
            <a:gdLst>
              <a:gd name="G0" fmla="+- 12427 0 0"/>
              <a:gd name="G1" fmla="+- 3701 0 0"/>
              <a:gd name="G2" fmla="+- 12158 0 3701"/>
              <a:gd name="G3" fmla="+- G2 0 3701"/>
              <a:gd name="G4" fmla="*/ G3 32768 32059"/>
              <a:gd name="G5" fmla="*/ G4 1 2"/>
              <a:gd name="G6" fmla="+- 21600 0 12427"/>
              <a:gd name="G7" fmla="*/ G6 3701 6079"/>
              <a:gd name="G8" fmla="+- G7 12427 0"/>
              <a:gd name="T0" fmla="*/ 12427 w 21600"/>
              <a:gd name="T1" fmla="*/ 0 h 21600"/>
              <a:gd name="T2" fmla="*/ 12427 w 21600"/>
              <a:gd name="T3" fmla="*/ 12158 h 21600"/>
              <a:gd name="T4" fmla="*/ 2431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427" y="0"/>
                </a:lnTo>
                <a:lnTo>
                  <a:pt x="12427" y="3701"/>
                </a:lnTo>
                <a:cubicBezTo>
                  <a:pt x="5564" y="3701"/>
                  <a:pt x="0" y="7487"/>
                  <a:pt x="0" y="12158"/>
                </a:cubicBezTo>
                <a:lnTo>
                  <a:pt x="0" y="21600"/>
                </a:lnTo>
                <a:lnTo>
                  <a:pt x="4861" y="21600"/>
                </a:lnTo>
                <a:lnTo>
                  <a:pt x="4861" y="12158"/>
                </a:lnTo>
                <a:cubicBezTo>
                  <a:pt x="4861" y="10114"/>
                  <a:pt x="8248" y="8457"/>
                  <a:pt x="12427" y="8457"/>
                </a:cubicBezTo>
                <a:lnTo>
                  <a:pt x="12427" y="12158"/>
                </a:lnTo>
                <a:close/>
              </a:path>
            </a:pathLst>
          </a:custGeom>
          <a:noFill/>
          <a:ln w="9525" algn="ctr">
            <a:solidFill>
              <a:schemeClr val="hlink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" name="AutoShape 359"/>
          <p:cNvSpPr>
            <a:spLocks noChangeArrowheads="1"/>
          </p:cNvSpPr>
          <p:nvPr/>
        </p:nvSpPr>
        <p:spPr bwMode="auto">
          <a:xfrm>
            <a:off x="2775992" y="4686301"/>
            <a:ext cx="433388" cy="792162"/>
          </a:xfrm>
          <a:prstGeom prst="downArrow">
            <a:avLst>
              <a:gd name="adj1" fmla="val 34796"/>
              <a:gd name="adj2" fmla="val 60124"/>
            </a:avLst>
          </a:prstGeom>
          <a:noFill/>
          <a:ln w="9525" algn="ctr">
            <a:solidFill>
              <a:schemeClr val="hlink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Rectangle 360"/>
          <p:cNvSpPr>
            <a:spLocks noChangeArrowheads="1"/>
          </p:cNvSpPr>
          <p:nvPr/>
        </p:nvSpPr>
        <p:spPr bwMode="auto">
          <a:xfrm>
            <a:off x="2201317" y="1806576"/>
            <a:ext cx="410527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100" i="1" dirty="0" smtClean="0"/>
              <a:t>Comptes/centres affectés </a:t>
            </a:r>
            <a:r>
              <a:rPr lang="fr-FR" sz="1100" i="1" dirty="0"/>
              <a:t>sur les activités via les inducteurs d’allocation</a:t>
            </a:r>
          </a:p>
        </p:txBody>
      </p:sp>
      <p:sp>
        <p:nvSpPr>
          <p:cNvPr id="18" name="Rectangle 361"/>
          <p:cNvSpPr>
            <a:spLocks noChangeArrowheads="1"/>
          </p:cNvSpPr>
          <p:nvPr/>
        </p:nvSpPr>
        <p:spPr bwMode="auto">
          <a:xfrm>
            <a:off x="4395242" y="3486151"/>
            <a:ext cx="20542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100" i="1" dirty="0"/>
              <a:t>Réallocation via les inducteurs de ressources</a:t>
            </a:r>
          </a:p>
        </p:txBody>
      </p:sp>
      <p:sp>
        <p:nvSpPr>
          <p:cNvPr id="19" name="Rectangle 362"/>
          <p:cNvSpPr>
            <a:spLocks noChangeArrowheads="1"/>
          </p:cNvSpPr>
          <p:nvPr/>
        </p:nvSpPr>
        <p:spPr bwMode="auto">
          <a:xfrm>
            <a:off x="1912392" y="4762501"/>
            <a:ext cx="24479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100" i="1"/>
              <a:t>Réallocation via les inducteurs d’activités sur les OdC</a:t>
            </a:r>
          </a:p>
        </p:txBody>
      </p:sp>
      <p:sp>
        <p:nvSpPr>
          <p:cNvPr id="20" name="AutoShape 363"/>
          <p:cNvSpPr>
            <a:spLocks noChangeArrowheads="1"/>
          </p:cNvSpPr>
          <p:nvPr/>
        </p:nvSpPr>
        <p:spPr bwMode="auto">
          <a:xfrm>
            <a:off x="2704555" y="3175001"/>
            <a:ext cx="433387" cy="719137"/>
          </a:xfrm>
          <a:prstGeom prst="downArrow">
            <a:avLst>
              <a:gd name="adj1" fmla="val 34796"/>
              <a:gd name="adj2" fmla="val 54582"/>
            </a:avLst>
          </a:prstGeom>
          <a:noFill/>
          <a:ln w="9525" algn="ctr">
            <a:solidFill>
              <a:schemeClr val="hlink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71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kern="1200" dirty="0">
                <a:solidFill>
                  <a:srgbClr val="6A5F56"/>
                </a:solidFill>
                <a:latin typeface="Arial" charset="0"/>
              </a:rPr>
              <a:t>Les apports de l’ERP SAP</a:t>
            </a:r>
            <a:br>
              <a:rPr lang="fr-FR" sz="2800" b="1" kern="1200" dirty="0">
                <a:solidFill>
                  <a:srgbClr val="6A5F56"/>
                </a:solidFill>
                <a:latin typeface="Arial" charset="0"/>
              </a:rPr>
            </a:br>
            <a:r>
              <a:rPr lang="fr-FR" sz="2000" b="1" i="1" kern="1200" dirty="0" smtClean="0"/>
              <a:t>	3 </a:t>
            </a:r>
            <a:r>
              <a:rPr lang="fr-FR" sz="2000" b="1" i="1" kern="1200" dirty="0"/>
              <a:t>– Analyse des </a:t>
            </a:r>
            <a:r>
              <a:rPr lang="fr-FR" sz="2000" b="1" i="1" kern="1200" dirty="0" smtClean="0"/>
              <a:t>coûts </a:t>
            </a:r>
            <a:r>
              <a:rPr lang="fr-FR" sz="2000" b="1" i="1" kern="1200" dirty="0"/>
              <a:t>de revient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07504" y="1124744"/>
            <a:ext cx="8784976" cy="4672048"/>
          </a:xfrm>
        </p:spPr>
        <p:txBody>
          <a:bodyPr/>
          <a:lstStyle/>
          <a:p>
            <a:r>
              <a:rPr lang="fr-FR" dirty="0" smtClean="0"/>
              <a:t>Les limites de l’existant (avant) :</a:t>
            </a:r>
          </a:p>
          <a:p>
            <a:pPr lvl="1"/>
            <a:r>
              <a:rPr lang="fr-FR" sz="1600" dirty="0"/>
              <a:t>Certaines activités étaient effectuées sur plusieurs SI distincts, </a:t>
            </a:r>
            <a:r>
              <a:rPr lang="fr-FR" sz="1600" dirty="0" smtClean="0"/>
              <a:t>parfois </a:t>
            </a:r>
            <a:r>
              <a:rPr lang="fr-FR" sz="1600" dirty="0"/>
              <a:t>hors </a:t>
            </a:r>
            <a:r>
              <a:rPr lang="fr-FR" sz="1600" dirty="0" smtClean="0"/>
              <a:t>SI</a:t>
            </a:r>
          </a:p>
          <a:p>
            <a:pPr marL="57150" indent="0">
              <a:buNone/>
            </a:pPr>
            <a:r>
              <a:rPr lang="fr-FR" i="0" dirty="0" smtClean="0">
                <a:sym typeface="Wingdings" pitchFamily="2" charset="2"/>
              </a:rPr>
              <a:t>	 </a:t>
            </a:r>
            <a:r>
              <a:rPr lang="fr-FR" b="1" i="0" dirty="0" smtClean="0"/>
              <a:t>Complexité de </a:t>
            </a:r>
            <a:r>
              <a:rPr lang="fr-FR" b="1" i="0" dirty="0"/>
              <a:t>récupération des inducteurs </a:t>
            </a:r>
            <a:r>
              <a:rPr lang="fr-FR" b="1" i="0" dirty="0" smtClean="0"/>
              <a:t>d’activité</a:t>
            </a:r>
          </a:p>
          <a:p>
            <a:pPr marL="457200" lvl="1" indent="0">
              <a:buNone/>
            </a:pPr>
            <a:endParaRPr lang="fr-FR" sz="1600" b="1" i="0" dirty="0"/>
          </a:p>
          <a:p>
            <a:pPr lvl="1"/>
            <a:r>
              <a:rPr lang="fr-FR" sz="1600" dirty="0" smtClean="0"/>
              <a:t>Mesure des temps sur la gestion complète d’un dossier d’assistance, sans </a:t>
            </a:r>
            <a:r>
              <a:rPr lang="fr-FR" sz="1600" dirty="0" smtClean="0">
                <a:sym typeface="Wingdings" pitchFamily="2" charset="2"/>
              </a:rPr>
              <a:t>distinction </a:t>
            </a:r>
            <a:r>
              <a:rPr lang="fr-FR" sz="1600" dirty="0">
                <a:sym typeface="Wingdings" pitchFamily="2" charset="2"/>
              </a:rPr>
              <a:t>selon les étapes du </a:t>
            </a:r>
            <a:r>
              <a:rPr lang="fr-FR" sz="1600" dirty="0" err="1">
                <a:sym typeface="Wingdings" pitchFamily="2" charset="2"/>
              </a:rPr>
              <a:t>process</a:t>
            </a:r>
            <a:endParaRPr lang="fr-FR" sz="1600" dirty="0"/>
          </a:p>
          <a:p>
            <a:pPr lvl="2"/>
            <a:r>
              <a:rPr lang="fr-FR" sz="1600" dirty="0"/>
              <a:t>contrôle des droits, </a:t>
            </a:r>
          </a:p>
          <a:p>
            <a:pPr lvl="2"/>
            <a:r>
              <a:rPr lang="fr-FR" sz="1600" dirty="0"/>
              <a:t>analyse des solutions, </a:t>
            </a:r>
          </a:p>
          <a:p>
            <a:pPr lvl="2"/>
            <a:r>
              <a:rPr lang="fr-FR" sz="1600" dirty="0"/>
              <a:t>recherche et </a:t>
            </a:r>
            <a:r>
              <a:rPr lang="fr-FR" sz="1600" dirty="0" err="1" smtClean="0"/>
              <a:t>missionnement</a:t>
            </a:r>
            <a:r>
              <a:rPr lang="fr-FR" sz="1600" dirty="0" smtClean="0"/>
              <a:t> </a:t>
            </a:r>
            <a:r>
              <a:rPr lang="fr-FR" sz="1600" dirty="0"/>
              <a:t>du prestataire, </a:t>
            </a:r>
          </a:p>
          <a:p>
            <a:pPr lvl="2"/>
            <a:r>
              <a:rPr lang="fr-FR" sz="1600" dirty="0"/>
              <a:t>suivi de l'intervention</a:t>
            </a:r>
            <a:r>
              <a:rPr lang="fr-FR" sz="1600" dirty="0" smtClean="0"/>
              <a:t>…</a:t>
            </a:r>
            <a:endParaRPr lang="fr-FR" sz="1600" dirty="0"/>
          </a:p>
          <a:p>
            <a:pPr lvl="1"/>
            <a:r>
              <a:rPr lang="fr-FR" sz="1600" dirty="0"/>
              <a:t>Peu de distinction du mode de réalisation du service </a:t>
            </a:r>
            <a:r>
              <a:rPr lang="fr-FR" sz="1600" dirty="0" smtClean="0"/>
              <a:t>rendu dans un dossier</a:t>
            </a:r>
          </a:p>
          <a:p>
            <a:pPr lvl="2"/>
            <a:r>
              <a:rPr lang="fr-FR" sz="1600" dirty="0" smtClean="0"/>
              <a:t>Contrôle </a:t>
            </a:r>
            <a:r>
              <a:rPr lang="fr-FR" sz="1600" dirty="0"/>
              <a:t>des droits : par appel direct au SI du client / avec vérification </a:t>
            </a:r>
            <a:r>
              <a:rPr lang="fr-FR" sz="1600" dirty="0" smtClean="0"/>
              <a:t>des </a:t>
            </a:r>
            <a:r>
              <a:rPr lang="fr-FR" sz="1600" dirty="0"/>
              <a:t>droits auprès d'un interlocuteur du client</a:t>
            </a:r>
          </a:p>
          <a:p>
            <a:pPr lvl="2"/>
            <a:r>
              <a:rPr lang="fr-FR" sz="1600" dirty="0" err="1" smtClean="0"/>
              <a:t>Missionnement</a:t>
            </a:r>
            <a:r>
              <a:rPr lang="fr-FR" sz="1600" dirty="0" smtClean="0"/>
              <a:t> </a:t>
            </a:r>
            <a:r>
              <a:rPr lang="fr-FR" sz="1600" dirty="0"/>
              <a:t>du prestataire  : par appel téléphonique / entièrement </a:t>
            </a:r>
            <a:r>
              <a:rPr lang="fr-FR" sz="1600" dirty="0" smtClean="0"/>
              <a:t>automatisé</a:t>
            </a:r>
          </a:p>
          <a:p>
            <a:pPr marL="57150" indent="0">
              <a:buNone/>
            </a:pPr>
            <a:r>
              <a:rPr lang="fr-FR" b="1" i="0" dirty="0" smtClean="0">
                <a:sym typeface="Wingdings" pitchFamily="2" charset="2"/>
              </a:rPr>
              <a:t>	 </a:t>
            </a:r>
            <a:r>
              <a:rPr lang="fr-FR" b="1" i="0" dirty="0" smtClean="0"/>
              <a:t>Limite </a:t>
            </a:r>
            <a:r>
              <a:rPr lang="fr-FR" b="1" i="0" dirty="0"/>
              <a:t>sur le nombre d'inducteurs d'activités et d'objets de </a:t>
            </a:r>
            <a:r>
              <a:rPr lang="fr-FR" b="1" i="0" dirty="0" smtClean="0"/>
              <a:t>coûts pouvant </a:t>
            </a:r>
            <a:r>
              <a:rPr lang="fr-FR" b="1" i="0" dirty="0"/>
              <a:t>être exploités</a:t>
            </a:r>
          </a:p>
          <a:p>
            <a:pPr marL="57150" indent="0">
              <a:buNone/>
            </a:pPr>
            <a:r>
              <a:rPr lang="fr-FR" b="1" i="0" dirty="0" smtClean="0">
                <a:sym typeface="Wingdings" pitchFamily="2" charset="2"/>
              </a:rPr>
              <a:t>	 </a:t>
            </a:r>
            <a:r>
              <a:rPr lang="fr-FR" b="1" i="0" dirty="0" smtClean="0"/>
              <a:t>Une </a:t>
            </a:r>
            <a:r>
              <a:rPr lang="fr-FR" b="1" i="0" dirty="0"/>
              <a:t>segmentation </a:t>
            </a:r>
            <a:r>
              <a:rPr lang="fr-FR" b="1" i="0" dirty="0" smtClean="0"/>
              <a:t>des objets de coût limitée </a:t>
            </a:r>
            <a:r>
              <a:rPr lang="fr-FR" b="1" i="0" dirty="0"/>
              <a:t>et figée </a:t>
            </a:r>
          </a:p>
        </p:txBody>
      </p:sp>
    </p:spTree>
    <p:extLst>
      <p:ext uri="{BB962C8B-B14F-4D97-AF65-F5344CB8AC3E}">
        <p14:creationId xmlns:p14="http://schemas.microsoft.com/office/powerpoint/2010/main" val="213609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 5"/>
          <p:cNvSpPr/>
          <p:nvPr/>
        </p:nvSpPr>
        <p:spPr>
          <a:xfrm>
            <a:off x="516546" y="980728"/>
            <a:ext cx="1702130" cy="936104"/>
          </a:xfrm>
          <a:custGeom>
            <a:avLst/>
            <a:gdLst>
              <a:gd name="connsiteX0" fmla="*/ 0 w 1777172"/>
              <a:gd name="connsiteY0" fmla="*/ 898735 h 1797469"/>
              <a:gd name="connsiteX1" fmla="*/ 888586 w 1777172"/>
              <a:gd name="connsiteY1" fmla="*/ 0 h 1797469"/>
              <a:gd name="connsiteX2" fmla="*/ 1777172 w 1777172"/>
              <a:gd name="connsiteY2" fmla="*/ 898735 h 1797469"/>
              <a:gd name="connsiteX3" fmla="*/ 888586 w 1777172"/>
              <a:gd name="connsiteY3" fmla="*/ 1797470 h 1797469"/>
              <a:gd name="connsiteX4" fmla="*/ 0 w 1777172"/>
              <a:gd name="connsiteY4" fmla="*/ 898735 h 179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7172" h="1797469">
                <a:moveTo>
                  <a:pt x="0" y="898735"/>
                </a:moveTo>
                <a:cubicBezTo>
                  <a:pt x="0" y="402377"/>
                  <a:pt x="397834" y="0"/>
                  <a:pt x="888586" y="0"/>
                </a:cubicBezTo>
                <a:cubicBezTo>
                  <a:pt x="1379338" y="0"/>
                  <a:pt x="1777172" y="402377"/>
                  <a:pt x="1777172" y="898735"/>
                </a:cubicBezTo>
                <a:cubicBezTo>
                  <a:pt x="1777172" y="1395093"/>
                  <a:pt x="1379338" y="1797470"/>
                  <a:pt x="888586" y="1797470"/>
                </a:cubicBezTo>
                <a:cubicBezTo>
                  <a:pt x="397834" y="1797470"/>
                  <a:pt x="0" y="1395093"/>
                  <a:pt x="0" y="89873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0581" tIns="283553" rIns="280581" bIns="283553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kern="1200" dirty="0" smtClean="0"/>
              <a:t>Normalisation </a:t>
            </a:r>
            <a:r>
              <a:rPr lang="fr-FR" sz="1400" b="1" kern="1200" dirty="0" err="1" smtClean="0"/>
              <a:t>Process</a:t>
            </a:r>
            <a:r>
              <a:rPr lang="fr-FR" sz="1400" b="1" kern="1200" dirty="0" smtClean="0"/>
              <a:t> métier </a:t>
            </a:r>
            <a:endParaRPr lang="fr-FR" sz="1400" b="1" kern="1200" dirty="0"/>
          </a:p>
        </p:txBody>
      </p:sp>
      <p:sp>
        <p:nvSpPr>
          <p:cNvPr id="7" name="Forme libre 6"/>
          <p:cNvSpPr/>
          <p:nvPr/>
        </p:nvSpPr>
        <p:spPr>
          <a:xfrm>
            <a:off x="1118413" y="1919662"/>
            <a:ext cx="498397" cy="498397"/>
          </a:xfrm>
          <a:custGeom>
            <a:avLst/>
            <a:gdLst>
              <a:gd name="connsiteX0" fmla="*/ 66063 w 498397"/>
              <a:gd name="connsiteY0" fmla="*/ 190587 h 498397"/>
              <a:gd name="connsiteX1" fmla="*/ 190587 w 498397"/>
              <a:gd name="connsiteY1" fmla="*/ 190587 h 498397"/>
              <a:gd name="connsiteX2" fmla="*/ 190587 w 498397"/>
              <a:gd name="connsiteY2" fmla="*/ 66063 h 498397"/>
              <a:gd name="connsiteX3" fmla="*/ 307810 w 498397"/>
              <a:gd name="connsiteY3" fmla="*/ 66063 h 498397"/>
              <a:gd name="connsiteX4" fmla="*/ 307810 w 498397"/>
              <a:gd name="connsiteY4" fmla="*/ 190587 h 498397"/>
              <a:gd name="connsiteX5" fmla="*/ 432334 w 498397"/>
              <a:gd name="connsiteY5" fmla="*/ 190587 h 498397"/>
              <a:gd name="connsiteX6" fmla="*/ 432334 w 498397"/>
              <a:gd name="connsiteY6" fmla="*/ 307810 h 498397"/>
              <a:gd name="connsiteX7" fmla="*/ 307810 w 498397"/>
              <a:gd name="connsiteY7" fmla="*/ 307810 h 498397"/>
              <a:gd name="connsiteX8" fmla="*/ 307810 w 498397"/>
              <a:gd name="connsiteY8" fmla="*/ 432334 h 498397"/>
              <a:gd name="connsiteX9" fmla="*/ 190587 w 498397"/>
              <a:gd name="connsiteY9" fmla="*/ 432334 h 498397"/>
              <a:gd name="connsiteX10" fmla="*/ 190587 w 498397"/>
              <a:gd name="connsiteY10" fmla="*/ 307810 h 498397"/>
              <a:gd name="connsiteX11" fmla="*/ 66063 w 498397"/>
              <a:gd name="connsiteY11" fmla="*/ 307810 h 498397"/>
              <a:gd name="connsiteX12" fmla="*/ 66063 w 498397"/>
              <a:gd name="connsiteY12" fmla="*/ 190587 h 49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8397" h="498397">
                <a:moveTo>
                  <a:pt x="66063" y="190587"/>
                </a:moveTo>
                <a:lnTo>
                  <a:pt x="190587" y="190587"/>
                </a:lnTo>
                <a:lnTo>
                  <a:pt x="190587" y="66063"/>
                </a:lnTo>
                <a:lnTo>
                  <a:pt x="307810" y="66063"/>
                </a:lnTo>
                <a:lnTo>
                  <a:pt x="307810" y="190587"/>
                </a:lnTo>
                <a:lnTo>
                  <a:pt x="432334" y="190587"/>
                </a:lnTo>
                <a:lnTo>
                  <a:pt x="432334" y="307810"/>
                </a:lnTo>
                <a:lnTo>
                  <a:pt x="307810" y="307810"/>
                </a:lnTo>
                <a:lnTo>
                  <a:pt x="307810" y="432334"/>
                </a:lnTo>
                <a:lnTo>
                  <a:pt x="190587" y="432334"/>
                </a:lnTo>
                <a:lnTo>
                  <a:pt x="190587" y="307810"/>
                </a:lnTo>
                <a:lnTo>
                  <a:pt x="66063" y="307810"/>
                </a:lnTo>
                <a:lnTo>
                  <a:pt x="66063" y="19058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6063" tIns="190587" rIns="66063" bIns="190587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600" b="1" kern="1200"/>
          </a:p>
        </p:txBody>
      </p:sp>
      <p:sp>
        <p:nvSpPr>
          <p:cNvPr id="8" name="Forme libre 7"/>
          <p:cNvSpPr/>
          <p:nvPr/>
        </p:nvSpPr>
        <p:spPr>
          <a:xfrm>
            <a:off x="516546" y="2420889"/>
            <a:ext cx="1702130" cy="936104"/>
          </a:xfrm>
          <a:custGeom>
            <a:avLst/>
            <a:gdLst>
              <a:gd name="connsiteX0" fmla="*/ 0 w 1777172"/>
              <a:gd name="connsiteY0" fmla="*/ 898735 h 1797469"/>
              <a:gd name="connsiteX1" fmla="*/ 888586 w 1777172"/>
              <a:gd name="connsiteY1" fmla="*/ 0 h 1797469"/>
              <a:gd name="connsiteX2" fmla="*/ 1777172 w 1777172"/>
              <a:gd name="connsiteY2" fmla="*/ 898735 h 1797469"/>
              <a:gd name="connsiteX3" fmla="*/ 888586 w 1777172"/>
              <a:gd name="connsiteY3" fmla="*/ 1797470 h 1797469"/>
              <a:gd name="connsiteX4" fmla="*/ 0 w 1777172"/>
              <a:gd name="connsiteY4" fmla="*/ 898735 h 179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7172" h="1797469">
                <a:moveTo>
                  <a:pt x="0" y="898735"/>
                </a:moveTo>
                <a:cubicBezTo>
                  <a:pt x="0" y="402377"/>
                  <a:pt x="397834" y="0"/>
                  <a:pt x="888586" y="0"/>
                </a:cubicBezTo>
                <a:cubicBezTo>
                  <a:pt x="1379338" y="0"/>
                  <a:pt x="1777172" y="402377"/>
                  <a:pt x="1777172" y="898735"/>
                </a:cubicBezTo>
                <a:cubicBezTo>
                  <a:pt x="1777172" y="1395093"/>
                  <a:pt x="1379338" y="1797470"/>
                  <a:pt x="888586" y="1797470"/>
                </a:cubicBezTo>
                <a:cubicBezTo>
                  <a:pt x="397834" y="1797470"/>
                  <a:pt x="0" y="1395093"/>
                  <a:pt x="0" y="89873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0581" tIns="283553" rIns="280581" bIns="283553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kern="1200" dirty="0" smtClean="0"/>
              <a:t>Normalisation documents de gestion</a:t>
            </a:r>
            <a:endParaRPr lang="fr-FR" sz="1400" b="1" kern="1200" dirty="0"/>
          </a:p>
        </p:txBody>
      </p:sp>
      <p:sp>
        <p:nvSpPr>
          <p:cNvPr id="9" name="Forme libre 8"/>
          <p:cNvSpPr/>
          <p:nvPr/>
        </p:nvSpPr>
        <p:spPr>
          <a:xfrm>
            <a:off x="1118413" y="3359823"/>
            <a:ext cx="498397" cy="498397"/>
          </a:xfrm>
          <a:custGeom>
            <a:avLst/>
            <a:gdLst>
              <a:gd name="connsiteX0" fmla="*/ 66063 w 498397"/>
              <a:gd name="connsiteY0" fmla="*/ 190587 h 498397"/>
              <a:gd name="connsiteX1" fmla="*/ 190587 w 498397"/>
              <a:gd name="connsiteY1" fmla="*/ 190587 h 498397"/>
              <a:gd name="connsiteX2" fmla="*/ 190587 w 498397"/>
              <a:gd name="connsiteY2" fmla="*/ 66063 h 498397"/>
              <a:gd name="connsiteX3" fmla="*/ 307810 w 498397"/>
              <a:gd name="connsiteY3" fmla="*/ 66063 h 498397"/>
              <a:gd name="connsiteX4" fmla="*/ 307810 w 498397"/>
              <a:gd name="connsiteY4" fmla="*/ 190587 h 498397"/>
              <a:gd name="connsiteX5" fmla="*/ 432334 w 498397"/>
              <a:gd name="connsiteY5" fmla="*/ 190587 h 498397"/>
              <a:gd name="connsiteX6" fmla="*/ 432334 w 498397"/>
              <a:gd name="connsiteY6" fmla="*/ 307810 h 498397"/>
              <a:gd name="connsiteX7" fmla="*/ 307810 w 498397"/>
              <a:gd name="connsiteY7" fmla="*/ 307810 h 498397"/>
              <a:gd name="connsiteX8" fmla="*/ 307810 w 498397"/>
              <a:gd name="connsiteY8" fmla="*/ 432334 h 498397"/>
              <a:gd name="connsiteX9" fmla="*/ 190587 w 498397"/>
              <a:gd name="connsiteY9" fmla="*/ 432334 h 498397"/>
              <a:gd name="connsiteX10" fmla="*/ 190587 w 498397"/>
              <a:gd name="connsiteY10" fmla="*/ 307810 h 498397"/>
              <a:gd name="connsiteX11" fmla="*/ 66063 w 498397"/>
              <a:gd name="connsiteY11" fmla="*/ 307810 h 498397"/>
              <a:gd name="connsiteX12" fmla="*/ 66063 w 498397"/>
              <a:gd name="connsiteY12" fmla="*/ 190587 h 49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8397" h="498397">
                <a:moveTo>
                  <a:pt x="66063" y="190587"/>
                </a:moveTo>
                <a:lnTo>
                  <a:pt x="190587" y="190587"/>
                </a:lnTo>
                <a:lnTo>
                  <a:pt x="190587" y="66063"/>
                </a:lnTo>
                <a:lnTo>
                  <a:pt x="307810" y="66063"/>
                </a:lnTo>
                <a:lnTo>
                  <a:pt x="307810" y="190587"/>
                </a:lnTo>
                <a:lnTo>
                  <a:pt x="432334" y="190587"/>
                </a:lnTo>
                <a:lnTo>
                  <a:pt x="432334" y="307810"/>
                </a:lnTo>
                <a:lnTo>
                  <a:pt x="307810" y="307810"/>
                </a:lnTo>
                <a:lnTo>
                  <a:pt x="307810" y="432334"/>
                </a:lnTo>
                <a:lnTo>
                  <a:pt x="190587" y="432334"/>
                </a:lnTo>
                <a:lnTo>
                  <a:pt x="190587" y="307810"/>
                </a:lnTo>
                <a:lnTo>
                  <a:pt x="66063" y="307810"/>
                </a:lnTo>
                <a:lnTo>
                  <a:pt x="66063" y="19058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6063" tIns="190587" rIns="66063" bIns="190587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600" b="1" kern="1200"/>
          </a:p>
        </p:txBody>
      </p:sp>
      <p:sp>
        <p:nvSpPr>
          <p:cNvPr id="10" name="Forme libre 9"/>
          <p:cNvSpPr/>
          <p:nvPr/>
        </p:nvSpPr>
        <p:spPr>
          <a:xfrm>
            <a:off x="516546" y="3861049"/>
            <a:ext cx="1702130" cy="936104"/>
          </a:xfrm>
          <a:custGeom>
            <a:avLst/>
            <a:gdLst>
              <a:gd name="connsiteX0" fmla="*/ 0 w 1777172"/>
              <a:gd name="connsiteY0" fmla="*/ 898735 h 1797469"/>
              <a:gd name="connsiteX1" fmla="*/ 888586 w 1777172"/>
              <a:gd name="connsiteY1" fmla="*/ 0 h 1797469"/>
              <a:gd name="connsiteX2" fmla="*/ 1777172 w 1777172"/>
              <a:gd name="connsiteY2" fmla="*/ 898735 h 1797469"/>
              <a:gd name="connsiteX3" fmla="*/ 888586 w 1777172"/>
              <a:gd name="connsiteY3" fmla="*/ 1797470 h 1797469"/>
              <a:gd name="connsiteX4" fmla="*/ 0 w 1777172"/>
              <a:gd name="connsiteY4" fmla="*/ 898735 h 179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7172" h="1797469">
                <a:moveTo>
                  <a:pt x="0" y="898735"/>
                </a:moveTo>
                <a:cubicBezTo>
                  <a:pt x="0" y="402377"/>
                  <a:pt x="397834" y="0"/>
                  <a:pt x="888586" y="0"/>
                </a:cubicBezTo>
                <a:cubicBezTo>
                  <a:pt x="1379338" y="0"/>
                  <a:pt x="1777172" y="402377"/>
                  <a:pt x="1777172" y="898735"/>
                </a:cubicBezTo>
                <a:cubicBezTo>
                  <a:pt x="1777172" y="1395093"/>
                  <a:pt x="1379338" y="1797470"/>
                  <a:pt x="888586" y="1797470"/>
                </a:cubicBezTo>
                <a:cubicBezTo>
                  <a:pt x="397834" y="1797470"/>
                  <a:pt x="0" y="1395093"/>
                  <a:pt x="0" y="89873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0581" tIns="283553" rIns="280581" bIns="283553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kern="1200" dirty="0" smtClean="0"/>
              <a:t>Référentiels communs </a:t>
            </a:r>
            <a:endParaRPr lang="fr-FR" sz="1400" b="1" kern="1200" dirty="0"/>
          </a:p>
        </p:txBody>
      </p:sp>
      <p:sp>
        <p:nvSpPr>
          <p:cNvPr id="11" name="Forme libre 10"/>
          <p:cNvSpPr/>
          <p:nvPr/>
        </p:nvSpPr>
        <p:spPr>
          <a:xfrm>
            <a:off x="2448165" y="3227367"/>
            <a:ext cx="1152128" cy="777697"/>
          </a:xfrm>
          <a:custGeom>
            <a:avLst/>
            <a:gdLst>
              <a:gd name="connsiteX0" fmla="*/ 66063 w 498397"/>
              <a:gd name="connsiteY0" fmla="*/ 102670 h 498397"/>
              <a:gd name="connsiteX1" fmla="*/ 432334 w 498397"/>
              <a:gd name="connsiteY1" fmla="*/ 102670 h 498397"/>
              <a:gd name="connsiteX2" fmla="*/ 432334 w 498397"/>
              <a:gd name="connsiteY2" fmla="*/ 219893 h 498397"/>
              <a:gd name="connsiteX3" fmla="*/ 66063 w 498397"/>
              <a:gd name="connsiteY3" fmla="*/ 219893 h 498397"/>
              <a:gd name="connsiteX4" fmla="*/ 66063 w 498397"/>
              <a:gd name="connsiteY4" fmla="*/ 102670 h 498397"/>
              <a:gd name="connsiteX5" fmla="*/ 66063 w 498397"/>
              <a:gd name="connsiteY5" fmla="*/ 278504 h 498397"/>
              <a:gd name="connsiteX6" fmla="*/ 432334 w 498397"/>
              <a:gd name="connsiteY6" fmla="*/ 278504 h 498397"/>
              <a:gd name="connsiteX7" fmla="*/ 432334 w 498397"/>
              <a:gd name="connsiteY7" fmla="*/ 395727 h 498397"/>
              <a:gd name="connsiteX8" fmla="*/ 66063 w 498397"/>
              <a:gd name="connsiteY8" fmla="*/ 395727 h 498397"/>
              <a:gd name="connsiteX9" fmla="*/ 66063 w 498397"/>
              <a:gd name="connsiteY9" fmla="*/ 278504 h 49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8397" h="498397">
                <a:moveTo>
                  <a:pt x="66063" y="102670"/>
                </a:moveTo>
                <a:lnTo>
                  <a:pt x="432334" y="102670"/>
                </a:lnTo>
                <a:lnTo>
                  <a:pt x="432334" y="219893"/>
                </a:lnTo>
                <a:lnTo>
                  <a:pt x="66063" y="219893"/>
                </a:lnTo>
                <a:lnTo>
                  <a:pt x="66063" y="102670"/>
                </a:lnTo>
                <a:close/>
                <a:moveTo>
                  <a:pt x="66063" y="278504"/>
                </a:moveTo>
                <a:lnTo>
                  <a:pt x="432334" y="278504"/>
                </a:lnTo>
                <a:lnTo>
                  <a:pt x="432334" y="395727"/>
                </a:lnTo>
                <a:lnTo>
                  <a:pt x="66063" y="395727"/>
                </a:lnTo>
                <a:lnTo>
                  <a:pt x="66063" y="27850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280581" tIns="283553" rIns="280581" bIns="283553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400" b="1"/>
          </a:p>
        </p:txBody>
      </p:sp>
      <p:sp>
        <p:nvSpPr>
          <p:cNvPr id="13" name="Forme libre 12"/>
          <p:cNvSpPr/>
          <p:nvPr/>
        </p:nvSpPr>
        <p:spPr>
          <a:xfrm>
            <a:off x="3672301" y="2002227"/>
            <a:ext cx="1702130" cy="1293102"/>
          </a:xfrm>
          <a:custGeom>
            <a:avLst/>
            <a:gdLst>
              <a:gd name="connsiteX0" fmla="*/ 0 w 1777172"/>
              <a:gd name="connsiteY0" fmla="*/ 898735 h 1797469"/>
              <a:gd name="connsiteX1" fmla="*/ 888586 w 1777172"/>
              <a:gd name="connsiteY1" fmla="*/ 0 h 1797469"/>
              <a:gd name="connsiteX2" fmla="*/ 1777172 w 1777172"/>
              <a:gd name="connsiteY2" fmla="*/ 898735 h 1797469"/>
              <a:gd name="connsiteX3" fmla="*/ 888586 w 1777172"/>
              <a:gd name="connsiteY3" fmla="*/ 1797470 h 1797469"/>
              <a:gd name="connsiteX4" fmla="*/ 0 w 1777172"/>
              <a:gd name="connsiteY4" fmla="*/ 898735 h 179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7172" h="1797469">
                <a:moveTo>
                  <a:pt x="0" y="898735"/>
                </a:moveTo>
                <a:cubicBezTo>
                  <a:pt x="0" y="402377"/>
                  <a:pt x="397834" y="0"/>
                  <a:pt x="888586" y="0"/>
                </a:cubicBezTo>
                <a:cubicBezTo>
                  <a:pt x="1379338" y="0"/>
                  <a:pt x="1777172" y="402377"/>
                  <a:pt x="1777172" y="898735"/>
                </a:cubicBezTo>
                <a:cubicBezTo>
                  <a:pt x="1777172" y="1395093"/>
                  <a:pt x="1379338" y="1797470"/>
                  <a:pt x="888586" y="1797470"/>
                </a:cubicBezTo>
                <a:cubicBezTo>
                  <a:pt x="397834" y="1797470"/>
                  <a:pt x="0" y="1395093"/>
                  <a:pt x="0" y="898735"/>
                </a:cubicBezTo>
                <a:close/>
              </a:path>
            </a:pathLst>
          </a:cu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280581" tIns="283553" rIns="280581" bIns="283553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kern="1200" dirty="0" smtClean="0"/>
              <a:t>Mesure d’activité  plus fine</a:t>
            </a:r>
            <a:endParaRPr lang="fr-FR" sz="1400" b="1" kern="1200" dirty="0"/>
          </a:p>
        </p:txBody>
      </p:sp>
      <p:sp>
        <p:nvSpPr>
          <p:cNvPr id="14" name="Forme libre 13"/>
          <p:cNvSpPr/>
          <p:nvPr/>
        </p:nvSpPr>
        <p:spPr>
          <a:xfrm>
            <a:off x="4274168" y="3330511"/>
            <a:ext cx="498397" cy="498397"/>
          </a:xfrm>
          <a:custGeom>
            <a:avLst/>
            <a:gdLst>
              <a:gd name="connsiteX0" fmla="*/ 66063 w 498397"/>
              <a:gd name="connsiteY0" fmla="*/ 190587 h 498397"/>
              <a:gd name="connsiteX1" fmla="*/ 190587 w 498397"/>
              <a:gd name="connsiteY1" fmla="*/ 190587 h 498397"/>
              <a:gd name="connsiteX2" fmla="*/ 190587 w 498397"/>
              <a:gd name="connsiteY2" fmla="*/ 66063 h 498397"/>
              <a:gd name="connsiteX3" fmla="*/ 307810 w 498397"/>
              <a:gd name="connsiteY3" fmla="*/ 66063 h 498397"/>
              <a:gd name="connsiteX4" fmla="*/ 307810 w 498397"/>
              <a:gd name="connsiteY4" fmla="*/ 190587 h 498397"/>
              <a:gd name="connsiteX5" fmla="*/ 432334 w 498397"/>
              <a:gd name="connsiteY5" fmla="*/ 190587 h 498397"/>
              <a:gd name="connsiteX6" fmla="*/ 432334 w 498397"/>
              <a:gd name="connsiteY6" fmla="*/ 307810 h 498397"/>
              <a:gd name="connsiteX7" fmla="*/ 307810 w 498397"/>
              <a:gd name="connsiteY7" fmla="*/ 307810 h 498397"/>
              <a:gd name="connsiteX8" fmla="*/ 307810 w 498397"/>
              <a:gd name="connsiteY8" fmla="*/ 432334 h 498397"/>
              <a:gd name="connsiteX9" fmla="*/ 190587 w 498397"/>
              <a:gd name="connsiteY9" fmla="*/ 432334 h 498397"/>
              <a:gd name="connsiteX10" fmla="*/ 190587 w 498397"/>
              <a:gd name="connsiteY10" fmla="*/ 307810 h 498397"/>
              <a:gd name="connsiteX11" fmla="*/ 66063 w 498397"/>
              <a:gd name="connsiteY11" fmla="*/ 307810 h 498397"/>
              <a:gd name="connsiteX12" fmla="*/ 66063 w 498397"/>
              <a:gd name="connsiteY12" fmla="*/ 190587 h 49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8397" h="498397">
                <a:moveTo>
                  <a:pt x="66063" y="190587"/>
                </a:moveTo>
                <a:lnTo>
                  <a:pt x="190587" y="190587"/>
                </a:lnTo>
                <a:lnTo>
                  <a:pt x="190587" y="66063"/>
                </a:lnTo>
                <a:lnTo>
                  <a:pt x="307810" y="66063"/>
                </a:lnTo>
                <a:lnTo>
                  <a:pt x="307810" y="190587"/>
                </a:lnTo>
                <a:lnTo>
                  <a:pt x="432334" y="190587"/>
                </a:lnTo>
                <a:lnTo>
                  <a:pt x="432334" y="307810"/>
                </a:lnTo>
                <a:lnTo>
                  <a:pt x="307810" y="307810"/>
                </a:lnTo>
                <a:lnTo>
                  <a:pt x="307810" y="432334"/>
                </a:lnTo>
                <a:lnTo>
                  <a:pt x="190587" y="432334"/>
                </a:lnTo>
                <a:lnTo>
                  <a:pt x="190587" y="307810"/>
                </a:lnTo>
                <a:lnTo>
                  <a:pt x="66063" y="307810"/>
                </a:lnTo>
                <a:lnTo>
                  <a:pt x="66063" y="19058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6063" tIns="190587" rIns="66063" bIns="190587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600" b="1" kern="1200"/>
          </a:p>
        </p:txBody>
      </p:sp>
      <p:sp>
        <p:nvSpPr>
          <p:cNvPr id="15" name="Forme libre 14"/>
          <p:cNvSpPr/>
          <p:nvPr/>
        </p:nvSpPr>
        <p:spPr>
          <a:xfrm>
            <a:off x="3672301" y="3864090"/>
            <a:ext cx="1702130" cy="1293102"/>
          </a:xfrm>
          <a:custGeom>
            <a:avLst/>
            <a:gdLst>
              <a:gd name="connsiteX0" fmla="*/ 0 w 1777172"/>
              <a:gd name="connsiteY0" fmla="*/ 898735 h 1797469"/>
              <a:gd name="connsiteX1" fmla="*/ 888586 w 1777172"/>
              <a:gd name="connsiteY1" fmla="*/ 0 h 1797469"/>
              <a:gd name="connsiteX2" fmla="*/ 1777172 w 1777172"/>
              <a:gd name="connsiteY2" fmla="*/ 898735 h 1797469"/>
              <a:gd name="connsiteX3" fmla="*/ 888586 w 1777172"/>
              <a:gd name="connsiteY3" fmla="*/ 1797470 h 1797469"/>
              <a:gd name="connsiteX4" fmla="*/ 0 w 1777172"/>
              <a:gd name="connsiteY4" fmla="*/ 898735 h 179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7172" h="1797469">
                <a:moveTo>
                  <a:pt x="0" y="898735"/>
                </a:moveTo>
                <a:cubicBezTo>
                  <a:pt x="0" y="402377"/>
                  <a:pt x="397834" y="0"/>
                  <a:pt x="888586" y="0"/>
                </a:cubicBezTo>
                <a:cubicBezTo>
                  <a:pt x="1379338" y="0"/>
                  <a:pt x="1777172" y="402377"/>
                  <a:pt x="1777172" y="898735"/>
                </a:cubicBezTo>
                <a:cubicBezTo>
                  <a:pt x="1777172" y="1395093"/>
                  <a:pt x="1379338" y="1797470"/>
                  <a:pt x="888586" y="1797470"/>
                </a:cubicBezTo>
                <a:cubicBezTo>
                  <a:pt x="397834" y="1797470"/>
                  <a:pt x="0" y="1395093"/>
                  <a:pt x="0" y="898735"/>
                </a:cubicBez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280581" tIns="283553" rIns="280581" bIns="283553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kern="1200" dirty="0" smtClean="0"/>
              <a:t>Inducteurs disponibles et mieux appropriés</a:t>
            </a:r>
            <a:endParaRPr lang="fr-FR" sz="1400" b="1" kern="1200" dirty="0"/>
          </a:p>
        </p:txBody>
      </p:sp>
      <p:sp>
        <p:nvSpPr>
          <p:cNvPr id="1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kern="1200" dirty="0">
                <a:solidFill>
                  <a:srgbClr val="6A5F56"/>
                </a:solidFill>
                <a:latin typeface="Arial" charset="0"/>
              </a:rPr>
              <a:t>Les apports de l’ERP </a:t>
            </a:r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SAP</a:t>
            </a:r>
            <a:b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</a:br>
            <a:r>
              <a:rPr lang="fr-FR" sz="2000" b="1" i="1" kern="1200" dirty="0" smtClean="0"/>
              <a:t>	3 – Analyse des coûts de revient</a:t>
            </a:r>
            <a:endParaRPr lang="fr-FR" sz="2000" b="1" i="1" kern="1200" dirty="0"/>
          </a:p>
        </p:txBody>
      </p:sp>
      <p:sp>
        <p:nvSpPr>
          <p:cNvPr id="18" name="Forme libre 17"/>
          <p:cNvSpPr/>
          <p:nvPr/>
        </p:nvSpPr>
        <p:spPr>
          <a:xfrm>
            <a:off x="516546" y="5301208"/>
            <a:ext cx="1702130" cy="936104"/>
          </a:xfrm>
          <a:custGeom>
            <a:avLst/>
            <a:gdLst>
              <a:gd name="connsiteX0" fmla="*/ 0 w 1777172"/>
              <a:gd name="connsiteY0" fmla="*/ 898735 h 1797469"/>
              <a:gd name="connsiteX1" fmla="*/ 888586 w 1777172"/>
              <a:gd name="connsiteY1" fmla="*/ 0 h 1797469"/>
              <a:gd name="connsiteX2" fmla="*/ 1777172 w 1777172"/>
              <a:gd name="connsiteY2" fmla="*/ 898735 h 1797469"/>
              <a:gd name="connsiteX3" fmla="*/ 888586 w 1777172"/>
              <a:gd name="connsiteY3" fmla="*/ 1797470 h 1797469"/>
              <a:gd name="connsiteX4" fmla="*/ 0 w 1777172"/>
              <a:gd name="connsiteY4" fmla="*/ 898735 h 179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7172" h="1797469">
                <a:moveTo>
                  <a:pt x="0" y="898735"/>
                </a:moveTo>
                <a:cubicBezTo>
                  <a:pt x="0" y="402377"/>
                  <a:pt x="397834" y="0"/>
                  <a:pt x="888586" y="0"/>
                </a:cubicBezTo>
                <a:cubicBezTo>
                  <a:pt x="1379338" y="0"/>
                  <a:pt x="1777172" y="402377"/>
                  <a:pt x="1777172" y="898735"/>
                </a:cubicBezTo>
                <a:cubicBezTo>
                  <a:pt x="1777172" y="1395093"/>
                  <a:pt x="1379338" y="1797470"/>
                  <a:pt x="888586" y="1797470"/>
                </a:cubicBezTo>
                <a:cubicBezTo>
                  <a:pt x="397834" y="1797470"/>
                  <a:pt x="0" y="1395093"/>
                  <a:pt x="0" y="898735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280581" tIns="283553" rIns="280581" bIns="283553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kern="1200" dirty="0" smtClean="0"/>
              <a:t>Centralisation sur un système unique</a:t>
            </a:r>
            <a:endParaRPr lang="fr-FR" sz="1400" b="1" kern="1200" dirty="0"/>
          </a:p>
        </p:txBody>
      </p:sp>
      <p:sp>
        <p:nvSpPr>
          <p:cNvPr id="19" name="Forme libre 18"/>
          <p:cNvSpPr/>
          <p:nvPr/>
        </p:nvSpPr>
        <p:spPr>
          <a:xfrm>
            <a:off x="1118413" y="4799982"/>
            <a:ext cx="498397" cy="498397"/>
          </a:xfrm>
          <a:custGeom>
            <a:avLst/>
            <a:gdLst>
              <a:gd name="connsiteX0" fmla="*/ 66063 w 498397"/>
              <a:gd name="connsiteY0" fmla="*/ 190587 h 498397"/>
              <a:gd name="connsiteX1" fmla="*/ 190587 w 498397"/>
              <a:gd name="connsiteY1" fmla="*/ 190587 h 498397"/>
              <a:gd name="connsiteX2" fmla="*/ 190587 w 498397"/>
              <a:gd name="connsiteY2" fmla="*/ 66063 h 498397"/>
              <a:gd name="connsiteX3" fmla="*/ 307810 w 498397"/>
              <a:gd name="connsiteY3" fmla="*/ 66063 h 498397"/>
              <a:gd name="connsiteX4" fmla="*/ 307810 w 498397"/>
              <a:gd name="connsiteY4" fmla="*/ 190587 h 498397"/>
              <a:gd name="connsiteX5" fmla="*/ 432334 w 498397"/>
              <a:gd name="connsiteY5" fmla="*/ 190587 h 498397"/>
              <a:gd name="connsiteX6" fmla="*/ 432334 w 498397"/>
              <a:gd name="connsiteY6" fmla="*/ 307810 h 498397"/>
              <a:gd name="connsiteX7" fmla="*/ 307810 w 498397"/>
              <a:gd name="connsiteY7" fmla="*/ 307810 h 498397"/>
              <a:gd name="connsiteX8" fmla="*/ 307810 w 498397"/>
              <a:gd name="connsiteY8" fmla="*/ 432334 h 498397"/>
              <a:gd name="connsiteX9" fmla="*/ 190587 w 498397"/>
              <a:gd name="connsiteY9" fmla="*/ 432334 h 498397"/>
              <a:gd name="connsiteX10" fmla="*/ 190587 w 498397"/>
              <a:gd name="connsiteY10" fmla="*/ 307810 h 498397"/>
              <a:gd name="connsiteX11" fmla="*/ 66063 w 498397"/>
              <a:gd name="connsiteY11" fmla="*/ 307810 h 498397"/>
              <a:gd name="connsiteX12" fmla="*/ 66063 w 498397"/>
              <a:gd name="connsiteY12" fmla="*/ 190587 h 49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8397" h="498397">
                <a:moveTo>
                  <a:pt x="66063" y="190587"/>
                </a:moveTo>
                <a:lnTo>
                  <a:pt x="190587" y="190587"/>
                </a:lnTo>
                <a:lnTo>
                  <a:pt x="190587" y="66063"/>
                </a:lnTo>
                <a:lnTo>
                  <a:pt x="307810" y="66063"/>
                </a:lnTo>
                <a:lnTo>
                  <a:pt x="307810" y="190587"/>
                </a:lnTo>
                <a:lnTo>
                  <a:pt x="432334" y="190587"/>
                </a:lnTo>
                <a:lnTo>
                  <a:pt x="432334" y="307810"/>
                </a:lnTo>
                <a:lnTo>
                  <a:pt x="307810" y="307810"/>
                </a:lnTo>
                <a:lnTo>
                  <a:pt x="307810" y="432334"/>
                </a:lnTo>
                <a:lnTo>
                  <a:pt x="190587" y="432334"/>
                </a:lnTo>
                <a:lnTo>
                  <a:pt x="190587" y="307810"/>
                </a:lnTo>
                <a:lnTo>
                  <a:pt x="66063" y="307810"/>
                </a:lnTo>
                <a:lnTo>
                  <a:pt x="66063" y="19058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0581" tIns="283553" rIns="280581" bIns="283553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400" b="1"/>
          </a:p>
        </p:txBody>
      </p:sp>
      <p:sp>
        <p:nvSpPr>
          <p:cNvPr id="20" name="Forme libre 19"/>
          <p:cNvSpPr/>
          <p:nvPr/>
        </p:nvSpPr>
        <p:spPr>
          <a:xfrm>
            <a:off x="5426555" y="3331446"/>
            <a:ext cx="1152128" cy="777697"/>
          </a:xfrm>
          <a:custGeom>
            <a:avLst/>
            <a:gdLst>
              <a:gd name="connsiteX0" fmla="*/ 66063 w 498397"/>
              <a:gd name="connsiteY0" fmla="*/ 102670 h 498397"/>
              <a:gd name="connsiteX1" fmla="*/ 432334 w 498397"/>
              <a:gd name="connsiteY1" fmla="*/ 102670 h 498397"/>
              <a:gd name="connsiteX2" fmla="*/ 432334 w 498397"/>
              <a:gd name="connsiteY2" fmla="*/ 219893 h 498397"/>
              <a:gd name="connsiteX3" fmla="*/ 66063 w 498397"/>
              <a:gd name="connsiteY3" fmla="*/ 219893 h 498397"/>
              <a:gd name="connsiteX4" fmla="*/ 66063 w 498397"/>
              <a:gd name="connsiteY4" fmla="*/ 102670 h 498397"/>
              <a:gd name="connsiteX5" fmla="*/ 66063 w 498397"/>
              <a:gd name="connsiteY5" fmla="*/ 278504 h 498397"/>
              <a:gd name="connsiteX6" fmla="*/ 432334 w 498397"/>
              <a:gd name="connsiteY6" fmla="*/ 278504 h 498397"/>
              <a:gd name="connsiteX7" fmla="*/ 432334 w 498397"/>
              <a:gd name="connsiteY7" fmla="*/ 395727 h 498397"/>
              <a:gd name="connsiteX8" fmla="*/ 66063 w 498397"/>
              <a:gd name="connsiteY8" fmla="*/ 395727 h 498397"/>
              <a:gd name="connsiteX9" fmla="*/ 66063 w 498397"/>
              <a:gd name="connsiteY9" fmla="*/ 278504 h 49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8397" h="498397">
                <a:moveTo>
                  <a:pt x="66063" y="102670"/>
                </a:moveTo>
                <a:lnTo>
                  <a:pt x="432334" y="102670"/>
                </a:lnTo>
                <a:lnTo>
                  <a:pt x="432334" y="219893"/>
                </a:lnTo>
                <a:lnTo>
                  <a:pt x="66063" y="219893"/>
                </a:lnTo>
                <a:lnTo>
                  <a:pt x="66063" y="102670"/>
                </a:lnTo>
                <a:close/>
                <a:moveTo>
                  <a:pt x="66063" y="278504"/>
                </a:moveTo>
                <a:lnTo>
                  <a:pt x="432334" y="278504"/>
                </a:lnTo>
                <a:lnTo>
                  <a:pt x="432334" y="395727"/>
                </a:lnTo>
                <a:lnTo>
                  <a:pt x="66063" y="395727"/>
                </a:lnTo>
                <a:lnTo>
                  <a:pt x="66063" y="27850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280581" tIns="283553" rIns="280581" bIns="283553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400" b="1"/>
          </a:p>
        </p:txBody>
      </p:sp>
      <p:sp>
        <p:nvSpPr>
          <p:cNvPr id="21" name="Forme libre 20"/>
          <p:cNvSpPr/>
          <p:nvPr/>
        </p:nvSpPr>
        <p:spPr>
          <a:xfrm>
            <a:off x="6686294" y="3073743"/>
            <a:ext cx="1702130" cy="1293102"/>
          </a:xfrm>
          <a:custGeom>
            <a:avLst/>
            <a:gdLst>
              <a:gd name="connsiteX0" fmla="*/ 0 w 1777172"/>
              <a:gd name="connsiteY0" fmla="*/ 898735 h 1797469"/>
              <a:gd name="connsiteX1" fmla="*/ 888586 w 1777172"/>
              <a:gd name="connsiteY1" fmla="*/ 0 h 1797469"/>
              <a:gd name="connsiteX2" fmla="*/ 1777172 w 1777172"/>
              <a:gd name="connsiteY2" fmla="*/ 898735 h 1797469"/>
              <a:gd name="connsiteX3" fmla="*/ 888586 w 1777172"/>
              <a:gd name="connsiteY3" fmla="*/ 1797470 h 1797469"/>
              <a:gd name="connsiteX4" fmla="*/ 0 w 1777172"/>
              <a:gd name="connsiteY4" fmla="*/ 898735 h 179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7172" h="1797469">
                <a:moveTo>
                  <a:pt x="0" y="898735"/>
                </a:moveTo>
                <a:cubicBezTo>
                  <a:pt x="0" y="402377"/>
                  <a:pt x="397834" y="0"/>
                  <a:pt x="888586" y="0"/>
                </a:cubicBezTo>
                <a:cubicBezTo>
                  <a:pt x="1379338" y="0"/>
                  <a:pt x="1777172" y="402377"/>
                  <a:pt x="1777172" y="898735"/>
                </a:cubicBezTo>
                <a:cubicBezTo>
                  <a:pt x="1777172" y="1395093"/>
                  <a:pt x="1379338" y="1797470"/>
                  <a:pt x="888586" y="1797470"/>
                </a:cubicBezTo>
                <a:cubicBezTo>
                  <a:pt x="397834" y="1797470"/>
                  <a:pt x="0" y="1395093"/>
                  <a:pt x="0" y="898735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80581" tIns="283553" rIns="280581" bIns="283553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kern="1200" dirty="0" smtClean="0"/>
              <a:t>Segmentation modulable et aide à la décision plus précise</a:t>
            </a:r>
            <a:endParaRPr lang="fr-FR" sz="1400" b="1" kern="1200" dirty="0"/>
          </a:p>
        </p:txBody>
      </p:sp>
    </p:spTree>
    <p:extLst>
      <p:ext uri="{BB962C8B-B14F-4D97-AF65-F5344CB8AC3E}">
        <p14:creationId xmlns:p14="http://schemas.microsoft.com/office/powerpoint/2010/main" val="420329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3864" y="188640"/>
            <a:ext cx="4652825" cy="850900"/>
          </a:xfrm>
        </p:spPr>
        <p:txBody>
          <a:bodyPr/>
          <a:lstStyle/>
          <a:p>
            <a:r>
              <a:rPr lang="fr-FR" dirty="0"/>
              <a:t>Les métiers du Groupe IMA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961" y="759474"/>
            <a:ext cx="2577207" cy="207264"/>
          </a:xfrm>
          <a:prstGeom prst="rect">
            <a:avLst/>
          </a:prstGeom>
        </p:spPr>
      </p:pic>
      <p:pic>
        <p:nvPicPr>
          <p:cNvPr id="9" name="Image 8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410" y="5929428"/>
            <a:ext cx="2858437" cy="9186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315023" y="1556793"/>
            <a:ext cx="63145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Le Groupe IMA conçoit,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assemble et met en </a:t>
            </a: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œuvre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des solutions </a:t>
            </a: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d’assistance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/>
            </a:r>
            <a:b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adaptées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aux actionnaires et aux clients, qui utilisent ses services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b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fr-FR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Il distribue ses contrats auprès du monde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professionnel.</a:t>
            </a:r>
            <a:b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Selon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le souhait de ses actionnaires et de ses clients, les services et garanties d’assistance sont activés sous leur marque ou sous celle d’IMA.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/>
            </a:r>
            <a:b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fr-FR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Il propose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une offre dans les domaines de l’automobile, du déplacement voyage et loisirs, de l’habitation, de la santé, des services à la personne, de la mobilité internationale, du conseil et de la relation clients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b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fr-FR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fr-FR" sz="2200" dirty="0">
                <a:solidFill>
                  <a:srgbClr val="009EB5"/>
                </a:solidFill>
                <a:latin typeface="Calibri" panose="020F0502020204030204" pitchFamily="34" charset="0"/>
              </a:rPr>
              <a:t>Aider et conseiller, partout dans le monde, </a:t>
            </a:r>
            <a:endParaRPr lang="fr-FR" sz="2200" dirty="0" smtClean="0">
              <a:solidFill>
                <a:srgbClr val="009EB5"/>
              </a:solidFill>
              <a:latin typeface="Calibri" panose="020F0502020204030204" pitchFamily="34" charset="0"/>
            </a:endParaRPr>
          </a:p>
          <a:p>
            <a:pPr algn="ctr"/>
            <a:r>
              <a:rPr lang="fr-FR" sz="2200" dirty="0" smtClean="0">
                <a:solidFill>
                  <a:srgbClr val="009EB5"/>
                </a:solidFill>
                <a:latin typeface="Calibri" panose="020F0502020204030204" pitchFamily="34" charset="0"/>
              </a:rPr>
              <a:t>les </a:t>
            </a:r>
            <a:r>
              <a:rPr lang="fr-FR" sz="2200" dirty="0">
                <a:solidFill>
                  <a:srgbClr val="009EB5"/>
                </a:solidFill>
                <a:latin typeface="Calibri" panose="020F0502020204030204" pitchFamily="34" charset="0"/>
              </a:rPr>
              <a:t>personnes en difficulté</a:t>
            </a:r>
            <a:r>
              <a:rPr lang="fr-FR" sz="2200" dirty="0" smtClean="0">
                <a:solidFill>
                  <a:srgbClr val="009EB5"/>
                </a:solidFill>
                <a:latin typeface="Calibri" panose="020F0502020204030204" pitchFamily="34" charset="0"/>
              </a:rPr>
              <a:t>.</a:t>
            </a:r>
            <a:endParaRPr lang="fr-FR" sz="2200" dirty="0">
              <a:solidFill>
                <a:srgbClr val="009EB5"/>
              </a:solidFill>
              <a:latin typeface="Calibri" panose="020F0502020204030204" pitchFamily="34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441" y="44624"/>
            <a:ext cx="2077915" cy="346412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260" y="4949043"/>
            <a:ext cx="579316" cy="62759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65" y="4949043"/>
            <a:ext cx="579316" cy="627592"/>
          </a:xfrm>
          <a:prstGeom prst="rect">
            <a:avLst/>
          </a:prstGeom>
        </p:spPr>
      </p:pic>
      <p:grpSp>
        <p:nvGrpSpPr>
          <p:cNvPr id="13" name="Groupe 12"/>
          <p:cNvGrpSpPr/>
          <p:nvPr/>
        </p:nvGrpSpPr>
        <p:grpSpPr>
          <a:xfrm>
            <a:off x="5686374" y="4948459"/>
            <a:ext cx="580394" cy="628760"/>
            <a:chOff x="6928899" y="2708920"/>
            <a:chExt cx="1552493" cy="1552493"/>
          </a:xfrm>
        </p:grpSpPr>
        <p:sp>
          <p:nvSpPr>
            <p:cNvPr id="14" name="Ellipse 13"/>
            <p:cNvSpPr>
              <a:spLocks noChangeAspect="1"/>
            </p:cNvSpPr>
            <p:nvPr/>
          </p:nvSpPr>
          <p:spPr>
            <a:xfrm>
              <a:off x="6928899" y="2708920"/>
              <a:ext cx="1552493" cy="1552493"/>
            </a:xfrm>
            <a:prstGeom prst="ellipse">
              <a:avLst/>
            </a:prstGeom>
            <a:solidFill>
              <a:srgbClr val="D33A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FFFF"/>
                </a:solidFill>
              </a:endParaRPr>
            </a:p>
          </p:txBody>
        </p:sp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9431" y="2934079"/>
              <a:ext cx="1013158" cy="1133858"/>
            </a:xfrm>
            <a:prstGeom prst="rect">
              <a:avLst/>
            </a:prstGeom>
          </p:spPr>
        </p:pic>
      </p:grpSp>
      <p:grpSp>
        <p:nvGrpSpPr>
          <p:cNvPr id="20" name="Groupe 19"/>
          <p:cNvGrpSpPr/>
          <p:nvPr/>
        </p:nvGrpSpPr>
        <p:grpSpPr>
          <a:xfrm>
            <a:off x="3547820" y="4937070"/>
            <a:ext cx="601422" cy="651541"/>
            <a:chOff x="395536" y="1290683"/>
            <a:chExt cx="651541" cy="651541"/>
          </a:xfrm>
        </p:grpSpPr>
        <p:sp>
          <p:nvSpPr>
            <p:cNvPr id="21" name="Ellipse 20"/>
            <p:cNvSpPr/>
            <p:nvPr/>
          </p:nvSpPr>
          <p:spPr>
            <a:xfrm>
              <a:off x="395536" y="1290683"/>
              <a:ext cx="651541" cy="651541"/>
            </a:xfrm>
            <a:prstGeom prst="ellipse">
              <a:avLst/>
            </a:prstGeom>
            <a:solidFill>
              <a:srgbClr val="EDA4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E36C62"/>
                </a:solidFill>
              </a:endParaRPr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478" y="1436687"/>
              <a:ext cx="415656" cy="412331"/>
            </a:xfrm>
            <a:prstGeom prst="rect">
              <a:avLst/>
            </a:prstGeom>
          </p:spPr>
        </p:pic>
      </p:grpSp>
      <p:grpSp>
        <p:nvGrpSpPr>
          <p:cNvPr id="23" name="Groupe 22"/>
          <p:cNvGrpSpPr/>
          <p:nvPr/>
        </p:nvGrpSpPr>
        <p:grpSpPr>
          <a:xfrm>
            <a:off x="2106216" y="4937070"/>
            <a:ext cx="601422" cy="651541"/>
            <a:chOff x="1400179" y="1337299"/>
            <a:chExt cx="651541" cy="651541"/>
          </a:xfrm>
        </p:grpSpPr>
        <p:sp>
          <p:nvSpPr>
            <p:cNvPr id="24" name="Ellipse 23"/>
            <p:cNvSpPr/>
            <p:nvPr/>
          </p:nvSpPr>
          <p:spPr>
            <a:xfrm>
              <a:off x="1400179" y="1337299"/>
              <a:ext cx="651541" cy="651541"/>
            </a:xfrm>
            <a:prstGeom prst="ellipse">
              <a:avLst/>
            </a:prstGeom>
            <a:solidFill>
              <a:srgbClr val="009E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1011" y="1444662"/>
              <a:ext cx="436814" cy="436814"/>
            </a:xfrm>
            <a:prstGeom prst="rect">
              <a:avLst/>
            </a:prstGeom>
          </p:spPr>
        </p:pic>
      </p:grpSp>
      <p:grpSp>
        <p:nvGrpSpPr>
          <p:cNvPr id="26" name="Groupe 25"/>
          <p:cNvGrpSpPr/>
          <p:nvPr/>
        </p:nvGrpSpPr>
        <p:grpSpPr>
          <a:xfrm>
            <a:off x="2826436" y="4936440"/>
            <a:ext cx="602586" cy="652801"/>
            <a:chOff x="2792760" y="4365102"/>
            <a:chExt cx="652801" cy="652801"/>
          </a:xfrm>
        </p:grpSpPr>
        <p:sp>
          <p:nvSpPr>
            <p:cNvPr id="27" name="Ellipse 26"/>
            <p:cNvSpPr>
              <a:spLocks noChangeAspect="1"/>
            </p:cNvSpPr>
            <p:nvPr/>
          </p:nvSpPr>
          <p:spPr>
            <a:xfrm>
              <a:off x="2792760" y="4365102"/>
              <a:ext cx="652801" cy="652801"/>
            </a:xfrm>
            <a:prstGeom prst="ellipse">
              <a:avLst/>
            </a:prstGeom>
            <a:solidFill>
              <a:srgbClr val="8C9C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2014" y="4526569"/>
              <a:ext cx="394291" cy="329865"/>
            </a:xfrm>
            <a:prstGeom prst="rect">
              <a:avLst/>
            </a:prstGeom>
          </p:spPr>
        </p:pic>
      </p:grpSp>
      <p:grpSp>
        <p:nvGrpSpPr>
          <p:cNvPr id="29" name="Groupe 28"/>
          <p:cNvGrpSpPr/>
          <p:nvPr/>
        </p:nvGrpSpPr>
        <p:grpSpPr>
          <a:xfrm>
            <a:off x="4268041" y="4937070"/>
            <a:ext cx="601422" cy="651541"/>
            <a:chOff x="2596243" y="1965422"/>
            <a:chExt cx="651541" cy="651541"/>
          </a:xfrm>
        </p:grpSpPr>
        <p:sp>
          <p:nvSpPr>
            <p:cNvPr id="30" name="Ellipse 29"/>
            <p:cNvSpPr/>
            <p:nvPr/>
          </p:nvSpPr>
          <p:spPr>
            <a:xfrm>
              <a:off x="2596243" y="1965422"/>
              <a:ext cx="651541" cy="651541"/>
            </a:xfrm>
            <a:prstGeom prst="ellipse">
              <a:avLst/>
            </a:prstGeom>
            <a:solidFill>
              <a:srgbClr val="81A0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5142" y="2092508"/>
              <a:ext cx="413744" cy="371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82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kern="1200" dirty="0">
                <a:solidFill>
                  <a:srgbClr val="6A5F56"/>
                </a:solidFill>
                <a:latin typeface="Arial" charset="0"/>
              </a:rPr>
              <a:t>Les apports de l’ERP </a:t>
            </a:r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SAP</a:t>
            </a:r>
            <a:r>
              <a:rPr lang="fr-FR" sz="2000" b="1" i="1" kern="1200" dirty="0" smtClean="0">
                <a:ea typeface="+mn-ea"/>
                <a:cs typeface="+mn-cs"/>
              </a:rPr>
              <a:t/>
            </a:r>
            <a:br>
              <a:rPr lang="fr-FR" sz="2000" b="1" i="1" kern="1200" dirty="0" smtClean="0">
                <a:ea typeface="+mn-ea"/>
                <a:cs typeface="+mn-cs"/>
              </a:rPr>
            </a:br>
            <a:r>
              <a:rPr lang="fr-FR" sz="2000" b="1" i="1" kern="1200" dirty="0" smtClean="0">
                <a:ea typeface="+mn-ea"/>
                <a:cs typeface="+mn-cs"/>
              </a:rPr>
              <a:t>	4 - Domaine comptable</a:t>
            </a:r>
            <a:endParaRPr lang="fr-FR" sz="2000" b="1" i="1" kern="1200" dirty="0">
              <a:ea typeface="+mn-ea"/>
              <a:cs typeface="+mn-cs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611560" y="1124744"/>
            <a:ext cx="7848872" cy="4905958"/>
          </a:xfrm>
        </p:spPr>
        <p:txBody>
          <a:bodyPr/>
          <a:lstStyle/>
          <a:p>
            <a:pPr fontAlgn="ctr"/>
            <a:r>
              <a:rPr lang="fr-FR" sz="2000" b="0" dirty="0" smtClean="0"/>
              <a:t>Définition </a:t>
            </a:r>
            <a:r>
              <a:rPr lang="fr-FR" sz="2000" b="0" dirty="0"/>
              <a:t>en standard </a:t>
            </a:r>
            <a:r>
              <a:rPr lang="fr-FR" sz="2000" b="0" dirty="0" smtClean="0"/>
              <a:t>d’un </a:t>
            </a:r>
            <a:r>
              <a:rPr lang="fr-FR" sz="2000" dirty="0"/>
              <a:t>plan de </a:t>
            </a:r>
            <a:r>
              <a:rPr lang="fr-FR" sz="2000" dirty="0" smtClean="0"/>
              <a:t>comptes opérationnel « groupe » commun </a:t>
            </a:r>
            <a:r>
              <a:rPr lang="fr-FR" sz="2000" dirty="0"/>
              <a:t>à l'ensemble des structures</a:t>
            </a:r>
            <a:r>
              <a:rPr lang="fr-FR" sz="2000" b="0" dirty="0"/>
              <a:t>, </a:t>
            </a:r>
            <a:r>
              <a:rPr lang="fr-FR" sz="2000" b="0" dirty="0" smtClean="0"/>
              <a:t>quelque </a:t>
            </a:r>
            <a:r>
              <a:rPr lang="fr-FR" sz="2000" b="0" dirty="0"/>
              <a:t>soit leur pays / leur </a:t>
            </a:r>
            <a:r>
              <a:rPr lang="fr-FR" sz="2000" b="0" dirty="0" smtClean="0"/>
              <a:t>activité</a:t>
            </a:r>
          </a:p>
          <a:p>
            <a:pPr fontAlgn="ctr"/>
            <a:endParaRPr lang="fr-FR" b="0" dirty="0"/>
          </a:p>
          <a:p>
            <a:pPr lvl="1" fontAlgn="ctr"/>
            <a:r>
              <a:rPr lang="fr-FR" sz="2000" dirty="0"/>
              <a:t>Avantages :</a:t>
            </a:r>
          </a:p>
          <a:p>
            <a:pPr lvl="2" fontAlgn="ctr"/>
            <a:r>
              <a:rPr lang="fr-FR" sz="2000" dirty="0" smtClean="0"/>
              <a:t>Standardisation </a:t>
            </a:r>
            <a:r>
              <a:rPr lang="fr-FR" sz="2000" dirty="0"/>
              <a:t>du fonctionnement au sein du groupe</a:t>
            </a:r>
          </a:p>
          <a:p>
            <a:pPr lvl="2" fontAlgn="ctr"/>
            <a:r>
              <a:rPr lang="fr-FR" sz="2000" dirty="0" smtClean="0"/>
              <a:t>Mutualisation </a:t>
            </a:r>
            <a:r>
              <a:rPr lang="fr-FR" sz="2000" dirty="0"/>
              <a:t>/ industrialisation plus </a:t>
            </a:r>
            <a:r>
              <a:rPr lang="fr-FR" sz="2000" dirty="0" smtClean="0"/>
              <a:t>aisées </a:t>
            </a:r>
            <a:r>
              <a:rPr lang="fr-FR" sz="2000" dirty="0"/>
              <a:t>des </a:t>
            </a:r>
            <a:r>
              <a:rPr lang="fr-FR" sz="2000" dirty="0" err="1"/>
              <a:t>process</a:t>
            </a:r>
            <a:endParaRPr lang="fr-FR" sz="2000" dirty="0"/>
          </a:p>
          <a:p>
            <a:pPr lvl="2" fontAlgn="ctr"/>
            <a:r>
              <a:rPr lang="fr-FR" sz="2000" dirty="0" smtClean="0"/>
              <a:t>Simplification </a:t>
            </a:r>
            <a:r>
              <a:rPr lang="fr-FR" sz="2000" dirty="0"/>
              <a:t>de la lecture des résultats / </a:t>
            </a:r>
            <a:r>
              <a:rPr lang="fr-FR" sz="2000" dirty="0" smtClean="0"/>
              <a:t>consolidations</a:t>
            </a:r>
          </a:p>
          <a:p>
            <a:pPr lvl="2" fontAlgn="ctr"/>
            <a:endParaRPr lang="fr-FR" sz="2000" dirty="0"/>
          </a:p>
          <a:p>
            <a:pPr lvl="1" fontAlgn="ctr"/>
            <a:r>
              <a:rPr lang="fr-FR" sz="2000" dirty="0"/>
              <a:t>Nécessité de respecter les spécificités et normes locales (IFRS…)</a:t>
            </a:r>
          </a:p>
          <a:p>
            <a:pPr lvl="2" fontAlgn="ctr"/>
            <a:r>
              <a:rPr lang="fr-FR" sz="2000" dirty="0"/>
              <a:t>Traduction en plan de </a:t>
            </a:r>
            <a:r>
              <a:rPr lang="fr-FR" sz="2000" dirty="0" smtClean="0"/>
              <a:t>comptes </a:t>
            </a:r>
            <a:r>
              <a:rPr lang="fr-FR" sz="2000" dirty="0"/>
              <a:t>local (vue du plan de </a:t>
            </a:r>
            <a:r>
              <a:rPr lang="fr-FR" sz="2000" dirty="0" smtClean="0"/>
              <a:t>comptes </a:t>
            </a:r>
            <a:r>
              <a:rPr lang="fr-FR" sz="2000" dirty="0"/>
              <a:t>groupe en norme locale)</a:t>
            </a:r>
          </a:p>
          <a:p>
            <a:pPr lvl="2" fontAlgn="ctr"/>
            <a:r>
              <a:rPr lang="fr-FR" sz="2000" dirty="0"/>
              <a:t>Mise à disposition de livres secondaires dédiés</a:t>
            </a:r>
          </a:p>
          <a:p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09989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kern="1200" dirty="0">
                <a:solidFill>
                  <a:srgbClr val="6A5F56"/>
                </a:solidFill>
                <a:latin typeface="Arial" charset="0"/>
              </a:rPr>
              <a:t>Les apports de l’ERP </a:t>
            </a:r>
            <a: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  <a:t>SAP</a:t>
            </a:r>
            <a:br>
              <a:rPr lang="fr-FR" sz="2800" b="1" kern="1200" dirty="0" smtClean="0">
                <a:solidFill>
                  <a:srgbClr val="6A5F56"/>
                </a:solidFill>
                <a:latin typeface="Arial" charset="0"/>
              </a:rPr>
            </a:br>
            <a:r>
              <a:rPr lang="fr-FR" sz="2000" b="1" i="1" kern="1200" dirty="0" smtClean="0">
                <a:ea typeface="+mn-ea"/>
                <a:cs typeface="+mn-cs"/>
              </a:rPr>
              <a:t>	4 - Domaine </a:t>
            </a:r>
            <a:r>
              <a:rPr lang="fr-FR" sz="2000" b="1" i="1" kern="1200" dirty="0">
                <a:ea typeface="+mn-ea"/>
                <a:cs typeface="+mn-cs"/>
              </a:rPr>
              <a:t>comptable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611560" y="1268760"/>
            <a:ext cx="7704856" cy="4204228"/>
          </a:xfrm>
        </p:spPr>
        <p:txBody>
          <a:bodyPr/>
          <a:lstStyle/>
          <a:p>
            <a:pPr fontAlgn="ctr"/>
            <a:r>
              <a:rPr lang="fr-FR" sz="2000" dirty="0" smtClean="0"/>
              <a:t>Fourniture </a:t>
            </a:r>
            <a:r>
              <a:rPr lang="fr-FR" sz="2000" dirty="0"/>
              <a:t>par l'éditeur des évolutions réglementaires et assimilées </a:t>
            </a:r>
            <a:endParaRPr lang="fr-FR" sz="2000" dirty="0" smtClean="0"/>
          </a:p>
          <a:p>
            <a:pPr lvl="1" fontAlgn="ctr"/>
            <a:r>
              <a:rPr lang="fr-FR" sz="2000" dirty="0" smtClean="0"/>
              <a:t>Auto-liquidation </a:t>
            </a:r>
            <a:r>
              <a:rPr lang="fr-FR" sz="2000" dirty="0"/>
              <a:t>de </a:t>
            </a:r>
            <a:r>
              <a:rPr lang="fr-FR" sz="2000" dirty="0" smtClean="0"/>
              <a:t>TVA</a:t>
            </a:r>
          </a:p>
          <a:p>
            <a:pPr lvl="1" fontAlgn="ctr"/>
            <a:r>
              <a:rPr lang="fr-FR" sz="2000" dirty="0" smtClean="0"/>
              <a:t>Prélèvement SEPA</a:t>
            </a:r>
            <a:endParaRPr lang="fr-FR" sz="2000" dirty="0"/>
          </a:p>
          <a:p>
            <a:pPr fontAlgn="ctr"/>
            <a:endParaRPr lang="fr-FR" sz="2000" dirty="0" smtClean="0"/>
          </a:p>
          <a:p>
            <a:pPr fontAlgn="ctr"/>
            <a:r>
              <a:rPr lang="fr-FR" sz="2000" dirty="0" smtClean="0"/>
              <a:t>Suppression </a:t>
            </a:r>
            <a:r>
              <a:rPr lang="fr-FR" sz="2000" dirty="0"/>
              <a:t>de l'interfaçage </a:t>
            </a:r>
            <a:r>
              <a:rPr lang="fr-FR" sz="2000" dirty="0" smtClean="0"/>
              <a:t>spécifique entre </a:t>
            </a:r>
            <a:r>
              <a:rPr lang="fr-FR" sz="2000" dirty="0"/>
              <a:t>les différentes couches du SI </a:t>
            </a:r>
            <a:r>
              <a:rPr lang="fr-FR" sz="2000" dirty="0" smtClean="0"/>
              <a:t>(Front Office assistance, Middle Office achat / vente </a:t>
            </a:r>
            <a:r>
              <a:rPr lang="fr-FR" sz="2000" dirty="0"/>
              <a:t>et </a:t>
            </a:r>
            <a:r>
              <a:rPr lang="fr-FR" sz="2000" dirty="0" smtClean="0"/>
              <a:t>Back Office comptable</a:t>
            </a:r>
            <a:r>
              <a:rPr lang="fr-FR" sz="2000" dirty="0"/>
              <a:t>):</a:t>
            </a:r>
          </a:p>
          <a:p>
            <a:pPr lvl="1" fontAlgn="ctr"/>
            <a:r>
              <a:rPr lang="fr-FR" sz="2000" dirty="0"/>
              <a:t>Temps réel  --&gt; analyse immédiate</a:t>
            </a:r>
          </a:p>
          <a:p>
            <a:pPr lvl="1" fontAlgn="ctr"/>
            <a:r>
              <a:rPr lang="fr-FR" sz="2000" dirty="0"/>
              <a:t>Pas de </a:t>
            </a:r>
            <a:r>
              <a:rPr lang="fr-FR" sz="2000" dirty="0" smtClean="0"/>
              <a:t>développement de nouvelles interfaces </a:t>
            </a:r>
            <a:r>
              <a:rPr lang="fr-FR" sz="2000" dirty="0"/>
              <a:t>entre SI nécessaires pour de nouvelles activités</a:t>
            </a:r>
          </a:p>
          <a:p>
            <a:pPr lvl="1" fontAlgn="ctr"/>
            <a:r>
              <a:rPr lang="fr-FR" sz="2000" dirty="0"/>
              <a:t>Piste d'audit unique et centralisée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78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3864" y="188640"/>
            <a:ext cx="4586356" cy="850900"/>
          </a:xfrm>
        </p:spPr>
        <p:txBody>
          <a:bodyPr/>
          <a:lstStyle/>
          <a:p>
            <a:r>
              <a:rPr lang="fr-FR" dirty="0" smtClean="0"/>
              <a:t>Une histoire, des valeurs…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53" y="759474"/>
            <a:ext cx="2577207" cy="20726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98354" y="1371254"/>
            <a:ext cx="7798058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i="1" dirty="0" smtClean="0">
                <a:solidFill>
                  <a:srgbClr val="009EB5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IMA a été créé en 1981, à l’initiative de 3 grandes mutuelles d’assurance (MAAF, MAIF, Macif ) ensuite rejointes par la MATMUT, l’Assurance Mutuelle des Motards,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L’AGPM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, la MAPA…</a:t>
            </a:r>
          </a:p>
          <a:p>
            <a:r>
              <a:rPr lang="fr-FR" sz="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Issus du secteur de l’économie sociale, ces actionnaires ont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affirmé, dès le premier jour, leur </a:t>
            </a:r>
          </a:p>
          <a:p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ambition : offrir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un service de haut niveau à leurs assurés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fr-FR" sz="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Fidèle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à ses origines et à son histoire, IMA S.A., société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à Directoire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et Conseil de Surveillance, conserve son siège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social et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une part majeure de ses activités à Niort (France). 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683568" y="1104243"/>
            <a:ext cx="799689" cy="339019"/>
            <a:chOff x="493408" y="754421"/>
            <a:chExt cx="866330" cy="339019"/>
          </a:xfrm>
        </p:grpSpPr>
        <p:sp>
          <p:nvSpPr>
            <p:cNvPr id="18" name="Arrondir un rectangle avec un coin diagonal 17"/>
            <p:cNvSpPr/>
            <p:nvPr/>
          </p:nvSpPr>
          <p:spPr>
            <a:xfrm>
              <a:off x="493408" y="754421"/>
              <a:ext cx="836019" cy="339019"/>
            </a:xfrm>
            <a:prstGeom prst="round2DiagRect">
              <a:avLst/>
            </a:prstGeom>
            <a:solidFill>
              <a:srgbClr val="ED5D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04989" y="754421"/>
              <a:ext cx="8547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dirty="0" smtClean="0">
                  <a:solidFill>
                    <a:srgbClr val="FFFFFF"/>
                  </a:solidFill>
                  <a:latin typeface="Calibri" panose="020F0502020204030204" pitchFamily="34" charset="0"/>
                </a:rPr>
                <a:t>… 1981</a:t>
              </a:r>
              <a:endParaRPr lang="fr-FR" sz="1600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8129101" y="138454"/>
            <a:ext cx="866123" cy="1399444"/>
            <a:chOff x="8767228" y="116632"/>
            <a:chExt cx="938300" cy="1399444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520" y="473744"/>
              <a:ext cx="290960" cy="290960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7228" y="145233"/>
              <a:ext cx="218220" cy="218220"/>
            </a:xfrm>
            <a:prstGeom prst="rect">
              <a:avLst/>
            </a:prstGeom>
          </p:spPr>
        </p:pic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6401" y="635675"/>
              <a:ext cx="359127" cy="359127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4568" y="116632"/>
              <a:ext cx="290960" cy="290960"/>
            </a:xfrm>
            <a:prstGeom prst="rect">
              <a:avLst/>
            </a:prstGeom>
          </p:spPr>
        </p:pic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6228" y="1050540"/>
              <a:ext cx="218220" cy="218220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8212" y="1268760"/>
              <a:ext cx="247316" cy="247316"/>
            </a:xfrm>
            <a:prstGeom prst="rect">
              <a:avLst/>
            </a:prstGeom>
          </p:spPr>
        </p:pic>
      </p:grpSp>
      <p:sp>
        <p:nvSpPr>
          <p:cNvPr id="16" name="ZoneTexte 15"/>
          <p:cNvSpPr txBox="1"/>
          <p:nvPr/>
        </p:nvSpPr>
        <p:spPr>
          <a:xfrm>
            <a:off x="798354" y="3784972"/>
            <a:ext cx="77980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i="1" dirty="0" smtClean="0">
                <a:solidFill>
                  <a:srgbClr val="009EB5"/>
                </a:solidFill>
                <a:latin typeface="Calibri" panose="020F0502020204030204" pitchFamily="34" charset="0"/>
              </a:rPr>
              <a:t> </a:t>
            </a: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L’humain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au </a:t>
            </a: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cœur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de nos </a:t>
            </a: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métiers</a:t>
            </a:r>
            <a:b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fr-FR" sz="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sz="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Le </a:t>
            </a: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Respect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nous permet d’écouter chaque interlocuteur dans ses différences et ses attentes.</a:t>
            </a:r>
            <a:b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fr-FR" sz="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La </a:t>
            </a: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Confiance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, nous la démontrons depuis le premier jour dans nos actes. Intégrité, loyauté et transparence nous font gagner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la confiance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de nos actionnaires, clients et partenaires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fr-FR" sz="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Notre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Engagement collectif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, nourri par la connaissance des enjeux et des objectifs, est porté par un fort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sentiment d’appartenance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à un groupe solidaire, riche de sa diversité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fr-FR" sz="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Notre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Professionnalisme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 s’appuie sur nos savoir-faire et notre approche humaine du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service.</a:t>
            </a:r>
          </a:p>
          <a:p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Anticipation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, réactivité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et adaptabilité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, rigueur et éthique garantissent notre efficacité.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655873" y="3356527"/>
            <a:ext cx="2719687" cy="339019"/>
            <a:chOff x="1352600" y="3429000"/>
            <a:chExt cx="2630423" cy="339019"/>
          </a:xfrm>
        </p:grpSpPr>
        <p:sp>
          <p:nvSpPr>
            <p:cNvPr id="20" name="Arrondir un rectangle avec un coin diagonal 19"/>
            <p:cNvSpPr/>
            <p:nvPr/>
          </p:nvSpPr>
          <p:spPr>
            <a:xfrm>
              <a:off x="1352600" y="3429000"/>
              <a:ext cx="2428974" cy="339019"/>
            </a:xfrm>
            <a:prstGeom prst="round2DiagRect">
              <a:avLst/>
            </a:prstGeom>
            <a:solidFill>
              <a:srgbClr val="ED5D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364181" y="3429000"/>
              <a:ext cx="261884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dirty="0" smtClean="0">
                  <a:solidFill>
                    <a:srgbClr val="FFFFFF"/>
                  </a:solidFill>
                  <a:latin typeface="Calibri" panose="020F0502020204030204" pitchFamily="34" charset="0"/>
                </a:rPr>
                <a:t>Les valeurs du Groupe IMA</a:t>
              </a:r>
              <a:endParaRPr lang="fr-FR" sz="1600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968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0" y="6254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360729" y="272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22" name="Titre 1"/>
          <p:cNvSpPr>
            <a:spLocks noGrp="1"/>
          </p:cNvSpPr>
          <p:nvPr>
            <p:ph type="title"/>
          </p:nvPr>
        </p:nvSpPr>
        <p:spPr>
          <a:xfrm>
            <a:off x="583865" y="188640"/>
            <a:ext cx="8229600" cy="850900"/>
          </a:xfrm>
        </p:spPr>
        <p:txBody>
          <a:bodyPr/>
          <a:lstStyle/>
          <a:p>
            <a:r>
              <a:rPr lang="fr-FR" dirty="0" smtClean="0">
                <a:solidFill>
                  <a:srgbClr val="6A5F56"/>
                </a:solidFill>
              </a:rPr>
              <a:t>Les sociétés du Groupe IMA</a:t>
            </a:r>
            <a:endParaRPr lang="fr-FR" dirty="0">
              <a:solidFill>
                <a:srgbClr val="6A5F56"/>
              </a:solidFill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492" y="743380"/>
            <a:ext cx="2577207" cy="207264"/>
          </a:xfrm>
          <a:prstGeom prst="rect">
            <a:avLst/>
          </a:prstGeom>
        </p:spPr>
      </p:pic>
      <p:pic>
        <p:nvPicPr>
          <p:cNvPr id="24" name="Image 2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034" y="5373217"/>
            <a:ext cx="2858437" cy="91861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557" y="476672"/>
            <a:ext cx="268578" cy="290960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826" y="217241"/>
            <a:ext cx="201434" cy="218220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447" y="692697"/>
            <a:ext cx="331502" cy="359127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371" y="188640"/>
            <a:ext cx="268578" cy="290960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441" y="1052736"/>
            <a:ext cx="201434" cy="218220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657" y="1196752"/>
            <a:ext cx="228292" cy="24731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004048" y="3645024"/>
            <a:ext cx="40324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latin typeface="Calibri" panose="020F0502020204030204" pitchFamily="34" charset="0"/>
              </a:rPr>
              <a:t>Groupe à vocation internationale, IMA est structuré </a:t>
            </a:r>
            <a:r>
              <a:rPr lang="fr-FR" sz="1400" b="1" dirty="0">
                <a:solidFill>
                  <a:srgbClr val="E36C62"/>
                </a:solidFill>
                <a:latin typeface="Calibri" panose="020F0502020204030204" pitchFamily="34" charset="0"/>
              </a:rPr>
              <a:t>en 19 entités juridiques </a:t>
            </a:r>
            <a:r>
              <a:rPr lang="fr-FR" sz="1400" b="1" dirty="0" smtClean="0">
                <a:solidFill>
                  <a:srgbClr val="E36C62"/>
                </a:solidFill>
                <a:latin typeface="Calibri" panose="020F0502020204030204" pitchFamily="34" charset="0"/>
              </a:rPr>
              <a:t>distinctes</a:t>
            </a:r>
            <a:r>
              <a:rPr lang="fr-FR" sz="1400" dirty="0" smtClean="0">
                <a:latin typeface="Calibri" panose="020F0502020204030204" pitchFamily="34" charset="0"/>
              </a:rPr>
              <a:t>, implantées </a:t>
            </a:r>
            <a:r>
              <a:rPr lang="fr-FR" sz="1400" dirty="0">
                <a:latin typeface="Calibri" panose="020F0502020204030204" pitchFamily="34" charset="0"/>
              </a:rPr>
              <a:t>sur le continent européen et au Maroc</a:t>
            </a:r>
            <a:r>
              <a:rPr lang="fr-FR" sz="1400" dirty="0" smtClean="0">
                <a:latin typeface="Calibri" panose="020F0502020204030204" pitchFamily="34" charset="0"/>
              </a:rPr>
              <a:t>.</a:t>
            </a:r>
          </a:p>
          <a:p>
            <a:pPr algn="just"/>
            <a:r>
              <a:rPr lang="fr-FR" sz="1400" dirty="0" smtClean="0">
                <a:latin typeface="Calibri" panose="020F0502020204030204" pitchFamily="34" charset="0"/>
              </a:rPr>
              <a:t/>
            </a:r>
            <a:br>
              <a:rPr lang="fr-FR" sz="1400" dirty="0" smtClean="0">
                <a:latin typeface="Calibri" panose="020F0502020204030204" pitchFamily="34" charset="0"/>
              </a:rPr>
            </a:br>
            <a:r>
              <a:rPr lang="fr-FR" sz="1400" dirty="0" smtClean="0">
                <a:latin typeface="Calibri" panose="020F0502020204030204" pitchFamily="34" charset="0"/>
              </a:rPr>
              <a:t>Rattachées </a:t>
            </a:r>
            <a:r>
              <a:rPr lang="fr-FR" sz="1400" dirty="0">
                <a:latin typeface="Calibri" panose="020F0502020204030204" pitchFamily="34" charset="0"/>
              </a:rPr>
              <a:t>à IMA S.A., société holding du Groupe (capital de 31 407 K€), ces entités participent </a:t>
            </a:r>
            <a:r>
              <a:rPr lang="fr-FR" sz="1400" dirty="0" smtClean="0">
                <a:latin typeface="Calibri" panose="020F0502020204030204" pitchFamily="34" charset="0"/>
              </a:rPr>
              <a:t>à</a:t>
            </a:r>
            <a:br>
              <a:rPr lang="fr-FR" sz="1400" dirty="0" smtClean="0">
                <a:latin typeface="Calibri" panose="020F0502020204030204" pitchFamily="34" charset="0"/>
              </a:rPr>
            </a:br>
            <a:r>
              <a:rPr lang="fr-FR" sz="1400" dirty="0" smtClean="0">
                <a:latin typeface="Calibri" panose="020F0502020204030204" pitchFamily="34" charset="0"/>
              </a:rPr>
              <a:t>la </a:t>
            </a:r>
            <a:r>
              <a:rPr lang="fr-FR" sz="1400" dirty="0">
                <a:latin typeface="Calibri" panose="020F0502020204030204" pitchFamily="34" charset="0"/>
              </a:rPr>
              <a:t>dynamique commerciale du Groupe</a:t>
            </a:r>
            <a:r>
              <a:rPr lang="fr-FR" sz="1400" dirty="0" smtClean="0">
                <a:latin typeface="Calibri" panose="020F0502020204030204" pitchFamily="34" charset="0"/>
              </a:rPr>
              <a:t>.</a:t>
            </a:r>
            <a:endParaRPr lang="fr-FR" sz="1600" dirty="0">
              <a:latin typeface="Calibri" panose="020F05020202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78636"/>
            <a:ext cx="5987754" cy="458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6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292" y="596450"/>
            <a:ext cx="5129064" cy="5768777"/>
          </a:xfrm>
          <a:prstGeom prst="rect">
            <a:avLst/>
          </a:prstGeom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0" y="6254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360729" y="272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22" name="Titre 1"/>
          <p:cNvSpPr>
            <a:spLocks noGrp="1"/>
          </p:cNvSpPr>
          <p:nvPr>
            <p:ph type="title"/>
          </p:nvPr>
        </p:nvSpPr>
        <p:spPr>
          <a:xfrm>
            <a:off x="583865" y="188640"/>
            <a:ext cx="3704174" cy="850900"/>
          </a:xfrm>
        </p:spPr>
        <p:txBody>
          <a:bodyPr/>
          <a:lstStyle/>
          <a:p>
            <a:r>
              <a:rPr lang="fr-FR" dirty="0" smtClean="0">
                <a:solidFill>
                  <a:srgbClr val="6A5F56"/>
                </a:solidFill>
              </a:rPr>
              <a:t>Les implantations</a:t>
            </a:r>
            <a:endParaRPr lang="fr-FR" dirty="0">
              <a:solidFill>
                <a:srgbClr val="6A5F56"/>
              </a:solidFill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33" y="714858"/>
            <a:ext cx="2577207" cy="207264"/>
          </a:xfrm>
          <a:prstGeom prst="rect">
            <a:avLst/>
          </a:prstGeom>
        </p:spPr>
      </p:pic>
      <p:pic>
        <p:nvPicPr>
          <p:cNvPr id="24" name="Image 2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6" y="2564905"/>
            <a:ext cx="2858437" cy="91861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557" y="476672"/>
            <a:ext cx="268578" cy="290960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826" y="217241"/>
            <a:ext cx="201434" cy="218220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447" y="692697"/>
            <a:ext cx="331502" cy="359127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371" y="188640"/>
            <a:ext cx="268578" cy="290960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441" y="1052736"/>
            <a:ext cx="201434" cy="218220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657" y="1196752"/>
            <a:ext cx="228292" cy="24731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17396" y="1052737"/>
            <a:ext cx="47746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Calibri" panose="020F0502020204030204" pitchFamily="34" charset="0"/>
              </a:rPr>
              <a:t>Le </a:t>
            </a:r>
            <a:r>
              <a:rPr lang="fr-FR" sz="1400" dirty="0">
                <a:latin typeface="Calibri" panose="020F0502020204030204" pitchFamily="34" charset="0"/>
              </a:rPr>
              <a:t>Groupe IMA fédère </a:t>
            </a:r>
            <a:r>
              <a:rPr lang="fr-FR" sz="1400" b="1" dirty="0">
                <a:solidFill>
                  <a:srgbClr val="E36C62"/>
                </a:solidFill>
                <a:latin typeface="Calibri" panose="020F0502020204030204" pitchFamily="34" charset="0"/>
              </a:rPr>
              <a:t>11 entités filiales réparties sur le continent européen et au Maroc</a:t>
            </a:r>
            <a:r>
              <a:rPr lang="fr-FR" sz="1400" dirty="0">
                <a:latin typeface="Calibri" panose="020F0502020204030204" pitchFamily="34" charset="0"/>
              </a:rPr>
              <a:t>. </a:t>
            </a:r>
          </a:p>
          <a:p>
            <a:pPr algn="just"/>
            <a:r>
              <a:rPr lang="fr-FR" sz="1400" dirty="0">
                <a:latin typeface="Calibri" panose="020F0502020204030204" pitchFamily="34" charset="0"/>
              </a:rPr>
              <a:t>Ces implantations sur les marchés nationaux permettent une réelle compréhension des cultures et des attentes </a:t>
            </a:r>
            <a:r>
              <a:rPr lang="fr-FR" sz="1400" dirty="0" smtClean="0">
                <a:latin typeface="Calibri" panose="020F0502020204030204" pitchFamily="34" charset="0"/>
              </a:rPr>
              <a:t>locales.</a:t>
            </a:r>
          </a:p>
          <a:p>
            <a:pPr algn="just"/>
            <a:r>
              <a:rPr lang="fr-FR" sz="1400" dirty="0" smtClean="0">
                <a:latin typeface="Calibri" panose="020F0502020204030204" pitchFamily="34" charset="0"/>
              </a:rPr>
              <a:t>La </a:t>
            </a:r>
            <a:r>
              <a:rPr lang="fr-FR" sz="1400" dirty="0">
                <a:latin typeface="Calibri" panose="020F0502020204030204" pitchFamily="34" charset="0"/>
              </a:rPr>
              <a:t>présence multi-sites d’IMA se double d’un Système d’Information commun et partagé</a:t>
            </a:r>
            <a:r>
              <a:rPr lang="fr-FR" sz="1400" dirty="0" smtClean="0">
                <a:latin typeface="Calibri" panose="020F0502020204030204" pitchFamily="34" charset="0"/>
              </a:rPr>
              <a:t>.</a:t>
            </a:r>
            <a:endParaRPr lang="fr-FR" sz="1600" dirty="0">
              <a:latin typeface="Calibri" panose="020F0502020204030204" pitchFamily="34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7980400" y="5661249"/>
            <a:ext cx="746346" cy="276999"/>
            <a:chOff x="704534" y="4993431"/>
            <a:chExt cx="808541" cy="276999"/>
          </a:xfrm>
        </p:grpSpPr>
        <p:sp>
          <p:nvSpPr>
            <p:cNvPr id="17" name="Ellipse 16"/>
            <p:cNvSpPr>
              <a:spLocks noChangeAspect="1"/>
            </p:cNvSpPr>
            <p:nvPr/>
          </p:nvSpPr>
          <p:spPr>
            <a:xfrm>
              <a:off x="704534" y="5035342"/>
              <a:ext cx="193177" cy="193177"/>
            </a:xfrm>
            <a:prstGeom prst="ellipse">
              <a:avLst/>
            </a:prstGeom>
            <a:solidFill>
              <a:srgbClr val="004C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920552" y="4993431"/>
              <a:ext cx="5925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Calibri" panose="020F0502020204030204" pitchFamily="34" charset="0"/>
                </a:rPr>
                <a:t>Filiale</a:t>
              </a:r>
              <a:endParaRPr lang="fr-FR" sz="1200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7980400" y="6019003"/>
            <a:ext cx="1043478" cy="276999"/>
            <a:chOff x="704534" y="5586954"/>
            <a:chExt cx="1130435" cy="276999"/>
          </a:xfrm>
        </p:grpSpPr>
        <p:sp>
          <p:nvSpPr>
            <p:cNvPr id="18" name="Ellipse 17"/>
            <p:cNvSpPr>
              <a:spLocks noChangeAspect="1"/>
            </p:cNvSpPr>
            <p:nvPr/>
          </p:nvSpPr>
          <p:spPr>
            <a:xfrm>
              <a:off x="704534" y="5628865"/>
              <a:ext cx="193177" cy="193177"/>
            </a:xfrm>
            <a:prstGeom prst="ellipse">
              <a:avLst/>
            </a:prstGeom>
            <a:solidFill>
              <a:srgbClr val="00B1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920552" y="5586954"/>
              <a:ext cx="9144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Calibri" panose="020F0502020204030204" pitchFamily="34" charset="0"/>
                </a:rPr>
                <a:t>Succursale</a:t>
              </a:r>
              <a:endParaRPr lang="fr-FR" sz="1200" dirty="0">
                <a:latin typeface="Calibri" panose="020F0502020204030204" pitchFamily="34" charset="0"/>
              </a:endParaRPr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517396" y="2780929"/>
            <a:ext cx="27252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 smtClean="0">
                <a:latin typeface="Calibri" panose="020F0502020204030204" pitchFamily="34" charset="0"/>
              </a:rPr>
              <a:t>1. </a:t>
            </a:r>
            <a:r>
              <a:rPr lang="en-US" sz="1200" b="1" dirty="0" smtClean="0">
                <a:solidFill>
                  <a:srgbClr val="E36C62"/>
                </a:solidFill>
                <a:latin typeface="Calibri" panose="020F0502020204030204" pitchFamily="34" charset="0"/>
              </a:rPr>
              <a:t>IMA G.I.E. </a:t>
            </a:r>
          </a:p>
          <a:p>
            <a:pPr>
              <a:lnSpc>
                <a:spcPct val="150000"/>
              </a:lnSpc>
            </a:pPr>
            <a:r>
              <a:rPr lang="fr-FR" sz="1200" b="1" dirty="0" smtClean="0">
                <a:latin typeface="Calibri" panose="020F0502020204030204" pitchFamily="34" charset="0"/>
              </a:rPr>
              <a:t>2. </a:t>
            </a:r>
            <a:r>
              <a:rPr lang="fr-FR" sz="1200" b="1" dirty="0" smtClean="0">
                <a:solidFill>
                  <a:srgbClr val="E36C62"/>
                </a:solidFill>
                <a:latin typeface="Calibri" panose="020F0502020204030204" pitchFamily="34" charset="0"/>
              </a:rPr>
              <a:t>IMH</a:t>
            </a:r>
          </a:p>
          <a:p>
            <a:pPr>
              <a:lnSpc>
                <a:spcPct val="150000"/>
              </a:lnSpc>
            </a:pPr>
            <a:r>
              <a:rPr lang="fr-FR" sz="1200" b="1" dirty="0" smtClean="0">
                <a:latin typeface="Calibri" panose="020F0502020204030204" pitchFamily="34" charset="0"/>
              </a:rPr>
              <a:t>3</a:t>
            </a:r>
            <a:r>
              <a:rPr lang="fr-FR" sz="1200" b="1" dirty="0">
                <a:latin typeface="Calibri" panose="020F0502020204030204" pitchFamily="34" charset="0"/>
              </a:rPr>
              <a:t>. </a:t>
            </a:r>
            <a:r>
              <a:rPr lang="fr-FR" sz="1200" b="1" dirty="0">
                <a:solidFill>
                  <a:srgbClr val="E36C62"/>
                </a:solidFill>
                <a:latin typeface="Calibri" panose="020F0502020204030204" pitchFamily="34" charset="0"/>
              </a:rPr>
              <a:t>Serena</a:t>
            </a: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Calibri" panose="020F0502020204030204" pitchFamily="34" charset="0"/>
              </a:rPr>
              <a:t>4. </a:t>
            </a:r>
            <a:r>
              <a:rPr lang="fr-FR" sz="1200" b="1" dirty="0">
                <a:solidFill>
                  <a:srgbClr val="E36C62"/>
                </a:solidFill>
                <a:latin typeface="Calibri" panose="020F0502020204030204" pitchFamily="34" charset="0"/>
              </a:rPr>
              <a:t>IMA </a:t>
            </a:r>
            <a:r>
              <a:rPr lang="fr-FR" sz="1200" b="1" dirty="0" smtClean="0">
                <a:solidFill>
                  <a:srgbClr val="E36C62"/>
                </a:solidFill>
                <a:latin typeface="Calibri" panose="020F0502020204030204" pitchFamily="34" charset="0"/>
              </a:rPr>
              <a:t>Téléassistance</a:t>
            </a:r>
            <a:endParaRPr lang="fr-FR" sz="1200" b="1" dirty="0">
              <a:solidFill>
                <a:srgbClr val="E36C6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Calibri" panose="020F0502020204030204" pitchFamily="34" charset="0"/>
              </a:rPr>
              <a:t>5. </a:t>
            </a:r>
            <a:r>
              <a:rPr lang="fr-FR" sz="1200" b="1" dirty="0">
                <a:solidFill>
                  <a:srgbClr val="E36C62"/>
                </a:solidFill>
                <a:latin typeface="Calibri" panose="020F0502020204030204" pitchFamily="34" charset="0"/>
              </a:rPr>
              <a:t>IMA Technologies</a:t>
            </a: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Calibri" panose="020F0502020204030204" pitchFamily="34" charset="0"/>
              </a:rPr>
              <a:t>6. </a:t>
            </a:r>
            <a:r>
              <a:rPr lang="fr-FR" sz="1200" b="1" dirty="0">
                <a:solidFill>
                  <a:srgbClr val="E36C62"/>
                </a:solidFill>
                <a:latin typeface="Calibri" panose="020F0502020204030204" pitchFamily="34" charset="0"/>
              </a:rPr>
              <a:t>IMA UK</a:t>
            </a: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Calibri" panose="020F0502020204030204" pitchFamily="34" charset="0"/>
              </a:rPr>
              <a:t>7. </a:t>
            </a:r>
            <a:r>
              <a:rPr lang="fr-FR" sz="1200" b="1" dirty="0">
                <a:solidFill>
                  <a:srgbClr val="E36C62"/>
                </a:solidFill>
                <a:latin typeface="Calibri" panose="020F0502020204030204" pitchFamily="34" charset="0"/>
              </a:rPr>
              <a:t>IMA Benelux</a:t>
            </a: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Calibri" panose="020F0502020204030204" pitchFamily="34" charset="0"/>
              </a:rPr>
              <a:t>8. </a:t>
            </a:r>
            <a:r>
              <a:rPr lang="fr-FR" sz="1200" b="1" dirty="0">
                <a:solidFill>
                  <a:srgbClr val="E36C62"/>
                </a:solidFill>
                <a:latin typeface="Calibri" panose="020F0502020204030204" pitchFamily="34" charset="0"/>
              </a:rPr>
              <a:t>IMA </a:t>
            </a:r>
            <a:r>
              <a:rPr lang="fr-FR" sz="1200" b="1" dirty="0" err="1">
                <a:solidFill>
                  <a:srgbClr val="E36C62"/>
                </a:solidFill>
                <a:latin typeface="Calibri" panose="020F0502020204030204" pitchFamily="34" charset="0"/>
              </a:rPr>
              <a:t>Deutschland</a:t>
            </a:r>
            <a:endParaRPr lang="fr-FR" sz="1200" b="1" dirty="0">
              <a:solidFill>
                <a:srgbClr val="E36C6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Calibri" panose="020F0502020204030204" pitchFamily="34" charset="0"/>
              </a:rPr>
              <a:t>9. </a:t>
            </a:r>
            <a:r>
              <a:rPr lang="fr-FR" sz="1200" b="1" dirty="0">
                <a:solidFill>
                  <a:srgbClr val="E36C62"/>
                </a:solidFill>
                <a:latin typeface="Calibri" panose="020F0502020204030204" pitchFamily="34" charset="0"/>
              </a:rPr>
              <a:t>IMA </a:t>
            </a:r>
            <a:r>
              <a:rPr lang="fr-FR" sz="1200" b="1" dirty="0" err="1">
                <a:solidFill>
                  <a:srgbClr val="E36C62"/>
                </a:solidFill>
                <a:latin typeface="Calibri" panose="020F0502020204030204" pitchFamily="34" charset="0"/>
              </a:rPr>
              <a:t>Italia</a:t>
            </a:r>
            <a:endParaRPr lang="fr-FR" sz="1200" b="1" dirty="0">
              <a:solidFill>
                <a:srgbClr val="E36C6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Calibri" panose="020F0502020204030204" pitchFamily="34" charset="0"/>
              </a:rPr>
              <a:t>10. </a:t>
            </a:r>
            <a:r>
              <a:rPr lang="fr-FR" sz="1200" b="1" dirty="0">
                <a:solidFill>
                  <a:srgbClr val="E36C62"/>
                </a:solidFill>
                <a:latin typeface="Calibri" panose="020F0502020204030204" pitchFamily="34" charset="0"/>
              </a:rPr>
              <a:t>IMA </a:t>
            </a:r>
            <a:r>
              <a:rPr lang="fr-FR" sz="1200" b="1" dirty="0" err="1" smtClean="0">
                <a:solidFill>
                  <a:srgbClr val="E36C62"/>
                </a:solidFill>
                <a:latin typeface="Calibri" panose="020F0502020204030204" pitchFamily="34" charset="0"/>
              </a:rPr>
              <a:t>Ibérica</a:t>
            </a:r>
            <a:endParaRPr lang="fr-FR" sz="1200" b="1" dirty="0">
              <a:solidFill>
                <a:srgbClr val="E36C6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Calibri" panose="020F0502020204030204" pitchFamily="34" charset="0"/>
              </a:rPr>
              <a:t>11. </a:t>
            </a:r>
            <a:r>
              <a:rPr lang="fr-FR" sz="1200" b="1" dirty="0" err="1">
                <a:solidFill>
                  <a:srgbClr val="E36C62"/>
                </a:solidFill>
                <a:latin typeface="Calibri" panose="020F0502020204030204" pitchFamily="34" charset="0"/>
              </a:rPr>
              <a:t>Wafa</a:t>
            </a:r>
            <a:r>
              <a:rPr lang="fr-FR" sz="1200" b="1" dirty="0">
                <a:solidFill>
                  <a:srgbClr val="E36C62"/>
                </a:solidFill>
                <a:latin typeface="Calibri" panose="020F0502020204030204" pitchFamily="34" charset="0"/>
              </a:rPr>
              <a:t> IMA Assistance</a:t>
            </a:r>
          </a:p>
        </p:txBody>
      </p:sp>
    </p:spTree>
    <p:extLst>
      <p:ext uri="{BB962C8B-B14F-4D97-AF65-F5344CB8AC3E}">
        <p14:creationId xmlns:p14="http://schemas.microsoft.com/office/powerpoint/2010/main" val="15950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2610490"/>
            <a:ext cx="9156438" cy="3744416"/>
          </a:xfrm>
          <a:prstGeom prst="rect">
            <a:avLst/>
          </a:prstGeom>
          <a:solidFill>
            <a:srgbClr val="A89D94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Triangle isocèle 16"/>
          <p:cNvSpPr>
            <a:spLocks noChangeAspect="1"/>
          </p:cNvSpPr>
          <p:nvPr/>
        </p:nvSpPr>
        <p:spPr>
          <a:xfrm rot="10800000">
            <a:off x="4318564" y="2564904"/>
            <a:ext cx="413441" cy="37324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Titre 1"/>
          <p:cNvSpPr>
            <a:spLocks noGrp="1"/>
          </p:cNvSpPr>
          <p:nvPr>
            <p:ph type="title"/>
          </p:nvPr>
        </p:nvSpPr>
        <p:spPr>
          <a:xfrm>
            <a:off x="583865" y="188640"/>
            <a:ext cx="8229600" cy="850900"/>
          </a:xfrm>
        </p:spPr>
        <p:txBody>
          <a:bodyPr/>
          <a:lstStyle/>
          <a:p>
            <a:r>
              <a:rPr lang="fr-FR" dirty="0" smtClean="0">
                <a:solidFill>
                  <a:srgbClr val="6A5F56"/>
                </a:solidFill>
              </a:rPr>
              <a:t>Les effectifs du </a:t>
            </a:r>
            <a:r>
              <a:rPr lang="fr-FR" dirty="0"/>
              <a:t>Groupe</a:t>
            </a:r>
            <a:r>
              <a:rPr lang="fr-FR" dirty="0" smtClean="0">
                <a:solidFill>
                  <a:srgbClr val="6A5F56"/>
                </a:solidFill>
              </a:rPr>
              <a:t> IMA en 2014</a:t>
            </a:r>
            <a:endParaRPr lang="fr-FR" dirty="0">
              <a:solidFill>
                <a:srgbClr val="6A5F56"/>
              </a:solidFill>
            </a:endParaRP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367" y="763316"/>
            <a:ext cx="2577207" cy="207264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5967847" y="1671192"/>
            <a:ext cx="21072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 smtClean="0">
                <a:latin typeface="Calibri" panose="020F0502020204030204" pitchFamily="34" charset="0"/>
              </a:rPr>
              <a:t>Et près de 410 saisonniers</a:t>
            </a:r>
            <a:br>
              <a:rPr lang="it-IT" sz="1200" dirty="0" smtClean="0">
                <a:latin typeface="Calibri" panose="020F0502020204030204" pitchFamily="34" charset="0"/>
              </a:rPr>
            </a:br>
            <a:r>
              <a:rPr lang="it-IT" sz="1200" dirty="0" smtClean="0">
                <a:latin typeface="Calibri" panose="020F0502020204030204" pitchFamily="34" charset="0"/>
              </a:rPr>
              <a:t>en période estivale</a:t>
            </a:r>
            <a:endParaRPr lang="fr-FR" sz="1200" dirty="0">
              <a:latin typeface="Calibri" panose="020F050202020403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295228" y="1124744"/>
            <a:ext cx="474126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fr-FR" sz="2800" dirty="0" smtClean="0">
                <a:solidFill>
                  <a:srgbClr val="6A5F56"/>
                </a:solidFill>
                <a:latin typeface="Calibri" panose="020F0502020204030204" pitchFamily="34" charset="0"/>
                <a:sym typeface="Wingdings"/>
              </a:rPr>
              <a:t>Effectif </a:t>
            </a:r>
            <a:r>
              <a:rPr lang="fr-FR" sz="2800" dirty="0">
                <a:solidFill>
                  <a:srgbClr val="6A5F56"/>
                </a:solidFill>
                <a:latin typeface="Calibri" panose="020F0502020204030204" pitchFamily="34" charset="0"/>
                <a:sym typeface="Wingdings"/>
              </a:rPr>
              <a:t>IMA GIE (</a:t>
            </a:r>
            <a:r>
              <a:rPr lang="fr-FR" sz="2800" dirty="0" smtClean="0">
                <a:solidFill>
                  <a:srgbClr val="6A5F56"/>
                </a:solidFill>
                <a:latin typeface="Calibri" panose="020F0502020204030204" pitchFamily="34" charset="0"/>
                <a:sym typeface="Wingdings"/>
              </a:rPr>
              <a:t>Niort) : </a:t>
            </a:r>
            <a:r>
              <a:rPr lang="fr-FR" sz="2800" b="1" dirty="0" smtClean="0">
                <a:solidFill>
                  <a:srgbClr val="6A5F56"/>
                </a:solidFill>
                <a:latin typeface="Calibri" panose="020F0502020204030204" pitchFamily="34" charset="0"/>
                <a:sym typeface="Wingdings"/>
              </a:rPr>
              <a:t>1691</a:t>
            </a:r>
            <a:endParaRPr lang="fr-FR" sz="2800" b="1" dirty="0">
              <a:solidFill>
                <a:srgbClr val="6A5F56"/>
              </a:solidFill>
              <a:latin typeface="Calibri" panose="020F050202020403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70698" y="1099096"/>
            <a:ext cx="2942344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200"/>
              </a:lnSpc>
            </a:pPr>
            <a:r>
              <a:rPr lang="fr-FR" sz="2800" dirty="0" smtClean="0">
                <a:solidFill>
                  <a:srgbClr val="6A5F56"/>
                </a:solidFill>
                <a:latin typeface="Calibri" panose="020F0502020204030204" pitchFamily="34" charset="0"/>
                <a:sym typeface="Wingdings"/>
              </a:rPr>
              <a:t>Effectif total : </a:t>
            </a:r>
            <a:r>
              <a:rPr lang="fr-FR" sz="2800" b="1" dirty="0" smtClean="0">
                <a:solidFill>
                  <a:srgbClr val="6A5F56"/>
                </a:solidFill>
                <a:latin typeface="Calibri" panose="020F0502020204030204" pitchFamily="34" charset="0"/>
                <a:sym typeface="Wingdings"/>
              </a:rPr>
              <a:t>3226</a:t>
            </a:r>
            <a:endParaRPr lang="fr-FR" sz="2800" b="1" dirty="0">
              <a:solidFill>
                <a:srgbClr val="6A5F56"/>
              </a:solidFill>
              <a:latin typeface="Calibri" panose="020F050202020403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47631" y="2348880"/>
            <a:ext cx="31279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Calibri" panose="020F0502020204030204" pitchFamily="34" charset="0"/>
              </a:rPr>
              <a:t>Effectifs au 31/12/2014 (CDI/CDD)</a:t>
            </a:r>
            <a:endParaRPr lang="fr-FR" sz="1100" dirty="0">
              <a:latin typeface="Calibri" panose="020F0502020204030204" pitchFamily="34" charset="0"/>
            </a:endParaRPr>
          </a:p>
        </p:txBody>
      </p:sp>
      <p:pic>
        <p:nvPicPr>
          <p:cNvPr id="66" name="Image 6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0" y="1682015"/>
            <a:ext cx="2221855" cy="95982"/>
          </a:xfrm>
          <a:prstGeom prst="rect">
            <a:avLst/>
          </a:prstGeom>
        </p:spPr>
      </p:pic>
      <p:grpSp>
        <p:nvGrpSpPr>
          <p:cNvPr id="76" name="Groupe 75"/>
          <p:cNvGrpSpPr/>
          <p:nvPr/>
        </p:nvGrpSpPr>
        <p:grpSpPr>
          <a:xfrm>
            <a:off x="4414991" y="1596219"/>
            <a:ext cx="1510458" cy="658323"/>
            <a:chOff x="4782907" y="1596219"/>
            <a:chExt cx="1636330" cy="658323"/>
          </a:xfrm>
        </p:grpSpPr>
        <p:grpSp>
          <p:nvGrpSpPr>
            <p:cNvPr id="77" name="Groupe 76"/>
            <p:cNvGrpSpPr/>
            <p:nvPr/>
          </p:nvGrpSpPr>
          <p:grpSpPr>
            <a:xfrm>
              <a:off x="4782907" y="1596219"/>
              <a:ext cx="1626792" cy="547395"/>
              <a:chOff x="9141267" y="-1100161"/>
              <a:chExt cx="1626792" cy="547395"/>
            </a:xfrm>
          </p:grpSpPr>
          <p:sp>
            <p:nvSpPr>
              <p:cNvPr id="79" name="Rectangle 78"/>
              <p:cNvSpPr/>
              <p:nvPr/>
            </p:nvSpPr>
            <p:spPr>
              <a:xfrm>
                <a:off x="9141267" y="-1100161"/>
                <a:ext cx="1626792" cy="547395"/>
              </a:xfrm>
              <a:prstGeom prst="rect">
                <a:avLst/>
              </a:prstGeom>
              <a:solidFill>
                <a:srgbClr val="E17A2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pic>
            <p:nvPicPr>
              <p:cNvPr id="80" name="Image 7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17496" y="-969117"/>
                <a:ext cx="1040721" cy="306879"/>
              </a:xfrm>
              <a:prstGeom prst="rect">
                <a:avLst/>
              </a:prstGeom>
            </p:spPr>
          </p:pic>
        </p:grpSp>
        <p:pic>
          <p:nvPicPr>
            <p:cNvPr id="78" name="Image 77"/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8984" y="2162681"/>
              <a:ext cx="1610253" cy="91861"/>
            </a:xfrm>
            <a:prstGeom prst="rect">
              <a:avLst/>
            </a:prstGeom>
          </p:spPr>
        </p:pic>
      </p:grpSp>
      <p:sp>
        <p:nvSpPr>
          <p:cNvPr id="81" name="Rectangle 80"/>
          <p:cNvSpPr/>
          <p:nvPr/>
        </p:nvSpPr>
        <p:spPr>
          <a:xfrm>
            <a:off x="2577932" y="4378316"/>
            <a:ext cx="4034077" cy="1642973"/>
          </a:xfrm>
          <a:prstGeom prst="rect">
            <a:avLst/>
          </a:prstGeom>
          <a:solidFill>
            <a:srgbClr val="8C9CA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2" name="Image 8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058980"/>
            <a:ext cx="1001413" cy="314236"/>
          </a:xfrm>
          <a:prstGeom prst="rect">
            <a:avLst/>
          </a:prstGeom>
        </p:spPr>
      </p:pic>
      <p:pic>
        <p:nvPicPr>
          <p:cNvPr id="83" name="Image 8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777" y="5055240"/>
            <a:ext cx="959975" cy="317977"/>
          </a:xfrm>
          <a:prstGeom prst="rect">
            <a:avLst/>
          </a:prstGeom>
        </p:spPr>
      </p:pic>
      <p:pic>
        <p:nvPicPr>
          <p:cNvPr id="84" name="Image 8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689" y="4565368"/>
            <a:ext cx="1198242" cy="314236"/>
          </a:xfrm>
          <a:prstGeom prst="rect">
            <a:avLst/>
          </a:prstGeom>
        </p:spPr>
      </p:pic>
      <p:pic>
        <p:nvPicPr>
          <p:cNvPr id="85" name="Image 8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339" y="4533350"/>
            <a:ext cx="1098408" cy="346254"/>
          </a:xfrm>
          <a:prstGeom prst="rect">
            <a:avLst/>
          </a:prstGeom>
        </p:spPr>
      </p:pic>
      <p:sp>
        <p:nvSpPr>
          <p:cNvPr id="86" name="Rectangle 85"/>
          <p:cNvSpPr/>
          <p:nvPr/>
        </p:nvSpPr>
        <p:spPr>
          <a:xfrm>
            <a:off x="290304" y="3126932"/>
            <a:ext cx="3284663" cy="907435"/>
          </a:xfrm>
          <a:prstGeom prst="rect">
            <a:avLst/>
          </a:prstGeom>
          <a:solidFill>
            <a:srgbClr val="8C9CA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7" name="Rectangle 86"/>
          <p:cNvSpPr/>
          <p:nvPr/>
        </p:nvSpPr>
        <p:spPr>
          <a:xfrm>
            <a:off x="1313647" y="3121115"/>
            <a:ext cx="1764009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200"/>
              </a:lnSpc>
            </a:pPr>
            <a:r>
              <a:rPr lang="fr-FR" sz="1600" b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/>
              </a:rPr>
              <a:t>347 collaborateurs</a:t>
            </a:r>
            <a:endParaRPr lang="fr-FR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381492" y="3499566"/>
            <a:ext cx="27003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 sites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(Échiré</a:t>
            </a:r>
            <a:r>
              <a:rPr lang="it-IT" sz="1100" dirty="0">
                <a:solidFill>
                  <a:schemeClr val="bg1"/>
                </a:solidFill>
                <a:latin typeface="Calibri" panose="020F0502020204030204" pitchFamily="34" charset="0"/>
              </a:rPr>
              <a:t>, Marseille </a:t>
            </a:r>
            <a:r>
              <a:rPr lang="it-IT" sz="1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et Schiltigheim)</a:t>
            </a:r>
            <a:endParaRPr lang="fr-FR" sz="1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9" name="Image 8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65" y="3247822"/>
            <a:ext cx="607523" cy="605196"/>
          </a:xfrm>
          <a:prstGeom prst="rect">
            <a:avLst/>
          </a:prstGeom>
        </p:spPr>
      </p:pic>
      <p:pic>
        <p:nvPicPr>
          <p:cNvPr id="90" name="Image 89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22" y="4041542"/>
            <a:ext cx="2858437" cy="91861"/>
          </a:xfrm>
          <a:prstGeom prst="rect">
            <a:avLst/>
          </a:prstGeom>
        </p:spPr>
      </p:pic>
      <p:sp>
        <p:nvSpPr>
          <p:cNvPr id="91" name="Rectangle 90"/>
          <p:cNvSpPr/>
          <p:nvPr/>
        </p:nvSpPr>
        <p:spPr>
          <a:xfrm>
            <a:off x="5602051" y="3121116"/>
            <a:ext cx="3205789" cy="907435"/>
          </a:xfrm>
          <a:prstGeom prst="rect">
            <a:avLst/>
          </a:prstGeom>
          <a:solidFill>
            <a:srgbClr val="8C9CA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2" name="Image 9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697" y="3363839"/>
            <a:ext cx="1034255" cy="405348"/>
          </a:xfrm>
          <a:prstGeom prst="rect">
            <a:avLst/>
          </a:prstGeom>
        </p:spPr>
      </p:pic>
      <p:sp>
        <p:nvSpPr>
          <p:cNvPr id="93" name="Rectangle 92"/>
          <p:cNvSpPr/>
          <p:nvPr/>
        </p:nvSpPr>
        <p:spPr>
          <a:xfrm>
            <a:off x="6923390" y="3193123"/>
            <a:ext cx="1659813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200"/>
              </a:lnSpc>
            </a:pPr>
            <a:r>
              <a:rPr lang="fr-FR" sz="1600" b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/>
              </a:rPr>
              <a:t>20 collaborateurs</a:t>
            </a:r>
            <a:endParaRPr lang="fr-FR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939138" y="3571573"/>
            <a:ext cx="195334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Angers</a:t>
            </a:r>
            <a:endParaRPr lang="fr-FR" sz="1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5" name="Image 94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167" y="4053367"/>
            <a:ext cx="2858437" cy="91861"/>
          </a:xfrm>
          <a:prstGeom prst="rect">
            <a:avLst/>
          </a:prstGeom>
        </p:spPr>
      </p:pic>
      <p:grpSp>
        <p:nvGrpSpPr>
          <p:cNvPr id="96" name="Groupe 95"/>
          <p:cNvGrpSpPr/>
          <p:nvPr/>
        </p:nvGrpSpPr>
        <p:grpSpPr>
          <a:xfrm>
            <a:off x="317990" y="4378315"/>
            <a:ext cx="2121789" cy="1744160"/>
            <a:chOff x="344488" y="4378315"/>
            <a:chExt cx="2298605" cy="1744160"/>
          </a:xfrm>
        </p:grpSpPr>
        <p:sp>
          <p:nvSpPr>
            <p:cNvPr id="97" name="Rectangle 96"/>
            <p:cNvSpPr/>
            <p:nvPr/>
          </p:nvSpPr>
          <p:spPr>
            <a:xfrm>
              <a:off x="344488" y="4378315"/>
              <a:ext cx="2277955" cy="1642973"/>
            </a:xfrm>
            <a:prstGeom prst="rect">
              <a:avLst/>
            </a:prstGeom>
            <a:solidFill>
              <a:srgbClr val="8C9CA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98" name="Image 9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528" y="4620897"/>
              <a:ext cx="1618492" cy="392279"/>
            </a:xfrm>
            <a:prstGeom prst="rect">
              <a:avLst/>
            </a:prstGeom>
          </p:spPr>
        </p:pic>
        <p:sp>
          <p:nvSpPr>
            <p:cNvPr id="99" name="Rectangle 98"/>
            <p:cNvSpPr/>
            <p:nvPr/>
          </p:nvSpPr>
          <p:spPr>
            <a:xfrm>
              <a:off x="487014" y="5093196"/>
              <a:ext cx="1911010" cy="50270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fr-FR" sz="1600" b="1" dirty="0" smtClean="0">
                  <a:solidFill>
                    <a:schemeClr val="bg1"/>
                  </a:solidFill>
                  <a:latin typeface="Calibri" panose="020F0502020204030204" pitchFamily="34" charset="0"/>
                  <a:sym typeface="Wingdings"/>
                </a:rPr>
                <a:t>196 collaborateurs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344488" y="5471646"/>
              <a:ext cx="2277955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1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sites de Nantes et Angers</a:t>
              </a:r>
              <a:endParaRPr lang="fr-FR" sz="11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01" name="Image 100"/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496" y="6030614"/>
              <a:ext cx="2226597" cy="91861"/>
            </a:xfrm>
            <a:prstGeom prst="rect">
              <a:avLst/>
            </a:prstGeom>
          </p:spPr>
        </p:pic>
      </p:grpSp>
      <p:grpSp>
        <p:nvGrpSpPr>
          <p:cNvPr id="102" name="Groupe 101"/>
          <p:cNvGrpSpPr/>
          <p:nvPr/>
        </p:nvGrpSpPr>
        <p:grpSpPr>
          <a:xfrm>
            <a:off x="6704222" y="4378315"/>
            <a:ext cx="2055320" cy="1744160"/>
            <a:chOff x="7262907" y="4378315"/>
            <a:chExt cx="2226597" cy="1744160"/>
          </a:xfrm>
        </p:grpSpPr>
        <p:sp>
          <p:nvSpPr>
            <p:cNvPr id="103" name="Rectangle 102"/>
            <p:cNvSpPr/>
            <p:nvPr/>
          </p:nvSpPr>
          <p:spPr>
            <a:xfrm>
              <a:off x="7341698" y="4378315"/>
              <a:ext cx="2147805" cy="1642973"/>
            </a:xfrm>
            <a:prstGeom prst="rect">
              <a:avLst/>
            </a:prstGeom>
            <a:solidFill>
              <a:srgbClr val="8C9CA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04" name="Image 103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8720" y="4699231"/>
              <a:ext cx="1308736" cy="313945"/>
            </a:xfrm>
            <a:prstGeom prst="rect">
              <a:avLst/>
            </a:prstGeom>
          </p:spPr>
        </p:pic>
        <p:sp>
          <p:nvSpPr>
            <p:cNvPr id="105" name="Rectangle 104"/>
            <p:cNvSpPr/>
            <p:nvPr/>
          </p:nvSpPr>
          <p:spPr>
            <a:xfrm>
              <a:off x="7507981" y="5085184"/>
              <a:ext cx="1911010" cy="50270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fr-FR" sz="1600" b="1" dirty="0" smtClean="0">
                  <a:solidFill>
                    <a:schemeClr val="bg1"/>
                  </a:solidFill>
                  <a:latin typeface="Calibri" panose="020F0502020204030204" pitchFamily="34" charset="0"/>
                  <a:sym typeface="Wingdings"/>
                </a:rPr>
                <a:t>384 collaborateurs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7960601" y="5471646"/>
              <a:ext cx="952839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100" dirty="0">
                  <a:solidFill>
                    <a:schemeClr val="bg1"/>
                  </a:solidFill>
                  <a:latin typeface="Calibri" panose="020F0502020204030204" pitchFamily="34" charset="0"/>
                </a:rPr>
                <a:t>à</a:t>
              </a:r>
              <a:r>
                <a:rPr lang="it-IT" sz="11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 Nantes</a:t>
              </a:r>
              <a:endParaRPr lang="fr-FR" sz="11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07" name="Image 106"/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2907" y="6030614"/>
              <a:ext cx="2226597" cy="91861"/>
            </a:xfrm>
            <a:prstGeom prst="rect">
              <a:avLst/>
            </a:prstGeom>
          </p:spPr>
        </p:pic>
      </p:grpSp>
      <p:sp>
        <p:nvSpPr>
          <p:cNvPr id="108" name="Rectangle 107"/>
          <p:cNvSpPr/>
          <p:nvPr/>
        </p:nvSpPr>
        <p:spPr>
          <a:xfrm>
            <a:off x="2654832" y="5301208"/>
            <a:ext cx="1764009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200"/>
              </a:lnSpc>
            </a:pPr>
            <a:r>
              <a:rPr lang="fr-FR" sz="1600" b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/>
              </a:rPr>
              <a:t>491 collaborateurs</a:t>
            </a:r>
            <a:endParaRPr lang="fr-FR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2710869" y="5679658"/>
            <a:ext cx="30318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Répartis dans nos filiales, en Europe et au Maroc</a:t>
            </a:r>
            <a:endParaRPr lang="fr-FR" sz="1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0" name="Image 109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22" y="6030615"/>
            <a:ext cx="2857988" cy="91861"/>
          </a:xfrm>
          <a:prstGeom prst="rect">
            <a:avLst/>
          </a:prstGeom>
        </p:spPr>
      </p:pic>
      <p:pic>
        <p:nvPicPr>
          <p:cNvPr id="111" name="Image 1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248" y="4554146"/>
            <a:ext cx="1025585" cy="325459"/>
          </a:xfrm>
          <a:prstGeom prst="rect">
            <a:avLst/>
          </a:prstGeom>
        </p:spPr>
      </p:pic>
      <p:pic>
        <p:nvPicPr>
          <p:cNvPr id="112" name="Image 111"/>
          <p:cNvPicPr>
            <a:picLocks noChangeAspect="1"/>
          </p:cNvPicPr>
          <p:nvPr/>
        </p:nvPicPr>
        <p:blipFill>
          <a:blip r:embed="rId15" cstate="print">
            <a:grayscl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  <a14:imgEffect>
                      <a14:brightnessContrast brigh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503" y="5013176"/>
            <a:ext cx="561174" cy="64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3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3951095"/>
            <a:ext cx="9144000" cy="2518113"/>
          </a:xfrm>
          <a:prstGeom prst="rect">
            <a:avLst/>
          </a:prstGeom>
          <a:solidFill>
            <a:srgbClr val="A89D94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7" name="Triangle isocèle 16"/>
          <p:cNvSpPr>
            <a:spLocks noChangeAspect="1"/>
          </p:cNvSpPr>
          <p:nvPr/>
        </p:nvSpPr>
        <p:spPr>
          <a:xfrm rot="10800000">
            <a:off x="4306125" y="3933056"/>
            <a:ext cx="413441" cy="37324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chiffres clés </a:t>
            </a:r>
            <a:r>
              <a:rPr lang="fr-FR" dirty="0" smtClean="0"/>
              <a:t>2014</a:t>
            </a:r>
            <a:endParaRPr lang="fr-FR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961" y="759474"/>
            <a:ext cx="2577207" cy="207264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1115616" y="1052736"/>
            <a:ext cx="867301" cy="379702"/>
            <a:chOff x="1317160" y="1124742"/>
            <a:chExt cx="939576" cy="379702"/>
          </a:xfrm>
        </p:grpSpPr>
        <p:sp>
          <p:nvSpPr>
            <p:cNvPr id="27" name="Arrondir un rectangle avec un coin diagonal 26"/>
            <p:cNvSpPr/>
            <p:nvPr/>
          </p:nvSpPr>
          <p:spPr>
            <a:xfrm>
              <a:off x="1317160" y="1124742"/>
              <a:ext cx="936341" cy="379702"/>
            </a:xfrm>
            <a:prstGeom prst="round2DiagRect">
              <a:avLst/>
            </a:prstGeom>
            <a:solidFill>
              <a:srgbClr val="ED5D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352600" y="1136187"/>
              <a:ext cx="90413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b="1" dirty="0" smtClean="0">
                  <a:solidFill>
                    <a:srgbClr val="FFFFFF"/>
                  </a:solidFill>
                  <a:latin typeface="Calibri" panose="020F0502020204030204" pitchFamily="34" charset="0"/>
                </a:rPr>
                <a:t>Activité</a:t>
              </a:r>
              <a:endParaRPr lang="fr-FR" sz="1600" b="1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1130193" y="4334989"/>
            <a:ext cx="2894975" cy="379702"/>
            <a:chOff x="1332951" y="3933056"/>
            <a:chExt cx="2763062" cy="379702"/>
          </a:xfrm>
        </p:grpSpPr>
        <p:sp>
          <p:nvSpPr>
            <p:cNvPr id="30" name="Arrondir un rectangle avec un coin diagonal 29"/>
            <p:cNvSpPr/>
            <p:nvPr/>
          </p:nvSpPr>
          <p:spPr>
            <a:xfrm>
              <a:off x="1332951" y="3933056"/>
              <a:ext cx="2553245" cy="379702"/>
            </a:xfrm>
            <a:prstGeom prst="round2DiagRect">
              <a:avLst/>
            </a:prstGeom>
            <a:solidFill>
              <a:srgbClr val="92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368391" y="3954542"/>
              <a:ext cx="27276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b="1" dirty="0" smtClean="0">
                  <a:solidFill>
                    <a:srgbClr val="FFFFFF"/>
                  </a:solidFill>
                  <a:latin typeface="Calibri" panose="020F0502020204030204" pitchFamily="34" charset="0"/>
                </a:rPr>
                <a:t>Économiques et financières</a:t>
              </a:r>
              <a:endParaRPr lang="fr-FR" sz="1600" b="1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381492" y="4849416"/>
            <a:ext cx="40706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solidFill>
                  <a:srgbClr val="009EB5"/>
                </a:solidFill>
                <a:latin typeface="Calibri" panose="020F0502020204030204" pitchFamily="34" charset="0"/>
              </a:rPr>
              <a:t>568 </a:t>
            </a:r>
            <a:r>
              <a:rPr lang="fr-FR" sz="1400" b="1" dirty="0">
                <a:solidFill>
                  <a:srgbClr val="009EB5"/>
                </a:solidFill>
                <a:latin typeface="Calibri" panose="020F0502020204030204" pitchFamily="34" charset="0"/>
              </a:rPr>
              <a:t>millions </a:t>
            </a:r>
            <a:r>
              <a:rPr lang="fr-FR" sz="1400" b="1" dirty="0" smtClean="0">
                <a:solidFill>
                  <a:srgbClr val="009EB5"/>
                </a:solidFill>
                <a:latin typeface="Calibri" panose="020F0502020204030204" pitchFamily="34" charset="0"/>
              </a:rPr>
              <a:t>€*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de chiffre d’affaires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Groupe consolidé</a:t>
            </a:r>
            <a:endParaRPr lang="fr-FR" sz="1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197537"/>
            <a:ext cx="2990798" cy="184072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780305" y="1542851"/>
            <a:ext cx="6115141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b="1" dirty="0" smtClean="0">
                <a:latin typeface="Calibri" panose="020F0502020204030204" pitchFamily="34" charset="0"/>
              </a:rPr>
              <a:t>IMA</a:t>
            </a:r>
            <a:r>
              <a:rPr lang="fr-FR" sz="1400" dirty="0" smtClean="0">
                <a:latin typeface="Calibri" panose="020F0502020204030204" pitchFamily="34" charset="0"/>
              </a:rPr>
              <a:t> </a:t>
            </a:r>
            <a:r>
              <a:rPr lang="fr-FR" sz="1400" dirty="0">
                <a:latin typeface="Calibri" panose="020F0502020204030204" pitchFamily="34" charset="0"/>
              </a:rPr>
              <a:t>au service de </a:t>
            </a:r>
            <a:r>
              <a:rPr lang="fr-FR" sz="1400" b="1" dirty="0">
                <a:solidFill>
                  <a:srgbClr val="009EB5"/>
                </a:solidFill>
                <a:latin typeface="Calibri" panose="020F0502020204030204" pitchFamily="34" charset="0"/>
              </a:rPr>
              <a:t>+ de 45 millions</a:t>
            </a:r>
            <a:r>
              <a:rPr lang="fr-FR" sz="1400" dirty="0">
                <a:latin typeface="Calibri" panose="020F0502020204030204" pitchFamily="34" charset="0"/>
              </a:rPr>
              <a:t> de personnes</a:t>
            </a:r>
          </a:p>
          <a:p>
            <a:pPr lvl="1"/>
            <a:r>
              <a:rPr lang="fr-FR" sz="1400" dirty="0" smtClean="0">
                <a:latin typeface="Calibri" panose="020F0502020204030204" pitchFamily="34" charset="0"/>
              </a:rPr>
              <a:t>- </a:t>
            </a:r>
            <a:r>
              <a:rPr lang="fr-FR" sz="1400" b="1" dirty="0" smtClean="0">
                <a:latin typeface="Calibri" panose="020F0502020204030204" pitchFamily="34" charset="0"/>
              </a:rPr>
              <a:t>2 212 115 </a:t>
            </a:r>
            <a:r>
              <a:rPr lang="fr-FR" sz="1400" dirty="0">
                <a:latin typeface="Calibri" panose="020F0502020204030204" pitchFamily="34" charset="0"/>
              </a:rPr>
              <a:t>dossiers d’assistance traités (IMA G.I.E. et filiales)</a:t>
            </a:r>
          </a:p>
          <a:p>
            <a:pPr lvl="1"/>
            <a:r>
              <a:rPr lang="fr-FR" sz="1400" dirty="0" smtClean="0">
                <a:latin typeface="Calibri" panose="020F0502020204030204" pitchFamily="34" charset="0"/>
              </a:rPr>
              <a:t>  dont 83 800 </a:t>
            </a:r>
            <a:r>
              <a:rPr lang="fr-FR" sz="1400" dirty="0">
                <a:latin typeface="Calibri" panose="020F0502020204030204" pitchFamily="34" charset="0"/>
              </a:rPr>
              <a:t>« appels d’urgence géolocalisés / eCall »</a:t>
            </a:r>
          </a:p>
          <a:p>
            <a:pPr lvl="1"/>
            <a:r>
              <a:rPr lang="fr-FR" sz="1400" dirty="0" smtClean="0">
                <a:latin typeface="Calibri" panose="020F0502020204030204" pitchFamily="34" charset="0"/>
              </a:rPr>
              <a:t>  dont </a:t>
            </a:r>
            <a:r>
              <a:rPr lang="fr-FR" sz="1400" dirty="0">
                <a:latin typeface="Calibri" panose="020F0502020204030204" pitchFamily="34" charset="0"/>
              </a:rPr>
              <a:t>38 400 dossiers </a:t>
            </a:r>
            <a:r>
              <a:rPr lang="fr-FR" sz="1400" dirty="0" smtClean="0">
                <a:latin typeface="Calibri" panose="020F0502020204030204" pitchFamily="34" charset="0"/>
              </a:rPr>
              <a:t>médicaux</a:t>
            </a:r>
            <a:br>
              <a:rPr lang="fr-FR" sz="1400" dirty="0" smtClean="0">
                <a:latin typeface="Calibri" panose="020F0502020204030204" pitchFamily="34" charset="0"/>
              </a:rPr>
            </a:br>
            <a:r>
              <a:rPr lang="fr-FR" sz="800" dirty="0" smtClean="0">
                <a:latin typeface="Calibri" panose="020F0502020204030204" pitchFamily="34" charset="0"/>
              </a:rPr>
              <a:t> </a:t>
            </a:r>
            <a:endParaRPr lang="fr-FR" sz="800" dirty="0">
              <a:latin typeface="Calibri" panose="020F0502020204030204" pitchFamily="34" charset="0"/>
            </a:endParaRPr>
          </a:p>
          <a:p>
            <a:pPr lvl="1"/>
            <a:r>
              <a:rPr lang="fr-FR" sz="1400" dirty="0" smtClean="0">
                <a:latin typeface="Calibri" panose="020F0502020204030204" pitchFamily="34" charset="0"/>
              </a:rPr>
              <a:t>- </a:t>
            </a:r>
            <a:r>
              <a:rPr lang="fr-FR" sz="1400" b="1" dirty="0" smtClean="0">
                <a:latin typeface="Calibri" panose="020F0502020204030204" pitchFamily="34" charset="0"/>
              </a:rPr>
              <a:t>347 700</a:t>
            </a:r>
            <a:r>
              <a:rPr lang="fr-FR" sz="1400" dirty="0" smtClean="0">
                <a:latin typeface="Calibri" panose="020F0502020204030204" pitchFamily="34" charset="0"/>
              </a:rPr>
              <a:t> </a:t>
            </a:r>
            <a:r>
              <a:rPr lang="fr-FR" sz="1400" dirty="0">
                <a:latin typeface="Calibri" panose="020F0502020204030204" pitchFamily="34" charset="0"/>
              </a:rPr>
              <a:t>services traités par Inter Mutuelles </a:t>
            </a:r>
            <a:r>
              <a:rPr lang="fr-FR" sz="1400" dirty="0" smtClean="0">
                <a:latin typeface="Calibri" panose="020F0502020204030204" pitchFamily="34" charset="0"/>
              </a:rPr>
              <a:t>Habitat</a:t>
            </a:r>
            <a:br>
              <a:rPr lang="fr-FR" sz="1400" dirty="0" smtClean="0">
                <a:latin typeface="Calibri" panose="020F0502020204030204" pitchFamily="34" charset="0"/>
              </a:rPr>
            </a:br>
            <a:r>
              <a:rPr lang="fr-FR" sz="800" dirty="0" smtClean="0">
                <a:latin typeface="Calibri" panose="020F0502020204030204" pitchFamily="34" charset="0"/>
              </a:rPr>
              <a:t> </a:t>
            </a:r>
            <a:endParaRPr lang="fr-FR" sz="800" dirty="0">
              <a:latin typeface="Calibri" panose="020F0502020204030204" pitchFamily="34" charset="0"/>
            </a:endParaRPr>
          </a:p>
          <a:p>
            <a:pPr lvl="1"/>
            <a:r>
              <a:rPr lang="fr-FR" sz="1400" dirty="0" smtClean="0">
                <a:latin typeface="Calibri" panose="020F0502020204030204" pitchFamily="34" charset="0"/>
              </a:rPr>
              <a:t>- </a:t>
            </a:r>
            <a:r>
              <a:rPr lang="fr-FR" sz="1400" b="1" dirty="0" smtClean="0">
                <a:latin typeface="Calibri" panose="020F0502020204030204" pitchFamily="34" charset="0"/>
              </a:rPr>
              <a:t>375 </a:t>
            </a:r>
            <a:r>
              <a:rPr lang="fr-FR" sz="1400" b="1" dirty="0">
                <a:latin typeface="Calibri" panose="020F0502020204030204" pitchFamily="34" charset="0"/>
              </a:rPr>
              <a:t>000 </a:t>
            </a:r>
            <a:r>
              <a:rPr lang="fr-FR" sz="1400" dirty="0">
                <a:latin typeface="Calibri" panose="020F0502020204030204" pitchFamily="34" charset="0"/>
              </a:rPr>
              <a:t>alarmes traitées par Inter Mutuelles </a:t>
            </a:r>
            <a:r>
              <a:rPr lang="fr-FR" sz="1400" dirty="0" smtClean="0">
                <a:latin typeface="Calibri" panose="020F0502020204030204" pitchFamily="34" charset="0"/>
              </a:rPr>
              <a:t>Téléassistance</a:t>
            </a:r>
            <a:endParaRPr lang="fr-FR" sz="1400" dirty="0"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5051" y="6006480"/>
            <a:ext cx="449033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900" dirty="0" smtClean="0">
                <a:latin typeface="Calibri" panose="020F0502020204030204" pitchFamily="34" charset="0"/>
              </a:rPr>
              <a:t>* Chiffre d’affaires estimé sous réserve de validation des comptes par l’Assemblée Générale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47575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3730238"/>
            <a:ext cx="9144000" cy="2723099"/>
          </a:xfrm>
          <a:prstGeom prst="rect">
            <a:avLst/>
          </a:prstGeom>
          <a:solidFill>
            <a:srgbClr val="A89D94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04229" y="1484785"/>
            <a:ext cx="68241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+ de </a:t>
            </a: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2,9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millions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de personnes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assistées (1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personne assistée toutes les 11 secondes)</a:t>
            </a:r>
          </a:p>
          <a:p>
            <a:pPr>
              <a:lnSpc>
                <a:spcPct val="150000"/>
              </a:lnSpc>
            </a:pP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12,5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millions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de communications téléphoniques</a:t>
            </a:r>
          </a:p>
          <a:p>
            <a:pPr>
              <a:lnSpc>
                <a:spcPct val="150000"/>
              </a:lnSpc>
            </a:pP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1 </a:t>
            </a: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590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000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dépannages-remorquages (1 intervention toutes les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20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secondes)</a:t>
            </a:r>
          </a:p>
          <a:p>
            <a:pPr>
              <a:lnSpc>
                <a:spcPct val="150000"/>
              </a:lnSpc>
            </a:pP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139 300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prestations de véhicule de location</a:t>
            </a:r>
          </a:p>
          <a:p>
            <a:pPr>
              <a:lnSpc>
                <a:spcPct val="150000"/>
              </a:lnSpc>
            </a:pP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833 800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heures de prestations d’aide au domicile</a:t>
            </a:r>
          </a:p>
          <a:p>
            <a:pPr>
              <a:lnSpc>
                <a:spcPct val="150000"/>
              </a:lnSpc>
            </a:pP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2 </a:t>
            </a:r>
            <a:r>
              <a:rPr lang="fr-FR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500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transports médicalisés (évacuations sanitaires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fr-FR" sz="1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riangle isocèle 16"/>
          <p:cNvSpPr>
            <a:spLocks noChangeAspect="1"/>
          </p:cNvSpPr>
          <p:nvPr/>
        </p:nvSpPr>
        <p:spPr>
          <a:xfrm rot="10800000">
            <a:off x="4306125" y="3717032"/>
            <a:ext cx="413441" cy="37324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</a:t>
            </a:r>
            <a:r>
              <a:rPr lang="fr-FR" dirty="0" smtClean="0"/>
              <a:t>repères </a:t>
            </a:r>
            <a:r>
              <a:rPr lang="fr-FR" dirty="0"/>
              <a:t>opérationnels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386" y="759474"/>
            <a:ext cx="2577207" cy="207264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>
            <a:off x="899592" y="1124742"/>
            <a:ext cx="3672408" cy="379702"/>
            <a:chOff x="1317161" y="1124742"/>
            <a:chExt cx="3491663" cy="379702"/>
          </a:xfrm>
        </p:grpSpPr>
        <p:sp>
          <p:nvSpPr>
            <p:cNvPr id="27" name="Arrondir un rectangle avec un coin diagonal 26"/>
            <p:cNvSpPr/>
            <p:nvPr/>
          </p:nvSpPr>
          <p:spPr>
            <a:xfrm>
              <a:off x="1317161" y="1124742"/>
              <a:ext cx="3265876" cy="379702"/>
            </a:xfrm>
            <a:prstGeom prst="round2DiagRect">
              <a:avLst/>
            </a:prstGeom>
            <a:solidFill>
              <a:srgbClr val="009E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352600" y="1136187"/>
              <a:ext cx="345622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b="1" dirty="0" smtClean="0">
                  <a:solidFill>
                    <a:srgbClr val="FFFFFF"/>
                  </a:solidFill>
                  <a:latin typeface="Calibri" panose="020F0502020204030204" pitchFamily="34" charset="0"/>
                </a:rPr>
                <a:t>Logistique et moyens mis en œuvre</a:t>
              </a:r>
              <a:endParaRPr lang="fr-FR" sz="1600" b="1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914168" y="4005064"/>
            <a:ext cx="828315" cy="379702"/>
            <a:chOff x="1332952" y="4129418"/>
            <a:chExt cx="897341" cy="379702"/>
          </a:xfrm>
        </p:grpSpPr>
        <p:sp>
          <p:nvSpPr>
            <p:cNvPr id="30" name="Arrondir un rectangle avec un coin diagonal 29"/>
            <p:cNvSpPr/>
            <p:nvPr/>
          </p:nvSpPr>
          <p:spPr>
            <a:xfrm>
              <a:off x="1332952" y="4129418"/>
              <a:ext cx="883744" cy="379702"/>
            </a:xfrm>
            <a:prstGeom prst="round2DiagRect">
              <a:avLst/>
            </a:prstGeom>
            <a:solidFill>
              <a:srgbClr val="E95E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368391" y="4149080"/>
              <a:ext cx="86190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b="1" dirty="0" smtClean="0">
                  <a:solidFill>
                    <a:srgbClr val="FFFFFF"/>
                  </a:solidFill>
                  <a:latin typeface="Calibri" panose="020F0502020204030204" pitchFamily="34" charset="0"/>
                </a:rPr>
                <a:t>Réseau</a:t>
              </a:r>
              <a:endParaRPr lang="fr-FR" sz="1600" b="1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162905" y="4365104"/>
            <a:ext cx="798109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55 000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professionnels sélectionnés, prestataires en France et dans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le monde</a:t>
            </a:r>
            <a:endParaRPr lang="fr-FR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190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 compagnies aériennes dont 7 avec lesquelles IMA possède des accords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commerciaux et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opérationnels</a:t>
            </a:r>
          </a:p>
          <a:p>
            <a:pPr>
              <a:lnSpc>
                <a:spcPct val="150000"/>
              </a:lnSpc>
            </a:pP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12 000 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établissements de soins (hôpitaux </a:t>
            </a:r>
            <a:r>
              <a:rPr lang="fr-F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et cliniques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) référencés</a:t>
            </a:r>
          </a:p>
          <a:p>
            <a:pPr>
              <a:lnSpc>
                <a:spcPct val="150000"/>
              </a:lnSpc>
            </a:pP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120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 correspondants médicaux</a:t>
            </a:r>
          </a:p>
          <a:p>
            <a:pPr>
              <a:lnSpc>
                <a:spcPct val="150000"/>
              </a:lnSpc>
            </a:pP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82</a:t>
            </a: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 correspondants techniques</a:t>
            </a:r>
          </a:p>
        </p:txBody>
      </p:sp>
    </p:spTree>
    <p:extLst>
      <p:ext uri="{BB962C8B-B14F-4D97-AF65-F5344CB8AC3E}">
        <p14:creationId xmlns:p14="http://schemas.microsoft.com/office/powerpoint/2010/main" val="199721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MA 2015">
  <a:themeElements>
    <a:clrScheme name="IMA 2015 1">
      <a:dk1>
        <a:srgbClr val="000000"/>
      </a:dk1>
      <a:lt1>
        <a:srgbClr val="FFFFFF"/>
      </a:lt1>
      <a:dk2>
        <a:srgbClr val="280E03"/>
      </a:dk2>
      <a:lt2>
        <a:srgbClr val="A89D94"/>
      </a:lt2>
      <a:accent1>
        <a:srgbClr val="C9D022"/>
      </a:accent1>
      <a:accent2>
        <a:srgbClr val="F8AB0F"/>
      </a:accent2>
      <a:accent3>
        <a:srgbClr val="B39CBA"/>
      </a:accent3>
      <a:accent4>
        <a:srgbClr val="009EB5"/>
      </a:accent4>
      <a:accent5>
        <a:srgbClr val="E36C62"/>
      </a:accent5>
      <a:accent6>
        <a:srgbClr val="D53B89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03B11BD9A1A54E8454353E8B9B0B6C" ma:contentTypeVersion="0" ma:contentTypeDescription="Crée un document." ma:contentTypeScope="" ma:versionID="1e5599f57609f801e77ecb43100f62b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f2751a42f75f6477ec6b27bf00c83a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4E51F4-FC01-4205-9B56-406D66AC4E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DE1AFE-97A4-45B5-A5D5-25A7696F3962}">
  <ds:schemaRefs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BA6DED2-29EA-4D35-89B8-5DEAC76330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IMA 2015</Template>
  <TotalTime>4906</TotalTime>
  <Words>2617</Words>
  <Application>Microsoft Office PowerPoint</Application>
  <PresentationFormat>Affichage à l'écran (4:3)</PresentationFormat>
  <Paragraphs>450</Paragraphs>
  <Slides>31</Slides>
  <Notes>4</Notes>
  <HiddenSlides>9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9" baseType="lpstr">
      <vt:lpstr>Arial</vt:lpstr>
      <vt:lpstr>Arial Narrow</vt:lpstr>
      <vt:lpstr>Calibri</vt:lpstr>
      <vt:lpstr>Symbol</vt:lpstr>
      <vt:lpstr>Trebuchet MS</vt:lpstr>
      <vt:lpstr>Wingdings</vt:lpstr>
      <vt:lpstr>IMA 2015</vt:lpstr>
      <vt:lpstr>Photo Editor Photo</vt:lpstr>
      <vt:lpstr>Les apports d’un PGI </vt:lpstr>
      <vt:lpstr>Sommaire</vt:lpstr>
      <vt:lpstr>Les métiers du Groupe IMA</vt:lpstr>
      <vt:lpstr>Une histoire, des valeurs…</vt:lpstr>
      <vt:lpstr>Les sociétés du Groupe IMA</vt:lpstr>
      <vt:lpstr>Les implantations</vt:lpstr>
      <vt:lpstr>Les effectifs du Groupe IMA en 2014</vt:lpstr>
      <vt:lpstr>Quelques chiffres clés 2014</vt:lpstr>
      <vt:lpstr>Quelques repères opérationnels</vt:lpstr>
      <vt:lpstr>Sommaire</vt:lpstr>
      <vt:lpstr>Le système actuel doit être rénové …</vt:lpstr>
      <vt:lpstr>Les bénéfices attendus du nouveau SI</vt:lpstr>
      <vt:lpstr>Un système fondé sur un progiciel de gestion intégré …</vt:lpstr>
      <vt:lpstr>… dans une architecture nouvelle et ouverte</vt:lpstr>
      <vt:lpstr>La phase de cadrage arrive à son terme …</vt:lpstr>
      <vt:lpstr>Un programme de travail sur 4 ans mobilisant toutes les activités</vt:lpstr>
      <vt:lpstr>Un plan qui exige l'engagement résolu des personnels d'IMA</vt:lpstr>
      <vt:lpstr>Sommaire</vt:lpstr>
      <vt:lpstr>Les apports de l’ERP SAP  1 - Standardisation  des processus comptables</vt:lpstr>
      <vt:lpstr>Les apports de l’ERP SAP  1.1 - Standardisation des processus  comptables : exemple sur le            processus achat sans développement spécifique</vt:lpstr>
      <vt:lpstr>Les apports de l’ERP SAP  1.1 - Standardisation des processus comptables : exemple sur le              processus achat avec développement spécifique</vt:lpstr>
      <vt:lpstr>Les apports de l’ERP SAP  1.2- Urbanisation des processus : exemple sur le processus achat</vt:lpstr>
      <vt:lpstr>Les apports de l’ERP SAP  1.2 - Urbanisation des processus : exemple sur le processus achat</vt:lpstr>
      <vt:lpstr>Les apports de l’ERP SAP  2 – Pilotage temps réel</vt:lpstr>
      <vt:lpstr>Les apports de l’ERP SAP   2 – Pilotage temps réel – recherche des prestataires</vt:lpstr>
      <vt:lpstr>Les apports de l’ERP SAP  3 – Analyse des coûts de revient </vt:lpstr>
      <vt:lpstr>Les apports de l’ERP SAP  3 – Analyse des couts de revient</vt:lpstr>
      <vt:lpstr>Les apports de l’ERP SAP  3 – Analyse des coûts de revient</vt:lpstr>
      <vt:lpstr>Les apports de l’ERP SAP  3 – Analyse des coûts de revient</vt:lpstr>
      <vt:lpstr>Les apports de l’ERP SAP  4 - Domaine comptable</vt:lpstr>
      <vt:lpstr>Les apports de l’ERP SAP  4 - Domaine comptable</vt:lpstr>
    </vt:vector>
  </TitlesOfParts>
  <Company>IMA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Antoine SOT</dc:creator>
  <cp:lastModifiedBy>Daniel Perrin Toinin</cp:lastModifiedBy>
  <cp:revision>100</cp:revision>
  <dcterms:created xsi:type="dcterms:W3CDTF">2015-05-15T09:11:20Z</dcterms:created>
  <dcterms:modified xsi:type="dcterms:W3CDTF">2015-06-02T05:37:23Z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0x0101001903B11BD9A1A54E8454353E8B9B0B6C</vt:lpwstr>
  </property>
</Properties>
</file>