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7" r:id="rId3"/>
    <p:sldId id="267" r:id="rId4"/>
    <p:sldId id="291" r:id="rId5"/>
    <p:sldId id="264" r:id="rId6"/>
    <p:sldId id="274" r:id="rId7"/>
    <p:sldId id="275" r:id="rId8"/>
    <p:sldId id="276" r:id="rId9"/>
    <p:sldId id="265" r:id="rId10"/>
    <p:sldId id="258" r:id="rId11"/>
    <p:sldId id="259" r:id="rId12"/>
    <p:sldId id="260" r:id="rId13"/>
    <p:sldId id="262" r:id="rId14"/>
    <p:sldId id="269" r:id="rId15"/>
    <p:sldId id="278" r:id="rId16"/>
    <p:sldId id="272" r:id="rId17"/>
    <p:sldId id="273" r:id="rId18"/>
    <p:sldId id="290" r:id="rId19"/>
    <p:sldId id="280" r:id="rId20"/>
    <p:sldId id="281" r:id="rId21"/>
    <p:sldId id="283" r:id="rId22"/>
    <p:sldId id="289" r:id="rId23"/>
    <p:sldId id="284" r:id="rId24"/>
    <p:sldId id="286" r:id="rId25"/>
    <p:sldId id="285" r:id="rId26"/>
    <p:sldId id="29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dric Brunnarius" initials="CB" lastIdx="10" clrIdx="0"/>
  <p:cmAuthor id="1" name="Joan_asus" initials="J" lastIdx="50" clrIdx="1"/>
  <p:cmAuthor id="2" name="MINIER" initials="JP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8767" autoAdjust="0"/>
  </p:normalViewPr>
  <p:slideViewPr>
    <p:cSldViewPr snapToGrid="0">
      <p:cViewPr>
        <p:scale>
          <a:sx n="70" d="100"/>
          <a:sy n="70" d="100"/>
        </p:scale>
        <p:origin x="-2154" y="-10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77A96-F349-4202-89E1-95E6C96CC46A}" type="datetimeFigureOut">
              <a:rPr lang="fr-FR" smtClean="0"/>
              <a:pPr/>
              <a:t>28/04/2020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BBDD6-CC2F-4772-8142-2137508B7205}" type="slidenum">
              <a:rPr lang="fr-FR" smtClean="0"/>
              <a:pPr/>
              <a:t>‹N°›</a:t>
            </a:fld>
            <a:endParaRPr lang="fr-FR" dirty="0"/>
          </a:p>
        </p:txBody>
      </p:sp>
    </p:spTree>
    <p:extLst>
      <p:ext uri="{BB962C8B-B14F-4D97-AF65-F5344CB8AC3E}">
        <p14:creationId xmlns:p14="http://schemas.microsoft.com/office/powerpoint/2010/main" val="68540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11F853-4970-4406-AC50-6B3AE2E1FF1A}" type="datetime1">
              <a:rPr lang="fr-FR" smtClean="0"/>
              <a:pPr/>
              <a:t>28/04/2020</a:t>
            </a:fld>
            <a:endParaRPr lang="fr-FR" dirty="0"/>
          </a:p>
        </p:txBody>
      </p:sp>
      <p:sp>
        <p:nvSpPr>
          <p:cNvPr id="5" name="Footer Placeholder 4"/>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6" name="Slide Number Placeholder 5"/>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261850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4E1D37-D8CC-48A1-8CAB-6B4FD2008E6E}" type="datetime1">
              <a:rPr lang="fr-FR" smtClean="0"/>
              <a:pPr/>
              <a:t>28/04/2020</a:t>
            </a:fld>
            <a:endParaRPr lang="fr-FR" dirty="0"/>
          </a:p>
        </p:txBody>
      </p:sp>
      <p:sp>
        <p:nvSpPr>
          <p:cNvPr id="5" name="Footer Placeholder 4"/>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6" name="Slide Number Placeholder 5"/>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124506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C9C68B-E8AB-453D-BC27-A2C752EF7A22}" type="datetime1">
              <a:rPr lang="fr-FR" smtClean="0"/>
              <a:pPr/>
              <a:t>28/04/2020</a:t>
            </a:fld>
            <a:endParaRPr lang="fr-FR" dirty="0"/>
          </a:p>
        </p:txBody>
      </p:sp>
      <p:sp>
        <p:nvSpPr>
          <p:cNvPr id="5" name="Footer Placeholder 4"/>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6" name="Slide Number Placeholder 5"/>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20033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117D43-369E-44F3-92FB-296E4992AFE3}" type="datetime1">
              <a:rPr lang="fr-FR" smtClean="0"/>
              <a:pPr/>
              <a:t>28/04/2020</a:t>
            </a:fld>
            <a:endParaRPr lang="fr-FR" dirty="0"/>
          </a:p>
        </p:txBody>
      </p:sp>
      <p:sp>
        <p:nvSpPr>
          <p:cNvPr id="5" name="Footer Placeholder 4"/>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6" name="Slide Number Placeholder 5"/>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214243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CA11536-9C10-495A-8AF3-0DA278161BDC}" type="datetime1">
              <a:rPr lang="fr-FR" smtClean="0"/>
              <a:pPr/>
              <a:t>28/04/2020</a:t>
            </a:fld>
            <a:endParaRPr lang="fr-FR" dirty="0"/>
          </a:p>
        </p:txBody>
      </p:sp>
      <p:sp>
        <p:nvSpPr>
          <p:cNvPr id="5" name="Footer Placeholder 4"/>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6" name="Slide Number Placeholder 5"/>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244906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8B85EA0-9701-4D19-AC31-1960A2D2554F}" type="datetime1">
              <a:rPr lang="fr-FR" smtClean="0"/>
              <a:pPr/>
              <a:t>28/04/2020</a:t>
            </a:fld>
            <a:endParaRPr lang="fr-FR" dirty="0"/>
          </a:p>
        </p:txBody>
      </p:sp>
      <p:sp>
        <p:nvSpPr>
          <p:cNvPr id="6" name="Footer Placeholder 5"/>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7" name="Slide Number Placeholder 6"/>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113294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BABAFF-2C0C-42D7-B9DA-7626486E44E5}" type="datetime1">
              <a:rPr lang="fr-FR" smtClean="0"/>
              <a:pPr/>
              <a:t>28/04/2020</a:t>
            </a:fld>
            <a:endParaRPr lang="fr-FR" dirty="0"/>
          </a:p>
        </p:txBody>
      </p:sp>
      <p:sp>
        <p:nvSpPr>
          <p:cNvPr id="8" name="Footer Placeholder 7"/>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9" name="Slide Number Placeholder 8"/>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71576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E85B84-DD6A-4181-A5F2-AB883CDD1A34}" type="datetime1">
              <a:rPr lang="fr-FR" smtClean="0"/>
              <a:pPr/>
              <a:t>28/04/2020</a:t>
            </a:fld>
            <a:endParaRPr lang="fr-FR" dirty="0"/>
          </a:p>
        </p:txBody>
      </p:sp>
      <p:sp>
        <p:nvSpPr>
          <p:cNvPr id="4" name="Footer Placeholder 3"/>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5" name="Slide Number Placeholder 4"/>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68886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53C93-11C0-4FE3-A54C-FFB6EBE5ED88}" type="datetime1">
              <a:rPr lang="fr-FR" smtClean="0"/>
              <a:pPr/>
              <a:t>28/04/2020</a:t>
            </a:fld>
            <a:endParaRPr lang="fr-FR" dirty="0"/>
          </a:p>
        </p:txBody>
      </p:sp>
      <p:sp>
        <p:nvSpPr>
          <p:cNvPr id="3" name="Footer Placeholder 2"/>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4" name="Slide Number Placeholder 3"/>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225698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3304AA7-7043-4CC1-89F8-19B2B6E898D8}" type="datetime1">
              <a:rPr lang="fr-FR" smtClean="0"/>
              <a:pPr/>
              <a:t>28/04/2020</a:t>
            </a:fld>
            <a:endParaRPr lang="fr-FR" dirty="0"/>
          </a:p>
        </p:txBody>
      </p:sp>
      <p:sp>
        <p:nvSpPr>
          <p:cNvPr id="6" name="Footer Placeholder 5"/>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7" name="Slide Number Placeholder 6"/>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186522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B37BA3-29F4-48C2-9846-87975A660174}" type="datetime1">
              <a:rPr lang="fr-FR" smtClean="0"/>
              <a:pPr/>
              <a:t>28/04/2020</a:t>
            </a:fld>
            <a:endParaRPr lang="fr-FR" dirty="0"/>
          </a:p>
        </p:txBody>
      </p:sp>
      <p:sp>
        <p:nvSpPr>
          <p:cNvPr id="6" name="Footer Placeholder 5"/>
          <p:cNvSpPr>
            <a:spLocks noGrp="1"/>
          </p:cNvSpPr>
          <p:nvPr>
            <p:ph type="ftr" sz="quarter" idx="11"/>
          </p:nvPr>
        </p:nvSpPr>
        <p:spPr/>
        <p:txBody>
          <a:bodyPr/>
          <a:lstStyle/>
          <a:p>
            <a:r>
              <a:rPr lang="fr-FR" dirty="0" smtClean="0"/>
              <a:t>Comment actualiser les bases EBP (passer de N à N+1)	                          Réseau CRCF - Ministère de l'Éducation nationale - http://crcf.ac-grenoble.fr </a:t>
            </a:r>
            <a:endParaRPr lang="fr-FR" dirty="0"/>
          </a:p>
        </p:txBody>
      </p:sp>
      <p:sp>
        <p:nvSpPr>
          <p:cNvPr id="7" name="Slide Number Placeholder 6"/>
          <p:cNvSpPr>
            <a:spLocks noGrp="1"/>
          </p:cNvSpPr>
          <p:nvPr>
            <p:ph type="sldNum" sz="quarter" idx="12"/>
          </p:nvPr>
        </p:nvSpPr>
        <p:spPr/>
        <p:txBody>
          <a:body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4311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D0075-046E-4E84-9E2D-AD8BDD7E74E2}" type="datetime1">
              <a:rPr lang="fr-FR" smtClean="0"/>
              <a:pPr/>
              <a:t>28/04/2020</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Comment actualiser les bases EBP (passer de N à N+1)	                          Réseau CRCF - Ministère de l'Éducation nationale - http://crcf.ac-grenoble.fr </a:t>
            </a:r>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56378-989F-4872-9D1F-C5099A5CBC2D}" type="slidenum">
              <a:rPr lang="fr-FR" smtClean="0"/>
              <a:pPr/>
              <a:t>‹N°›</a:t>
            </a:fld>
            <a:endParaRPr lang="fr-FR" dirty="0"/>
          </a:p>
        </p:txBody>
      </p:sp>
    </p:spTree>
    <p:extLst>
      <p:ext uri="{BB962C8B-B14F-4D97-AF65-F5344CB8AC3E}">
        <p14:creationId xmlns:p14="http://schemas.microsoft.com/office/powerpoint/2010/main" val="222892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creativecommons.org/licenses/by-nc-sa/2.0/fr/" TargetMode="External"/><Relationship Id="rId2" Type="http://schemas.openxmlformats.org/officeDocument/2006/relationships/hyperlink" Target="http://crcf.ac-grenoble.f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creativecommons.org/licenses/by-nc-sa/2.0/fr/"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creativecommons.org/licenses/by-nc-sa/2.0/fr/"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creativecommons.org/licenses/by-nc-sa/2.0/fr/" TargetMode="External"/><Relationship Id="rId5" Type="http://schemas.openxmlformats.org/officeDocument/2006/relationships/image" Target="../media/image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creativecommons.org/licenses/by-nc-sa/2.0/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creativecommons.org/licenses/by-nc-sa/2.0/fr/"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creativecommons.org/licenses/by-nc-sa/2.0/fr/" TargetMode="External"/><Relationship Id="rId5" Type="http://schemas.openxmlformats.org/officeDocument/2006/relationships/image" Target="../media/image2.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creativecommons.org/licenses/by-nc-sa/2.0/fr/"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creativecommons.org/licenses/by-nc-sa/2.0/f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sa/2.0/f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nc-sa/2.0/fr/"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2.0/fr/"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hyperlink" Target="http://creativecommons.org/licenses/by-nc-sa/2.0/fr/" TargetMode="Externa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nc-sa/2.0/fr/"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sa/2.0/fr/"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sa/2.0/fr/"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creativecommons.org/licenses/by-nc-sa/2.0/fr/"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hyperlink" Target="http://creativecommons.org/licenses/by-nc-sa/2.0/fr/" TargetMode="External"/><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cf.ac-grenoble.fr/"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creativecommons.org/licenses/by-nc-sa/2.0/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creativecommons.org/licenses/by-nc-sa/2.0/fr/" TargetMode="External"/><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1.png"/><Relationship Id="rId4" Type="http://schemas.openxmlformats.org/officeDocument/2006/relationships/slide" Target="slide18.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nc-sa/2.0/fr/"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2.0/fr/"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creativecommons.org/licenses/by-nc-sa/2.0/fr/"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creativecommons.org/licenses/by-nc-sa/2.0/fr/"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hyperlink" Target="http://creativecommons.org/licenses/by-nc-sa/2.0/fr/"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sa/2.0/fr/"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CAF5C8-42ED-4324-AF52-DCA0619ABD7B}"/>
              </a:ext>
            </a:extLst>
          </p:cNvPr>
          <p:cNvSpPr>
            <a:spLocks noGrp="1"/>
          </p:cNvSpPr>
          <p:nvPr>
            <p:ph type="ctrTitle"/>
          </p:nvPr>
        </p:nvSpPr>
        <p:spPr>
          <a:xfrm>
            <a:off x="1" y="0"/>
            <a:ext cx="12192000" cy="1354238"/>
          </a:xfrm>
          <a:solidFill>
            <a:schemeClr val="bg1">
              <a:lumMod val="85000"/>
            </a:schemeClr>
          </a:solidFill>
        </p:spPr>
        <p:txBody>
          <a:bodyPr>
            <a:normAutofit/>
          </a:bodyPr>
          <a:lstStyle/>
          <a:p>
            <a:r>
              <a:rPr lang="fr-FR" sz="4000" dirty="0"/>
              <a:t>Comment actualiser les </a:t>
            </a:r>
            <a:r>
              <a:rPr lang="fr-FR" sz="4000" dirty="0" smtClean="0"/>
              <a:t>bases EBP</a:t>
            </a:r>
            <a:r>
              <a:rPr lang="fr-FR" sz="4000" dirty="0"/>
              <a:t/>
            </a:r>
            <a:br>
              <a:rPr lang="fr-FR" sz="4000" dirty="0"/>
            </a:br>
            <a:r>
              <a:rPr lang="fr-FR" sz="4000" dirty="0"/>
              <a:t>(passer de N à N+1) ?</a:t>
            </a:r>
          </a:p>
        </p:txBody>
      </p:sp>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3585029" y="2151303"/>
            <a:ext cx="7460342" cy="2727926"/>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1" dirty="0"/>
              <a:t>Centre de Ressources </a:t>
            </a:r>
            <a:br>
              <a:rPr lang="fr-FR" sz="2000" b="1" dirty="0"/>
            </a:br>
            <a:r>
              <a:rPr lang="fr-FR" sz="2000" b="1" dirty="0"/>
              <a:t>Comptabilité et Finance</a:t>
            </a:r>
            <a:endParaRPr lang="fr-FR" sz="2000" dirty="0"/>
          </a:p>
          <a:p>
            <a:r>
              <a:rPr lang="fr-FR" sz="2000" dirty="0"/>
              <a:t>Lycée MARIE CURIE</a:t>
            </a:r>
          </a:p>
          <a:p>
            <a:r>
              <a:rPr lang="fr-FR" sz="2000" dirty="0"/>
              <a:t>Avenue du 8 mai 1945 - BP 348 </a:t>
            </a:r>
          </a:p>
          <a:p>
            <a:r>
              <a:rPr lang="fr-FR" sz="2000" dirty="0"/>
              <a:t>38435 ECHIROLLES cedex</a:t>
            </a:r>
          </a:p>
          <a:p>
            <a:r>
              <a:rPr lang="nl-NL" sz="2000" u="sng" dirty="0">
                <a:hlinkClick r:id="rId2"/>
              </a:rPr>
              <a:t>http://crcf.ac-grenoble.fr/</a:t>
            </a:r>
            <a:r>
              <a:rPr lang="nl-NL" sz="2000" dirty="0"/>
              <a:t> </a:t>
            </a:r>
            <a:endParaRPr lang="fr-FR" sz="2000" dirty="0"/>
          </a:p>
          <a:p>
            <a:pPr marL="88900" algn="l">
              <a:spcAft>
                <a:spcPts val="600"/>
              </a:spcAft>
            </a:pPr>
            <a:endParaRPr lang="fr-FR" sz="2000" dirty="0">
              <a:latin typeface="+mj-lt"/>
              <a:ea typeface="Times New Roman" panose="02020603050405020304" pitchFamily="18" charset="0"/>
            </a:endParaRPr>
          </a:p>
        </p:txBody>
      </p:sp>
      <p:pic>
        <p:nvPicPr>
          <p:cNvPr id="7" name="Image 6">
            <a:extLst>
              <a:ext uri="{FF2B5EF4-FFF2-40B4-BE49-F238E27FC236}">
                <a16:creationId xmlns="" xmlns:a16="http://schemas.microsoft.com/office/drawing/2014/main" id="{8197F43B-1651-419E-988D-AE5103D44A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4882" y="5602147"/>
            <a:ext cx="3702437" cy="718641"/>
          </a:xfrm>
          <a:prstGeom prst="rect">
            <a:avLst/>
          </a:prstGeom>
        </p:spPr>
      </p:pic>
      <p:pic>
        <p:nvPicPr>
          <p:cNvPr id="8" name="Image 7">
            <a:extLst>
              <a:ext uri="{FF2B5EF4-FFF2-40B4-BE49-F238E27FC236}">
                <a16:creationId xmlns="" xmlns:a16="http://schemas.microsoft.com/office/drawing/2014/main" id="{D65DD9EC-1421-4CEF-B595-22380020F9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2257" y="5602147"/>
            <a:ext cx="2637327" cy="668567"/>
          </a:xfrm>
          <a:prstGeom prst="rect">
            <a:avLst/>
          </a:prstGeom>
        </p:spPr>
      </p:pic>
      <p:pic>
        <p:nvPicPr>
          <p:cNvPr id="6" name="Image 5">
            <a:extLst>
              <a:ext uri="{FF2B5EF4-FFF2-40B4-BE49-F238E27FC236}">
                <a16:creationId xmlns="" xmlns:a16="http://schemas.microsoft.com/office/drawing/2014/main" id="{E677EFE4-88FB-4533-8806-E25595E7CE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24638" y="5602147"/>
            <a:ext cx="1514177" cy="718642"/>
          </a:xfrm>
          <a:prstGeom prst="rect">
            <a:avLst/>
          </a:prstGeom>
        </p:spPr>
      </p:pic>
      <p:sp>
        <p:nvSpPr>
          <p:cNvPr id="3" name="Espace réservé du pied de page 2"/>
          <p:cNvSpPr>
            <a:spLocks noGrp="1"/>
          </p:cNvSpPr>
          <p:nvPr>
            <p:ph type="ftr" sz="quarter" idx="11"/>
          </p:nvPr>
        </p:nvSpPr>
        <p:spPr>
          <a:xfrm>
            <a:off x="1" y="6492875"/>
            <a:ext cx="11945071"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9" name="Image 8"/>
          <p:cNvPicPr/>
          <p:nvPr/>
        </p:nvPicPr>
        <p:blipFill>
          <a:blip r:embed="rId6" cstate="print"/>
          <a:srcRect b="-21947"/>
          <a:stretch>
            <a:fillRect/>
          </a:stretch>
        </p:blipFill>
        <p:spPr bwMode="auto">
          <a:xfrm>
            <a:off x="2178330" y="2151303"/>
            <a:ext cx="2007366" cy="2277997"/>
          </a:xfrm>
          <a:prstGeom prst="rect">
            <a:avLst/>
          </a:prstGeom>
          <a:noFill/>
          <a:ln w="9525">
            <a:noFill/>
            <a:miter lim="800000"/>
            <a:headEnd/>
            <a:tailEnd/>
          </a:ln>
          <a:effectLst/>
        </p:spPr>
      </p:pic>
      <p:pic>
        <p:nvPicPr>
          <p:cNvPr id="10" name="Image 9" descr="Licence Creative Commons">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55295" y="6610031"/>
            <a:ext cx="758825" cy="146685"/>
          </a:xfrm>
          <a:prstGeom prst="rect">
            <a:avLst/>
          </a:prstGeom>
          <a:noFill/>
          <a:ln>
            <a:noFill/>
          </a:ln>
        </p:spPr>
      </p:pic>
    </p:spTree>
    <p:extLst>
      <p:ext uri="{BB962C8B-B14F-4D97-AF65-F5344CB8AC3E}">
        <p14:creationId xmlns:p14="http://schemas.microsoft.com/office/powerpoint/2010/main" val="380121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 xmlns:a16="http://schemas.microsoft.com/office/drawing/2014/main" id="{FEBE9BE9-0824-4AF0-9DB0-D5A531AE17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9317" y="5749773"/>
            <a:ext cx="6960242" cy="496712"/>
          </a:xfrm>
          <a:prstGeom prst="rect">
            <a:avLst/>
          </a:prstGeom>
        </p:spPr>
      </p:pic>
      <p:sp>
        <p:nvSpPr>
          <p:cNvPr id="10" name="Rectangle 9">
            <a:extLst>
              <a:ext uri="{FF2B5EF4-FFF2-40B4-BE49-F238E27FC236}">
                <a16:creationId xmlns="" xmlns:a16="http://schemas.microsoft.com/office/drawing/2014/main" id="{8FDC2C39-37DE-4DA1-82B0-3693853AAB81}"/>
              </a:ext>
            </a:extLst>
          </p:cNvPr>
          <p:cNvSpPr/>
          <p:nvPr/>
        </p:nvSpPr>
        <p:spPr>
          <a:xfrm>
            <a:off x="4897121" y="1730388"/>
            <a:ext cx="3681786" cy="338554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2. Sélectionner les lignes d’écritures à exporter</a:t>
            </a:r>
            <a:r>
              <a:rPr lang="fr-FR" dirty="0">
                <a:solidFill>
                  <a:srgbClr val="C00000"/>
                </a:solidFill>
                <a:latin typeface="+mj-lt"/>
                <a:ea typeface="Times New Roman" panose="02020603050405020304" pitchFamily="18" charset="0"/>
              </a:rPr>
              <a:t>  </a:t>
            </a:r>
          </a:p>
          <a:p>
            <a:pPr>
              <a:spcAft>
                <a:spcPts val="0"/>
              </a:spcAft>
            </a:pPr>
            <a:endParaRPr lang="fr-FR" dirty="0">
              <a:latin typeface="+mj-lt"/>
              <a:ea typeface="Times New Roman" panose="02020603050405020304" pitchFamily="18" charset="0"/>
            </a:endParaRPr>
          </a:p>
          <a:p>
            <a:pPr>
              <a:spcAft>
                <a:spcPts val="0"/>
              </a:spcAft>
            </a:pPr>
            <a:r>
              <a:rPr lang="fr-FR" sz="1600" dirty="0">
                <a:ea typeface="Times New Roman" panose="02020603050405020304" pitchFamily="18" charset="0"/>
              </a:rPr>
              <a:t>Les « lignes d’écritures » seront enregistrées sous forme d’un fichier </a:t>
            </a:r>
            <a:r>
              <a:rPr lang="fr-FR" sz="1600" dirty="0" smtClean="0">
                <a:ea typeface="Times New Roman" panose="02020603050405020304" pitchFamily="18" charset="0"/>
              </a:rPr>
              <a:t>texte, dans un dossier spécifique (ex : changement exercice EBP), avec un nom cohérent (</a:t>
            </a:r>
            <a:r>
              <a:rPr lang="fr-FR" sz="1600" dirty="0">
                <a:ea typeface="Times New Roman" panose="02020603050405020304" pitchFamily="18" charset="0"/>
              </a:rPr>
              <a:t>voir en bas de la page</a:t>
            </a:r>
            <a:r>
              <a:rPr lang="fr-FR" sz="1600" dirty="0" smtClean="0">
                <a:ea typeface="Times New Roman" panose="02020603050405020304" pitchFamily="18" charset="0"/>
              </a:rPr>
              <a:t>).</a:t>
            </a:r>
            <a:endParaRPr lang="fr-FR" sz="1600" dirty="0">
              <a:ea typeface="Times New Roman" panose="02020603050405020304" pitchFamily="18" charset="0"/>
            </a:endParaRPr>
          </a:p>
          <a:p>
            <a:pPr>
              <a:spcAft>
                <a:spcPts val="0"/>
              </a:spcAft>
            </a:pPr>
            <a:endParaRPr lang="fr-FR" sz="1600" dirty="0">
              <a:ea typeface="Times New Roman" panose="02020603050405020304" pitchFamily="18" charset="0"/>
            </a:endParaRPr>
          </a:p>
          <a:p>
            <a:pPr>
              <a:spcAft>
                <a:spcPts val="0"/>
              </a:spcAft>
            </a:pPr>
            <a:r>
              <a:rPr lang="fr-FR" sz="1600" i="1" dirty="0">
                <a:ea typeface="Times New Roman" panose="02020603050405020304" pitchFamily="18" charset="0"/>
              </a:rPr>
              <a:t>Pour information, cette fonctionnalité permet d’exporter différents éléments de la base comptable </a:t>
            </a:r>
            <a:r>
              <a:rPr lang="fr-FR" sz="1600" i="1" dirty="0" smtClean="0">
                <a:ea typeface="Times New Roman" panose="02020603050405020304" pitchFamily="18" charset="0"/>
              </a:rPr>
              <a:t>(plan </a:t>
            </a:r>
            <a:r>
              <a:rPr lang="fr-FR" sz="1600" i="1" dirty="0">
                <a:ea typeface="Times New Roman" panose="02020603050405020304" pitchFamily="18" charset="0"/>
              </a:rPr>
              <a:t>comptable, comptes tiers</a:t>
            </a:r>
            <a:r>
              <a:rPr lang="fr-FR" sz="1600" i="1" dirty="0" smtClean="0">
                <a:ea typeface="Times New Roman" panose="02020603050405020304" pitchFamily="18" charset="0"/>
              </a:rPr>
              <a:t>…).</a:t>
            </a:r>
            <a:endParaRPr lang="fr-FR" sz="1600" i="1" dirty="0">
              <a:ea typeface="Times New Roman" panose="02020603050405020304" pitchFamily="18" charset="0"/>
            </a:endParaRPr>
          </a:p>
        </p:txBody>
      </p:sp>
      <p:sp>
        <p:nvSpPr>
          <p:cNvPr id="13" name="Ellipse 12">
            <a:extLst>
              <a:ext uri="{FF2B5EF4-FFF2-40B4-BE49-F238E27FC236}">
                <a16:creationId xmlns="" xmlns:a16="http://schemas.microsoft.com/office/drawing/2014/main" id="{E204D5A4-C076-462D-A901-06E775E07134}"/>
              </a:ext>
            </a:extLst>
          </p:cNvPr>
          <p:cNvSpPr/>
          <p:nvPr/>
        </p:nvSpPr>
        <p:spPr>
          <a:xfrm>
            <a:off x="9780608" y="5501550"/>
            <a:ext cx="2368951" cy="993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Titre 1">
            <a:extLst>
              <a:ext uri="{FF2B5EF4-FFF2-40B4-BE49-F238E27FC236}">
                <a16:creationId xmlns="" xmlns:a16="http://schemas.microsoft.com/office/drawing/2014/main" id="{438A3E51-22A1-4F4F-9771-35ED1D6FD685}"/>
              </a:ext>
            </a:extLst>
          </p:cNvPr>
          <p:cNvSpPr>
            <a:spLocks noGrp="1"/>
          </p:cNvSpPr>
          <p:nvPr>
            <p:ph type="title"/>
          </p:nvPr>
        </p:nvSpPr>
        <p:spPr>
          <a:xfrm>
            <a:off x="0" y="981260"/>
            <a:ext cx="6528408" cy="496712"/>
          </a:xfrm>
          <a:solidFill>
            <a:schemeClr val="accent5"/>
          </a:solidFill>
        </p:spPr>
        <p:txBody>
          <a:bodyPr>
            <a:normAutofit/>
          </a:bodyPr>
          <a:lstStyle/>
          <a:p>
            <a:r>
              <a:rPr lang="fr-FR" sz="2400" dirty="0">
                <a:solidFill>
                  <a:schemeClr val="bg1"/>
                </a:solidFill>
                <a:latin typeface="Arial" panose="020B0604020202020204" pitchFamily="34" charset="0"/>
              </a:rPr>
              <a:t>Phase 1 : </a:t>
            </a:r>
            <a:r>
              <a:rPr lang="fr-FR" sz="2400" dirty="0" smtClean="0">
                <a:solidFill>
                  <a:schemeClr val="bg1"/>
                </a:solidFill>
                <a:latin typeface="Arial" panose="020B0604020202020204" pitchFamily="34" charset="0"/>
              </a:rPr>
              <a:t>exporter </a:t>
            </a:r>
            <a:r>
              <a:rPr lang="fr-FR" sz="2400" dirty="0">
                <a:solidFill>
                  <a:schemeClr val="bg1"/>
                </a:solidFill>
                <a:latin typeface="Arial" panose="020B0604020202020204" pitchFamily="34" charset="0"/>
              </a:rPr>
              <a:t>les données de l’année </a:t>
            </a:r>
            <a:r>
              <a:rPr lang="fr-FR" sz="2400" dirty="0" smtClean="0">
                <a:solidFill>
                  <a:schemeClr val="bg1"/>
                </a:solidFill>
                <a:latin typeface="Arial" panose="020B0604020202020204" pitchFamily="34" charset="0"/>
              </a:rPr>
              <a:t>N</a:t>
            </a:r>
            <a:endParaRPr lang="fr-FR" sz="2400" dirty="0">
              <a:solidFill>
                <a:schemeClr val="bg1"/>
              </a:solidFill>
              <a:latin typeface="Arial" panose="020B0604020202020204" pitchFamily="34" charset="0"/>
            </a:endParaRPr>
          </a:p>
        </p:txBody>
      </p:sp>
      <p:grpSp>
        <p:nvGrpSpPr>
          <p:cNvPr id="18" name="Groupe 17">
            <a:extLst>
              <a:ext uri="{FF2B5EF4-FFF2-40B4-BE49-F238E27FC236}">
                <a16:creationId xmlns="" xmlns:a16="http://schemas.microsoft.com/office/drawing/2014/main" id="{C85E2026-DCCB-4B68-AE4E-64ECCD5A5278}"/>
              </a:ext>
            </a:extLst>
          </p:cNvPr>
          <p:cNvGrpSpPr/>
          <p:nvPr/>
        </p:nvGrpSpPr>
        <p:grpSpPr>
          <a:xfrm>
            <a:off x="0" y="0"/>
            <a:ext cx="12192000" cy="970844"/>
            <a:chOff x="0" y="0"/>
            <a:chExt cx="12192000" cy="970844"/>
          </a:xfrm>
        </p:grpSpPr>
        <p:sp>
          <p:nvSpPr>
            <p:cNvPr id="20" name="Titre 1">
              <a:extLst>
                <a:ext uri="{FF2B5EF4-FFF2-40B4-BE49-F238E27FC236}">
                  <a16:creationId xmlns="" xmlns:a16="http://schemas.microsoft.com/office/drawing/2014/main" id="{71201873-18C2-4CF2-9FB8-9E6B34BCF5B4}"/>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a:t>
              </a:r>
              <a:r>
                <a:rPr lang="fr-FR" sz="3300" dirty="0" smtClean="0"/>
                <a:t>fichiers </a:t>
              </a:r>
              <a:r>
                <a:rPr lang="fr-FR" sz="3300" dirty="0" smtClean="0">
                  <a:solidFill>
                    <a:schemeClr val="accent4">
                      <a:lumMod val="60000"/>
                      <a:lumOff val="40000"/>
                    </a:schemeClr>
                  </a:solidFill>
                </a:rPr>
                <a:t>(2/9)</a:t>
              </a:r>
              <a:r>
                <a:rPr lang="fr-FR" sz="3300" dirty="0" smtClean="0"/>
                <a:t> </a:t>
              </a:r>
              <a:endParaRPr lang="fr-FR" sz="3300" dirty="0"/>
            </a:p>
            <a:p>
              <a:pPr marL="3044825">
                <a:lnSpc>
                  <a:spcPct val="120000"/>
                </a:lnSpc>
              </a:pPr>
              <a:r>
                <a:rPr lang="fr-FR" sz="2000" i="1" dirty="0"/>
                <a:t>(N devient N+1)</a:t>
              </a:r>
              <a:endParaRPr lang="fr-FR" sz="2800" i="1" dirty="0"/>
            </a:p>
          </p:txBody>
        </p:sp>
        <p:pic>
          <p:nvPicPr>
            <p:cNvPr id="21" name="Image 20">
              <a:extLst>
                <a:ext uri="{FF2B5EF4-FFF2-40B4-BE49-F238E27FC236}">
                  <a16:creationId xmlns="" xmlns:a16="http://schemas.microsoft.com/office/drawing/2014/main" id="{A7773BCF-6F47-4121-9AB5-ECF451C098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pic>
        <p:nvPicPr>
          <p:cNvPr id="4" name="Image 3">
            <a:extLst>
              <a:ext uri="{FF2B5EF4-FFF2-40B4-BE49-F238E27FC236}">
                <a16:creationId xmlns="" xmlns:a16="http://schemas.microsoft.com/office/drawing/2014/main" id="{B42BFC5C-46F1-407F-9145-A9F1DA74BE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78907" y="2040682"/>
            <a:ext cx="3570652" cy="2322974"/>
          </a:xfrm>
          <a:prstGeom prst="rect">
            <a:avLst/>
          </a:prstGeom>
        </p:spPr>
      </p:pic>
      <p:pic>
        <p:nvPicPr>
          <p:cNvPr id="23" name="Espace réservé du contenu 3">
            <a:extLst>
              <a:ext uri="{FF2B5EF4-FFF2-40B4-BE49-F238E27FC236}">
                <a16:creationId xmlns="" xmlns:a16="http://schemas.microsoft.com/office/drawing/2014/main" id="{C45AB63A-0991-454E-AE2B-D4D8C1E7C247}"/>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277794" y="2637496"/>
            <a:ext cx="3762436" cy="3829650"/>
          </a:xfrm>
          <a:prstGeom prst="rect">
            <a:avLst/>
          </a:prstGeom>
        </p:spPr>
      </p:pic>
      <p:sp>
        <p:nvSpPr>
          <p:cNvPr id="24" name="Rectangle 23">
            <a:extLst>
              <a:ext uri="{FF2B5EF4-FFF2-40B4-BE49-F238E27FC236}">
                <a16:creationId xmlns="" xmlns:a16="http://schemas.microsoft.com/office/drawing/2014/main" id="{B0820F7B-3190-42C3-8A98-5FFD732B7766}"/>
              </a:ext>
            </a:extLst>
          </p:cNvPr>
          <p:cNvSpPr/>
          <p:nvPr/>
        </p:nvSpPr>
        <p:spPr>
          <a:xfrm>
            <a:off x="0" y="1714166"/>
            <a:ext cx="4479403" cy="646331"/>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1. Sélectionner le menu Outils / Imports/Exports / </a:t>
            </a:r>
            <a:r>
              <a:rPr lang="fr-FR" b="1" dirty="0" smtClean="0">
                <a:solidFill>
                  <a:srgbClr val="C00000"/>
                </a:solidFill>
                <a:latin typeface="+mj-lt"/>
                <a:ea typeface="Times New Roman" panose="02020603050405020304" pitchFamily="18" charset="0"/>
              </a:rPr>
              <a:t>export paramétrable</a:t>
            </a:r>
            <a:endParaRPr lang="fr-FR" b="1" dirty="0">
              <a:solidFill>
                <a:srgbClr val="C00000"/>
              </a:solidFill>
              <a:latin typeface="+mj-lt"/>
              <a:ea typeface="Times New Roman" panose="02020603050405020304" pitchFamily="18" charset="0"/>
            </a:endParaRPr>
          </a:p>
        </p:txBody>
      </p:sp>
      <p:sp>
        <p:nvSpPr>
          <p:cNvPr id="14"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25311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B31C36A0-AB0D-4E3E-9A2A-C1694455DB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674" y="2588408"/>
            <a:ext cx="5890496" cy="3741948"/>
          </a:xfrm>
          <a:prstGeom prst="rect">
            <a:avLst/>
          </a:prstGeom>
        </p:spPr>
      </p:pic>
      <p:sp>
        <p:nvSpPr>
          <p:cNvPr id="10" name="Rectangle 9">
            <a:extLst>
              <a:ext uri="{FF2B5EF4-FFF2-40B4-BE49-F238E27FC236}">
                <a16:creationId xmlns="" xmlns:a16="http://schemas.microsoft.com/office/drawing/2014/main" id="{8FDC2C39-37DE-4DA1-82B0-3693853AAB81}"/>
              </a:ext>
            </a:extLst>
          </p:cNvPr>
          <p:cNvSpPr/>
          <p:nvPr/>
        </p:nvSpPr>
        <p:spPr>
          <a:xfrm>
            <a:off x="0" y="1516594"/>
            <a:ext cx="6338170" cy="369332"/>
          </a:xfrm>
          <a:prstGeom prst="rect">
            <a:avLst/>
          </a:prstGeom>
        </p:spPr>
        <p:txBody>
          <a:bodyPr wrap="square">
            <a:spAutoFit/>
          </a:bodyPr>
          <a:lstStyle/>
          <a:p>
            <a:pPr>
              <a:spcAft>
                <a:spcPts val="0"/>
              </a:spcAft>
            </a:pPr>
            <a:r>
              <a:rPr lang="fr-FR" b="1" dirty="0">
                <a:solidFill>
                  <a:srgbClr val="C00000"/>
                </a:solidFill>
                <a:ea typeface="Times New Roman" panose="02020603050405020304" pitchFamily="18" charset="0"/>
              </a:rPr>
              <a:t>2</a:t>
            </a:r>
            <a:r>
              <a:rPr lang="fr-FR" b="1" dirty="0" smtClean="0">
                <a:solidFill>
                  <a:srgbClr val="C00000"/>
                </a:solidFill>
                <a:ea typeface="Times New Roman" panose="02020603050405020304" pitchFamily="18" charset="0"/>
              </a:rPr>
              <a:t>. </a:t>
            </a:r>
            <a:r>
              <a:rPr lang="fr-FR" b="1" dirty="0">
                <a:solidFill>
                  <a:srgbClr val="C00000"/>
                </a:solidFill>
                <a:ea typeface="Times New Roman" panose="02020603050405020304" pitchFamily="18" charset="0"/>
              </a:rPr>
              <a:t>Sélectionner les lignes d’écritures à exporter (suite)  </a:t>
            </a:r>
          </a:p>
        </p:txBody>
      </p:sp>
      <p:sp>
        <p:nvSpPr>
          <p:cNvPr id="15" name="Ellipse 14">
            <a:extLst>
              <a:ext uri="{FF2B5EF4-FFF2-40B4-BE49-F238E27FC236}">
                <a16:creationId xmlns="" xmlns:a16="http://schemas.microsoft.com/office/drawing/2014/main" id="{688CC727-805C-4775-BF10-4C02D93BECD7}"/>
              </a:ext>
            </a:extLst>
          </p:cNvPr>
          <p:cNvSpPr/>
          <p:nvPr/>
        </p:nvSpPr>
        <p:spPr>
          <a:xfrm>
            <a:off x="1766531" y="5654081"/>
            <a:ext cx="1112136" cy="676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 xmlns:a16="http://schemas.microsoft.com/office/drawing/2014/main" id="{F7F8D4A7-0438-4862-B4EF-597011B811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3800" y="2717176"/>
            <a:ext cx="4782695" cy="3613180"/>
          </a:xfrm>
          <a:prstGeom prst="rect">
            <a:avLst/>
          </a:prstGeom>
        </p:spPr>
      </p:pic>
      <p:sp>
        <p:nvSpPr>
          <p:cNvPr id="14" name="Rectangle 13">
            <a:extLst>
              <a:ext uri="{FF2B5EF4-FFF2-40B4-BE49-F238E27FC236}">
                <a16:creationId xmlns="" xmlns:a16="http://schemas.microsoft.com/office/drawing/2014/main" id="{A035A3F6-B9C3-4705-B250-A10181CD4DF8}"/>
              </a:ext>
            </a:extLst>
          </p:cNvPr>
          <p:cNvSpPr/>
          <p:nvPr/>
        </p:nvSpPr>
        <p:spPr>
          <a:xfrm>
            <a:off x="584685" y="2151386"/>
            <a:ext cx="5168800" cy="338554"/>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A défaut, sélectionner « TOUT EXPORTER » : </a:t>
            </a:r>
          </a:p>
        </p:txBody>
      </p:sp>
      <p:sp>
        <p:nvSpPr>
          <p:cNvPr id="16" name="Rectangle 15">
            <a:extLst>
              <a:ext uri="{FF2B5EF4-FFF2-40B4-BE49-F238E27FC236}">
                <a16:creationId xmlns="" xmlns:a16="http://schemas.microsoft.com/office/drawing/2014/main" id="{270902E9-7B92-4309-8280-550CF8726BAE}"/>
              </a:ext>
            </a:extLst>
          </p:cNvPr>
          <p:cNvSpPr/>
          <p:nvPr/>
        </p:nvSpPr>
        <p:spPr>
          <a:xfrm>
            <a:off x="7245349" y="1942357"/>
            <a:ext cx="4505325" cy="584775"/>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On peut visualiser des éléments « texte » qui seront </a:t>
            </a:r>
            <a:r>
              <a:rPr lang="fr-FR" sz="1600" dirty="0" smtClean="0">
                <a:latin typeface="+mj-lt"/>
                <a:ea typeface="Times New Roman" panose="02020603050405020304" pitchFamily="18" charset="0"/>
              </a:rPr>
              <a:t>exportés :</a:t>
            </a:r>
            <a:endParaRPr lang="fr-FR" sz="1600" dirty="0">
              <a:latin typeface="+mj-lt"/>
              <a:ea typeface="Times New Roman" panose="02020603050405020304" pitchFamily="18" charset="0"/>
            </a:endParaRPr>
          </a:p>
        </p:txBody>
      </p:sp>
      <p:sp>
        <p:nvSpPr>
          <p:cNvPr id="19" name="Titre 1">
            <a:extLst>
              <a:ext uri="{FF2B5EF4-FFF2-40B4-BE49-F238E27FC236}">
                <a16:creationId xmlns="" xmlns:a16="http://schemas.microsoft.com/office/drawing/2014/main" id="{73E69AFD-0D4A-4EB3-B69D-6A1F21C6C03C}"/>
              </a:ext>
            </a:extLst>
          </p:cNvPr>
          <p:cNvSpPr>
            <a:spLocks noGrp="1"/>
          </p:cNvSpPr>
          <p:nvPr>
            <p:ph type="title"/>
          </p:nvPr>
        </p:nvSpPr>
        <p:spPr>
          <a:xfrm>
            <a:off x="0" y="981260"/>
            <a:ext cx="6528408" cy="496712"/>
          </a:xfrm>
          <a:solidFill>
            <a:schemeClr val="accent5"/>
          </a:solidFill>
        </p:spPr>
        <p:txBody>
          <a:bodyPr>
            <a:normAutofit/>
          </a:bodyPr>
          <a:lstStyle/>
          <a:p>
            <a:r>
              <a:rPr lang="fr-FR" sz="2400" dirty="0">
                <a:solidFill>
                  <a:schemeClr val="bg1"/>
                </a:solidFill>
                <a:latin typeface="Arial" panose="020B0604020202020204" pitchFamily="34" charset="0"/>
              </a:rPr>
              <a:t>Phase 1 : </a:t>
            </a:r>
            <a:r>
              <a:rPr lang="fr-FR" sz="2400" dirty="0" smtClean="0">
                <a:solidFill>
                  <a:schemeClr val="bg1"/>
                </a:solidFill>
                <a:latin typeface="Arial" panose="020B0604020202020204" pitchFamily="34" charset="0"/>
              </a:rPr>
              <a:t>exporter </a:t>
            </a:r>
            <a:r>
              <a:rPr lang="fr-FR" sz="2400" dirty="0">
                <a:solidFill>
                  <a:schemeClr val="bg1"/>
                </a:solidFill>
                <a:latin typeface="Arial" panose="020B0604020202020204" pitchFamily="34" charset="0"/>
              </a:rPr>
              <a:t>les données de l’année </a:t>
            </a:r>
            <a:r>
              <a:rPr lang="fr-FR" sz="2400" dirty="0" smtClean="0">
                <a:solidFill>
                  <a:schemeClr val="bg1"/>
                </a:solidFill>
                <a:latin typeface="Arial" panose="020B0604020202020204" pitchFamily="34" charset="0"/>
              </a:rPr>
              <a:t>N</a:t>
            </a:r>
            <a:endParaRPr lang="fr-FR" sz="2400" dirty="0">
              <a:solidFill>
                <a:schemeClr val="bg1"/>
              </a:solidFill>
              <a:latin typeface="Arial" panose="020B0604020202020204" pitchFamily="34" charset="0"/>
            </a:endParaRPr>
          </a:p>
        </p:txBody>
      </p:sp>
      <p:grpSp>
        <p:nvGrpSpPr>
          <p:cNvPr id="17" name="Groupe 16">
            <a:extLst>
              <a:ext uri="{FF2B5EF4-FFF2-40B4-BE49-F238E27FC236}">
                <a16:creationId xmlns="" xmlns:a16="http://schemas.microsoft.com/office/drawing/2014/main" id="{B6742DEA-A9D5-48E1-B503-21AA0EC905F4}"/>
              </a:ext>
            </a:extLst>
          </p:cNvPr>
          <p:cNvGrpSpPr/>
          <p:nvPr/>
        </p:nvGrpSpPr>
        <p:grpSpPr>
          <a:xfrm>
            <a:off x="0" y="0"/>
            <a:ext cx="12192000" cy="970844"/>
            <a:chOff x="0" y="0"/>
            <a:chExt cx="12192000" cy="970844"/>
          </a:xfrm>
        </p:grpSpPr>
        <p:sp>
          <p:nvSpPr>
            <p:cNvPr id="18" name="Titre 1">
              <a:extLst>
                <a:ext uri="{FF2B5EF4-FFF2-40B4-BE49-F238E27FC236}">
                  <a16:creationId xmlns="" xmlns:a16="http://schemas.microsoft.com/office/drawing/2014/main" id="{96A19FB9-93EC-49F9-8D1C-6FCB7E0CEE54}"/>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fichiers </a:t>
              </a:r>
              <a:r>
                <a:rPr lang="fr-FR" sz="3300" dirty="0" smtClean="0">
                  <a:solidFill>
                    <a:schemeClr val="accent4">
                      <a:lumMod val="60000"/>
                      <a:lumOff val="40000"/>
                    </a:schemeClr>
                  </a:solidFill>
                </a:rPr>
                <a:t>(3/9</a:t>
              </a:r>
              <a:r>
                <a:rPr lang="fr-FR" sz="3300" dirty="0">
                  <a:solidFill>
                    <a:schemeClr val="accent4">
                      <a:lumMod val="60000"/>
                      <a:lumOff val="40000"/>
                    </a:schemeClr>
                  </a:solidFill>
                </a:rPr>
                <a:t>)</a:t>
              </a:r>
              <a:r>
                <a:rPr lang="fr-FR" sz="3300" dirty="0"/>
                <a:t>  </a:t>
              </a:r>
            </a:p>
            <a:p>
              <a:pPr marL="3044825">
                <a:lnSpc>
                  <a:spcPct val="120000"/>
                </a:lnSpc>
              </a:pPr>
              <a:r>
                <a:rPr lang="fr-FR" sz="2000" i="1" dirty="0"/>
                <a:t>(N devient N+1)</a:t>
              </a:r>
              <a:endParaRPr lang="fr-FR" sz="2800" i="1" dirty="0"/>
            </a:p>
          </p:txBody>
        </p:sp>
        <p:pic>
          <p:nvPicPr>
            <p:cNvPr id="20" name="Image 19">
              <a:extLst>
                <a:ext uri="{FF2B5EF4-FFF2-40B4-BE49-F238E27FC236}">
                  <a16:creationId xmlns="" xmlns:a16="http://schemas.microsoft.com/office/drawing/2014/main" id="{60B69BE3-BC5E-4DA4-9CE0-113ADF167A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sp>
        <p:nvSpPr>
          <p:cNvPr id="13" name="Espace réservé du pied de page 1"/>
          <p:cNvSpPr>
            <a:spLocks noGrp="1"/>
          </p:cNvSpPr>
          <p:nvPr>
            <p:ph type="ftr" sz="quarter" idx="11"/>
          </p:nvPr>
        </p:nvSpPr>
        <p:spPr>
          <a:xfrm>
            <a:off x="1" y="6485931"/>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21" name="Image 20" descr="Licence Creative Common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3347423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513"/>
          <a:stretch/>
        </p:blipFill>
        <p:spPr bwMode="auto">
          <a:xfrm>
            <a:off x="5961570" y="4072843"/>
            <a:ext cx="2578100" cy="215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a:extLst>
              <a:ext uri="{FF2B5EF4-FFF2-40B4-BE49-F238E27FC236}">
                <a16:creationId xmlns="" xmlns:a16="http://schemas.microsoft.com/office/drawing/2014/main" id="{DE2113DF-FF0A-4B28-8FCB-B19340FE74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8036"/>
          <a:stretch/>
        </p:blipFill>
        <p:spPr>
          <a:xfrm>
            <a:off x="8664833" y="4072843"/>
            <a:ext cx="3527168" cy="2285034"/>
          </a:xfrm>
          <a:prstGeom prst="rect">
            <a:avLst/>
          </a:prstGeom>
        </p:spPr>
      </p:pic>
      <p:pic>
        <p:nvPicPr>
          <p:cNvPr id="3" name="Image 2">
            <a:extLst>
              <a:ext uri="{FF2B5EF4-FFF2-40B4-BE49-F238E27FC236}">
                <a16:creationId xmlns="" xmlns:a16="http://schemas.microsoft.com/office/drawing/2014/main" id="{CA2C0DB6-1CE4-46D1-93BE-3D019213FB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50620" y="1082646"/>
            <a:ext cx="3850922" cy="2756766"/>
          </a:xfrm>
          <a:prstGeom prst="rect">
            <a:avLst/>
          </a:prstGeom>
        </p:spPr>
      </p:pic>
      <p:sp>
        <p:nvSpPr>
          <p:cNvPr id="7" name="Rectangle 6">
            <a:extLst>
              <a:ext uri="{FF2B5EF4-FFF2-40B4-BE49-F238E27FC236}">
                <a16:creationId xmlns="" xmlns:a16="http://schemas.microsoft.com/office/drawing/2014/main" id="{03BC61AA-E399-4774-9756-725C40F95D2B}"/>
              </a:ext>
            </a:extLst>
          </p:cNvPr>
          <p:cNvSpPr/>
          <p:nvPr/>
        </p:nvSpPr>
        <p:spPr>
          <a:xfrm>
            <a:off x="291229" y="2116758"/>
            <a:ext cx="5576172" cy="1215204"/>
          </a:xfrm>
          <a:prstGeom prst="rect">
            <a:avLst/>
          </a:prstGeom>
          <a:ln>
            <a:solidFill>
              <a:srgbClr val="FF0000"/>
            </a:solidFill>
          </a:ln>
        </p:spPr>
        <p:txBody>
          <a:bodyPr wrap="square">
            <a:spAutoFit/>
          </a:bodyPr>
          <a:lstStyle/>
          <a:p>
            <a:pPr marL="285750" indent="-285750">
              <a:lnSpc>
                <a:spcPct val="114000"/>
              </a:lnSpc>
              <a:buFont typeface="Arial" panose="020B0604020202020204" pitchFamily="34" charset="0"/>
              <a:buChar char="•"/>
            </a:pPr>
            <a:r>
              <a:rPr lang="fr-FR" sz="1600" dirty="0" smtClean="0">
                <a:latin typeface="+mj-lt"/>
                <a:ea typeface="Times New Roman" panose="02020603050405020304" pitchFamily="18" charset="0"/>
              </a:rPr>
              <a:t>Cocher dans le menu déroulant de Journaux " Sélection </a:t>
            </a:r>
            <a:r>
              <a:rPr lang="fr-FR" sz="1600" dirty="0">
                <a:latin typeface="+mj-lt"/>
                <a:ea typeface="Times New Roman" panose="02020603050405020304" pitchFamily="18" charset="0"/>
              </a:rPr>
              <a:t>multiple" pour </a:t>
            </a:r>
            <a:r>
              <a:rPr lang="fr-FR" sz="1600" dirty="0" smtClean="0">
                <a:latin typeface="+mj-lt"/>
                <a:ea typeface="Times New Roman" panose="02020603050405020304" pitchFamily="18" charset="0"/>
              </a:rPr>
              <a:t>sélectionner tous les journaux.</a:t>
            </a:r>
            <a:endParaRPr lang="fr-FR" sz="1600" dirty="0">
              <a:latin typeface="+mj-lt"/>
              <a:ea typeface="Times New Roman" panose="02020603050405020304" pitchFamily="18" charset="0"/>
            </a:endParaRPr>
          </a:p>
          <a:p>
            <a:pPr marL="285750" indent="-285750">
              <a:lnSpc>
                <a:spcPct val="114000"/>
              </a:lnSpc>
              <a:spcAft>
                <a:spcPts val="0"/>
              </a:spcAft>
              <a:buFont typeface="Arial" panose="020B0604020202020204" pitchFamily="34" charset="0"/>
              <a:buChar char="•"/>
            </a:pPr>
            <a:r>
              <a:rPr lang="fr-FR" sz="1600" b="1" u="sng" dirty="0" smtClean="0">
                <a:latin typeface="+mj-lt"/>
                <a:ea typeface="Times New Roman" panose="02020603050405020304" pitchFamily="18" charset="0"/>
              </a:rPr>
              <a:t>Vérifier </a:t>
            </a:r>
            <a:r>
              <a:rPr lang="fr-FR" sz="1600" dirty="0">
                <a:latin typeface="+mj-lt"/>
                <a:ea typeface="Times New Roman" panose="02020603050405020304" pitchFamily="18" charset="0"/>
              </a:rPr>
              <a:t>que </a:t>
            </a:r>
            <a:r>
              <a:rPr lang="fr-FR" sz="1600" b="1" u="sng" dirty="0">
                <a:latin typeface="+mj-lt"/>
                <a:ea typeface="Times New Roman" panose="02020603050405020304" pitchFamily="18" charset="0"/>
              </a:rPr>
              <a:t>tous</a:t>
            </a:r>
            <a:r>
              <a:rPr lang="fr-FR" sz="1600" b="1" dirty="0">
                <a:latin typeface="+mj-lt"/>
                <a:ea typeface="Times New Roman" panose="02020603050405020304" pitchFamily="18" charset="0"/>
              </a:rPr>
              <a:t> </a:t>
            </a:r>
            <a:r>
              <a:rPr lang="fr-FR" sz="1600" dirty="0">
                <a:latin typeface="+mj-lt"/>
                <a:ea typeface="Times New Roman" panose="02020603050405020304" pitchFamily="18" charset="0"/>
              </a:rPr>
              <a:t>les journaux ont été </a:t>
            </a:r>
            <a:r>
              <a:rPr lang="fr-FR" sz="1600" dirty="0" smtClean="0">
                <a:latin typeface="+mj-lt"/>
                <a:ea typeface="Times New Roman" panose="02020603050405020304" pitchFamily="18" charset="0"/>
              </a:rPr>
              <a:t>sélectionnés. </a:t>
            </a:r>
          </a:p>
          <a:p>
            <a:pPr marL="285750" indent="-285750">
              <a:lnSpc>
                <a:spcPct val="114000"/>
              </a:lnSpc>
              <a:spcAft>
                <a:spcPts val="0"/>
              </a:spcAft>
              <a:buFont typeface="Arial" panose="020B0604020202020204" pitchFamily="34" charset="0"/>
              <a:buChar char="•"/>
            </a:pPr>
            <a:r>
              <a:rPr lang="fr-FR" sz="1600" dirty="0" smtClean="0">
                <a:latin typeface="+mj-lt"/>
                <a:ea typeface="Times New Roman" panose="02020603050405020304" pitchFamily="18" charset="0"/>
              </a:rPr>
              <a:t>Lancer le transfert.</a:t>
            </a:r>
            <a:endParaRPr lang="fr-FR" sz="1600" dirty="0">
              <a:latin typeface="+mj-lt"/>
              <a:ea typeface="Times New Roman" panose="02020603050405020304" pitchFamily="18" charset="0"/>
            </a:endParaRPr>
          </a:p>
        </p:txBody>
      </p:sp>
      <p:sp>
        <p:nvSpPr>
          <p:cNvPr id="9" name="Rectangle 8">
            <a:extLst>
              <a:ext uri="{FF2B5EF4-FFF2-40B4-BE49-F238E27FC236}">
                <a16:creationId xmlns="" xmlns:a16="http://schemas.microsoft.com/office/drawing/2014/main" id="{B8226143-E1FA-487B-B12B-E2ACF773B487}"/>
              </a:ext>
            </a:extLst>
          </p:cNvPr>
          <p:cNvSpPr/>
          <p:nvPr/>
        </p:nvSpPr>
        <p:spPr>
          <a:xfrm>
            <a:off x="225234" y="4403748"/>
            <a:ext cx="5576173" cy="1077218"/>
          </a:xfrm>
          <a:prstGeom prst="rect">
            <a:avLst/>
          </a:prstGeom>
          <a:ln>
            <a:solidFill>
              <a:srgbClr val="FF0000"/>
            </a:solidFill>
          </a:ln>
        </p:spPr>
        <p:txBody>
          <a:bodyPr wrap="square">
            <a:spAutoFit/>
          </a:bodyPr>
          <a:lstStyle/>
          <a:p>
            <a:pPr marL="285750" indent="-285750">
              <a:spcAft>
                <a:spcPts val="0"/>
              </a:spcAft>
              <a:buFont typeface="Arial" panose="020B0604020202020204" pitchFamily="34" charset="0"/>
              <a:buChar char="•"/>
            </a:pPr>
            <a:r>
              <a:rPr lang="fr-FR" sz="1600" dirty="0" smtClean="0">
                <a:latin typeface="+mj-lt"/>
                <a:ea typeface="Times New Roman" panose="02020603050405020304" pitchFamily="18" charset="0"/>
              </a:rPr>
              <a:t>Ouvrir </a:t>
            </a:r>
            <a:r>
              <a:rPr lang="fr-FR" sz="1600" dirty="0">
                <a:latin typeface="+mj-lt"/>
                <a:ea typeface="Times New Roman" panose="02020603050405020304" pitchFamily="18" charset="0"/>
              </a:rPr>
              <a:t>le fichier exporté avec un texteur </a:t>
            </a:r>
            <a:r>
              <a:rPr lang="fr-FR" sz="1600" dirty="0" smtClean="0">
                <a:latin typeface="+mj-lt"/>
                <a:ea typeface="Times New Roman" panose="02020603050405020304" pitchFamily="18" charset="0"/>
              </a:rPr>
              <a:t>(Bloc-notes</a:t>
            </a:r>
            <a:r>
              <a:rPr lang="fr-FR" sz="1600" dirty="0">
                <a:latin typeface="+mj-lt"/>
                <a:ea typeface="Times New Roman" panose="02020603050405020304" pitchFamily="18" charset="0"/>
              </a:rPr>
              <a:t>, Word</a:t>
            </a:r>
            <a:r>
              <a:rPr lang="fr-FR" sz="1600" dirty="0" smtClean="0">
                <a:latin typeface="+mj-lt"/>
                <a:ea typeface="Times New Roman" panose="02020603050405020304" pitchFamily="18" charset="0"/>
              </a:rPr>
              <a:t>…).</a:t>
            </a:r>
          </a:p>
          <a:p>
            <a:pPr marL="285750" indent="-285750">
              <a:spcAft>
                <a:spcPts val="0"/>
              </a:spcAft>
              <a:buFont typeface="Arial" panose="020B0604020202020204" pitchFamily="34" charset="0"/>
              <a:buChar char="•"/>
            </a:pPr>
            <a:r>
              <a:rPr lang="fr-FR" sz="1600" dirty="0" smtClean="0">
                <a:latin typeface="+mj-lt"/>
                <a:ea typeface="Times New Roman" panose="02020603050405020304" pitchFamily="18" charset="0"/>
              </a:rPr>
              <a:t>Vérifier </a:t>
            </a:r>
            <a:r>
              <a:rPr lang="fr-FR" sz="1600" dirty="0">
                <a:latin typeface="+mj-lt"/>
                <a:ea typeface="Times New Roman" panose="02020603050405020304" pitchFamily="18" charset="0"/>
              </a:rPr>
              <a:t>que tous les journaux </a:t>
            </a:r>
            <a:r>
              <a:rPr lang="fr-FR" sz="1600" dirty="0" smtClean="0">
                <a:latin typeface="+mj-lt"/>
                <a:ea typeface="Times New Roman" panose="02020603050405020304" pitchFamily="18" charset="0"/>
              </a:rPr>
              <a:t>mouvementés en N sont </a:t>
            </a:r>
            <a:r>
              <a:rPr lang="fr-FR" sz="1600" dirty="0">
                <a:latin typeface="+mj-lt"/>
                <a:ea typeface="Times New Roman" panose="02020603050405020304" pitchFamily="18" charset="0"/>
              </a:rPr>
              <a:t>bien </a:t>
            </a:r>
            <a:r>
              <a:rPr lang="fr-FR" sz="1600" dirty="0" smtClean="0">
                <a:latin typeface="+mj-lt"/>
                <a:ea typeface="Times New Roman" panose="02020603050405020304" pitchFamily="18" charset="0"/>
              </a:rPr>
              <a:t>présents.</a:t>
            </a:r>
            <a:endParaRPr lang="fr-FR" sz="1600" dirty="0">
              <a:latin typeface="+mj-lt"/>
              <a:ea typeface="Times New Roman" panose="02020603050405020304" pitchFamily="18" charset="0"/>
            </a:endParaRPr>
          </a:p>
        </p:txBody>
      </p:sp>
      <p:sp>
        <p:nvSpPr>
          <p:cNvPr id="11" name="Ellipse 10">
            <a:extLst>
              <a:ext uri="{FF2B5EF4-FFF2-40B4-BE49-F238E27FC236}">
                <a16:creationId xmlns="" xmlns:a16="http://schemas.microsoft.com/office/drawing/2014/main" id="{3E24E1E6-130A-4282-8A85-08F55357F9AD}"/>
              </a:ext>
            </a:extLst>
          </p:cNvPr>
          <p:cNvSpPr/>
          <p:nvPr/>
        </p:nvSpPr>
        <p:spPr>
          <a:xfrm>
            <a:off x="7132237" y="916430"/>
            <a:ext cx="1933574" cy="1200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 xmlns:a16="http://schemas.microsoft.com/office/drawing/2014/main" id="{BE18F40C-257D-48BF-9807-6BE9D4195098}"/>
              </a:ext>
            </a:extLst>
          </p:cNvPr>
          <p:cNvSpPr/>
          <p:nvPr/>
        </p:nvSpPr>
        <p:spPr>
          <a:xfrm>
            <a:off x="8369126" y="4830378"/>
            <a:ext cx="1095376" cy="15274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Titre 1">
            <a:extLst>
              <a:ext uri="{FF2B5EF4-FFF2-40B4-BE49-F238E27FC236}">
                <a16:creationId xmlns="" xmlns:a16="http://schemas.microsoft.com/office/drawing/2014/main" id="{D52A4CAE-5793-434F-970B-627569B80B3F}"/>
              </a:ext>
            </a:extLst>
          </p:cNvPr>
          <p:cNvSpPr>
            <a:spLocks noGrp="1"/>
          </p:cNvSpPr>
          <p:nvPr>
            <p:ph type="title"/>
          </p:nvPr>
        </p:nvSpPr>
        <p:spPr>
          <a:xfrm>
            <a:off x="0" y="981260"/>
            <a:ext cx="6528408" cy="496712"/>
          </a:xfrm>
          <a:solidFill>
            <a:schemeClr val="accent5"/>
          </a:solidFill>
        </p:spPr>
        <p:txBody>
          <a:bodyPr>
            <a:normAutofit/>
          </a:bodyPr>
          <a:lstStyle/>
          <a:p>
            <a:r>
              <a:rPr lang="fr-FR" sz="2400" dirty="0">
                <a:solidFill>
                  <a:schemeClr val="bg1"/>
                </a:solidFill>
                <a:latin typeface="Arial" panose="020B0604020202020204" pitchFamily="34" charset="0"/>
              </a:rPr>
              <a:t>Phase 1 : </a:t>
            </a:r>
            <a:r>
              <a:rPr lang="fr-FR" sz="2400" dirty="0" smtClean="0">
                <a:solidFill>
                  <a:schemeClr val="bg1"/>
                </a:solidFill>
                <a:latin typeface="Arial" panose="020B0604020202020204" pitchFamily="34" charset="0"/>
              </a:rPr>
              <a:t>exporter </a:t>
            </a:r>
            <a:r>
              <a:rPr lang="fr-FR" sz="2400" dirty="0">
                <a:solidFill>
                  <a:schemeClr val="bg1"/>
                </a:solidFill>
                <a:latin typeface="Arial" panose="020B0604020202020204" pitchFamily="34" charset="0"/>
              </a:rPr>
              <a:t>les données de l’année </a:t>
            </a:r>
            <a:r>
              <a:rPr lang="fr-FR" sz="2400" dirty="0" smtClean="0">
                <a:solidFill>
                  <a:schemeClr val="bg1"/>
                </a:solidFill>
                <a:latin typeface="Arial" panose="020B0604020202020204" pitchFamily="34" charset="0"/>
              </a:rPr>
              <a:t>N</a:t>
            </a:r>
            <a:endParaRPr lang="fr-FR" sz="2400" dirty="0">
              <a:solidFill>
                <a:schemeClr val="bg1"/>
              </a:solidFill>
              <a:latin typeface="Arial" panose="020B0604020202020204" pitchFamily="34" charset="0"/>
            </a:endParaRPr>
          </a:p>
        </p:txBody>
      </p:sp>
      <p:grpSp>
        <p:nvGrpSpPr>
          <p:cNvPr id="13" name="Groupe 12">
            <a:extLst>
              <a:ext uri="{FF2B5EF4-FFF2-40B4-BE49-F238E27FC236}">
                <a16:creationId xmlns="" xmlns:a16="http://schemas.microsoft.com/office/drawing/2014/main" id="{3009604A-CB0C-4AEE-89BB-ECCAD24FD70E}"/>
              </a:ext>
            </a:extLst>
          </p:cNvPr>
          <p:cNvGrpSpPr/>
          <p:nvPr/>
        </p:nvGrpSpPr>
        <p:grpSpPr>
          <a:xfrm>
            <a:off x="0" y="0"/>
            <a:ext cx="12192000" cy="970844"/>
            <a:chOff x="0" y="0"/>
            <a:chExt cx="12192000" cy="970844"/>
          </a:xfrm>
        </p:grpSpPr>
        <p:sp>
          <p:nvSpPr>
            <p:cNvPr id="14" name="Titre 1">
              <a:extLst>
                <a:ext uri="{FF2B5EF4-FFF2-40B4-BE49-F238E27FC236}">
                  <a16:creationId xmlns="" xmlns:a16="http://schemas.microsoft.com/office/drawing/2014/main" id="{FA96D3E2-45EA-4309-B563-01E176DD6CB5}"/>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fichiers </a:t>
              </a:r>
              <a:r>
                <a:rPr lang="fr-FR" sz="3300" dirty="0" smtClean="0">
                  <a:solidFill>
                    <a:schemeClr val="accent4">
                      <a:lumMod val="60000"/>
                      <a:lumOff val="40000"/>
                    </a:schemeClr>
                  </a:solidFill>
                </a:rPr>
                <a:t>(4/9</a:t>
              </a:r>
              <a:r>
                <a:rPr lang="fr-FR" sz="3300" dirty="0">
                  <a:solidFill>
                    <a:schemeClr val="accent4">
                      <a:lumMod val="60000"/>
                      <a:lumOff val="40000"/>
                    </a:schemeClr>
                  </a:solidFill>
                </a:rPr>
                <a:t>)</a:t>
              </a:r>
              <a:r>
                <a:rPr lang="fr-FR" sz="3300" dirty="0"/>
                <a:t>  </a:t>
              </a:r>
            </a:p>
            <a:p>
              <a:pPr marL="3044825">
                <a:lnSpc>
                  <a:spcPct val="120000"/>
                </a:lnSpc>
              </a:pPr>
              <a:r>
                <a:rPr lang="fr-FR" sz="2000" i="1" dirty="0"/>
                <a:t>(N devient N+1)</a:t>
              </a:r>
              <a:endParaRPr lang="fr-FR" sz="2800" i="1" dirty="0"/>
            </a:p>
          </p:txBody>
        </p:sp>
        <p:pic>
          <p:nvPicPr>
            <p:cNvPr id="20" name="Image 19">
              <a:extLst>
                <a:ext uri="{FF2B5EF4-FFF2-40B4-BE49-F238E27FC236}">
                  <a16:creationId xmlns="" xmlns:a16="http://schemas.microsoft.com/office/drawing/2014/main" id="{805C97DD-6A74-44AA-B439-BF6F2E7C9E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sp>
        <p:nvSpPr>
          <p:cNvPr id="21" name="Rectangle 20">
            <a:extLst>
              <a:ext uri="{FF2B5EF4-FFF2-40B4-BE49-F238E27FC236}">
                <a16:creationId xmlns="" xmlns:a16="http://schemas.microsoft.com/office/drawing/2014/main" id="{080050BA-AAA0-460B-BB91-BF12DCF3FBDF}"/>
              </a:ext>
            </a:extLst>
          </p:cNvPr>
          <p:cNvSpPr/>
          <p:nvPr/>
        </p:nvSpPr>
        <p:spPr>
          <a:xfrm>
            <a:off x="0" y="1516594"/>
            <a:ext cx="6338170" cy="369332"/>
          </a:xfrm>
          <a:prstGeom prst="rect">
            <a:avLst/>
          </a:prstGeom>
        </p:spPr>
        <p:txBody>
          <a:bodyPr wrap="square">
            <a:spAutoFit/>
          </a:bodyPr>
          <a:lstStyle/>
          <a:p>
            <a:pPr>
              <a:spcAft>
                <a:spcPts val="0"/>
              </a:spcAft>
            </a:pPr>
            <a:r>
              <a:rPr lang="fr-FR" b="1" dirty="0">
                <a:solidFill>
                  <a:srgbClr val="C00000"/>
                </a:solidFill>
                <a:ea typeface="Times New Roman" panose="02020603050405020304" pitchFamily="18" charset="0"/>
              </a:rPr>
              <a:t>2. Sélectionner les lignes d’écritures à exporter (suite)  </a:t>
            </a:r>
          </a:p>
        </p:txBody>
      </p:sp>
      <p:sp>
        <p:nvSpPr>
          <p:cNvPr id="15"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6" name="Image 15" descr="Licence Creative Commons">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
        <p:nvSpPr>
          <p:cNvPr id="17" name="Rectangle 16">
            <a:extLst>
              <a:ext uri="{FF2B5EF4-FFF2-40B4-BE49-F238E27FC236}">
                <a16:creationId xmlns="" xmlns:a16="http://schemas.microsoft.com/office/drawing/2014/main" id="{080050BA-AAA0-460B-BB91-BF12DCF3FBDF}"/>
              </a:ext>
            </a:extLst>
          </p:cNvPr>
          <p:cNvSpPr/>
          <p:nvPr/>
        </p:nvSpPr>
        <p:spPr>
          <a:xfrm>
            <a:off x="57832" y="3825281"/>
            <a:ext cx="6338170" cy="369332"/>
          </a:xfrm>
          <a:prstGeom prst="rect">
            <a:avLst/>
          </a:prstGeom>
        </p:spPr>
        <p:txBody>
          <a:bodyPr wrap="square">
            <a:spAutoFit/>
          </a:bodyPr>
          <a:lstStyle/>
          <a:p>
            <a:pPr>
              <a:spcAft>
                <a:spcPts val="0"/>
              </a:spcAft>
            </a:pPr>
            <a:r>
              <a:rPr lang="fr-FR" b="1" dirty="0" smtClean="0">
                <a:solidFill>
                  <a:srgbClr val="C00000"/>
                </a:solidFill>
                <a:ea typeface="Times New Roman" panose="02020603050405020304" pitchFamily="18" charset="0"/>
              </a:rPr>
              <a:t>3. Contrôler le fichier texte exporté</a:t>
            </a:r>
            <a:endParaRPr lang="fr-FR" b="1" dirty="0">
              <a:solidFill>
                <a:srgbClr val="C00000"/>
              </a:solidFill>
              <a:ea typeface="Times New Roman" panose="02020603050405020304" pitchFamily="18" charset="0"/>
            </a:endParaRPr>
          </a:p>
        </p:txBody>
      </p:sp>
    </p:spTree>
    <p:extLst>
      <p:ext uri="{BB962C8B-B14F-4D97-AF65-F5344CB8AC3E}">
        <p14:creationId xmlns:p14="http://schemas.microsoft.com/office/powerpoint/2010/main" val="288642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3BC61AA-E399-4774-9756-725C40F95D2B}"/>
              </a:ext>
            </a:extLst>
          </p:cNvPr>
          <p:cNvSpPr/>
          <p:nvPr/>
        </p:nvSpPr>
        <p:spPr>
          <a:xfrm>
            <a:off x="0" y="1556733"/>
            <a:ext cx="8989836" cy="338554"/>
          </a:xfrm>
          <a:prstGeom prst="rect">
            <a:avLst/>
          </a:prstGeom>
          <a:ln>
            <a:noFill/>
          </a:ln>
        </p:spPr>
        <p:txBody>
          <a:bodyPr wrap="square">
            <a:spAutoFit/>
          </a:bodyPr>
          <a:lstStyle/>
          <a:p>
            <a:pPr>
              <a:spcAft>
                <a:spcPts val="0"/>
              </a:spcAft>
            </a:pPr>
            <a:r>
              <a:rPr lang="fr-FR" sz="1600" dirty="0">
                <a:ea typeface="Times New Roman" panose="02020603050405020304" pitchFamily="18" charset="0"/>
              </a:rPr>
              <a:t>La démarche est la suivante :</a:t>
            </a:r>
          </a:p>
        </p:txBody>
      </p:sp>
      <p:sp>
        <p:nvSpPr>
          <p:cNvPr id="11" name="Rectangle 10">
            <a:extLst>
              <a:ext uri="{FF2B5EF4-FFF2-40B4-BE49-F238E27FC236}">
                <a16:creationId xmlns="" xmlns:a16="http://schemas.microsoft.com/office/drawing/2014/main" id="{876203BE-1A9A-4A5A-8E71-B52404EF3F55}"/>
              </a:ext>
            </a:extLst>
          </p:cNvPr>
          <p:cNvSpPr/>
          <p:nvPr/>
        </p:nvSpPr>
        <p:spPr>
          <a:xfrm>
            <a:off x="304800" y="1961738"/>
            <a:ext cx="4162426" cy="830997"/>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1. Ouvrir le fichier exporté (lignes écritures) avec un programme </a:t>
            </a:r>
            <a:r>
              <a:rPr lang="fr-FR" sz="1600" i="1" dirty="0" smtClean="0">
                <a:latin typeface="+mj-lt"/>
              </a:rPr>
              <a:t>(</a:t>
            </a:r>
            <a:r>
              <a:rPr lang="fr-FR" sz="1600" i="1" dirty="0">
                <a:latin typeface="+mj-lt"/>
              </a:rPr>
              <a:t>par exemple Bloc-Notes</a:t>
            </a:r>
            <a:r>
              <a:rPr lang="fr-FR" sz="1600" i="1" dirty="0" smtClean="0">
                <a:latin typeface="+mj-lt"/>
              </a:rPr>
              <a:t>).</a:t>
            </a:r>
            <a:endParaRPr lang="fr-FR" sz="1600" i="1" dirty="0">
              <a:latin typeface="+mj-lt"/>
            </a:endParaRPr>
          </a:p>
        </p:txBody>
      </p:sp>
      <p:sp>
        <p:nvSpPr>
          <p:cNvPr id="13" name="Rectangle 12">
            <a:extLst>
              <a:ext uri="{FF2B5EF4-FFF2-40B4-BE49-F238E27FC236}">
                <a16:creationId xmlns="" xmlns:a16="http://schemas.microsoft.com/office/drawing/2014/main" id="{9C9FF02D-4E18-4204-B357-9ACD7E188166}"/>
              </a:ext>
            </a:extLst>
          </p:cNvPr>
          <p:cNvSpPr/>
          <p:nvPr/>
        </p:nvSpPr>
        <p:spPr>
          <a:xfrm>
            <a:off x="4849172" y="1980376"/>
            <a:ext cx="5256851" cy="1661993"/>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2. Dans </a:t>
            </a:r>
            <a:r>
              <a:rPr lang="fr-FR" sz="1600" dirty="0" smtClean="0">
                <a:latin typeface="+mj-lt"/>
                <a:ea typeface="Times New Roman" panose="02020603050405020304" pitchFamily="18" charset="0"/>
              </a:rPr>
              <a:t>le menu Edition / remplacer, </a:t>
            </a:r>
            <a:endParaRPr lang="fr-FR" sz="1600" dirty="0">
              <a:latin typeface="+mj-lt"/>
              <a:ea typeface="Times New Roman" panose="02020603050405020304" pitchFamily="18" charset="0"/>
            </a:endParaRPr>
          </a:p>
          <a:p>
            <a:pPr>
              <a:spcAft>
                <a:spcPts val="0"/>
              </a:spcAft>
            </a:pPr>
            <a:r>
              <a:rPr lang="fr-FR" sz="1600" dirty="0">
                <a:latin typeface="+mj-lt"/>
                <a:ea typeface="Times New Roman" panose="02020603050405020304" pitchFamily="18" charset="0"/>
              </a:rPr>
              <a:t>chercher 2020 et remplacer par </a:t>
            </a:r>
            <a:r>
              <a:rPr lang="fr-FR" sz="1600" dirty="0" smtClean="0">
                <a:latin typeface="+mj-lt"/>
                <a:ea typeface="Times New Roman" panose="02020603050405020304" pitchFamily="18" charset="0"/>
              </a:rPr>
              <a:t>2021.</a:t>
            </a:r>
          </a:p>
          <a:p>
            <a:pPr>
              <a:spcAft>
                <a:spcPts val="0"/>
              </a:spcAft>
            </a:pPr>
            <a:endParaRPr lang="fr-FR" sz="1400" i="1" dirty="0" smtClean="0">
              <a:latin typeface="+mj-lt"/>
              <a:ea typeface="Times New Roman" panose="02020603050405020304" pitchFamily="18" charset="0"/>
            </a:endParaRPr>
          </a:p>
          <a:p>
            <a:pPr>
              <a:spcAft>
                <a:spcPts val="0"/>
              </a:spcAft>
            </a:pPr>
            <a:r>
              <a:rPr lang="fr-FR" sz="1400" i="1" dirty="0" smtClean="0">
                <a:latin typeface="+mj-lt"/>
                <a:ea typeface="Times New Roman" panose="02020603050405020304" pitchFamily="18" charset="0"/>
              </a:rPr>
              <a:t>Attention, le logiciel remplace la valeur 2020, que ce soit pour l'année mais aussi pour les montants : si le fichier contient, par hasard, un montant de 2020 €, ce montant sera remplacé en 2021 €.</a:t>
            </a:r>
            <a:endParaRPr lang="fr-FR" sz="1400" i="1" dirty="0">
              <a:latin typeface="+mj-lt"/>
              <a:ea typeface="Times New Roman" panose="02020603050405020304" pitchFamily="18" charset="0"/>
            </a:endParaRPr>
          </a:p>
        </p:txBody>
      </p:sp>
      <p:sp>
        <p:nvSpPr>
          <p:cNvPr id="15" name="Rectangle 14">
            <a:extLst>
              <a:ext uri="{FF2B5EF4-FFF2-40B4-BE49-F238E27FC236}">
                <a16:creationId xmlns="" xmlns:a16="http://schemas.microsoft.com/office/drawing/2014/main" id="{AD62057A-E91C-4AEF-81E1-67BDCBEFA005}"/>
              </a:ext>
            </a:extLst>
          </p:cNvPr>
          <p:cNvSpPr/>
          <p:nvPr/>
        </p:nvSpPr>
        <p:spPr>
          <a:xfrm>
            <a:off x="10301402" y="1961738"/>
            <a:ext cx="1698566" cy="1323439"/>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3.</a:t>
            </a:r>
            <a:r>
              <a:rPr lang="fr-FR" sz="1600" b="1" dirty="0">
                <a:latin typeface="+mj-lt"/>
                <a:ea typeface="Times New Roman" panose="02020603050405020304" pitchFamily="18" charset="0"/>
              </a:rPr>
              <a:t> Enregistrer </a:t>
            </a:r>
            <a:r>
              <a:rPr lang="fr-FR" sz="1600" dirty="0">
                <a:latin typeface="+mj-lt"/>
                <a:ea typeface="Times New Roman" panose="02020603050405020304" pitchFamily="18" charset="0"/>
              </a:rPr>
              <a:t>le fichier</a:t>
            </a:r>
          </a:p>
          <a:p>
            <a:pPr algn="ctr">
              <a:spcAft>
                <a:spcPts val="0"/>
              </a:spcAft>
            </a:pPr>
            <a:r>
              <a:rPr lang="fr-FR" sz="1600" dirty="0">
                <a:latin typeface="+mj-lt"/>
                <a:ea typeface="Times New Roman" panose="02020603050405020304" pitchFamily="18" charset="0"/>
              </a:rPr>
              <a:t>  </a:t>
            </a:r>
            <a:r>
              <a:rPr lang="fr-FR" sz="1600" i="1" dirty="0">
                <a:latin typeface="+mj-lt"/>
                <a:ea typeface="Times New Roman" panose="02020603050405020304" pitchFamily="18" charset="0"/>
              </a:rPr>
              <a:t>(par exemple : lignes écritures 2021</a:t>
            </a:r>
            <a:r>
              <a:rPr lang="fr-FR" sz="1600" i="1" dirty="0" smtClean="0">
                <a:latin typeface="+mj-lt"/>
                <a:ea typeface="Times New Roman" panose="02020603050405020304" pitchFamily="18" charset="0"/>
              </a:rPr>
              <a:t>).</a:t>
            </a:r>
            <a:endParaRPr lang="fr-FR" sz="1600" i="1" dirty="0">
              <a:latin typeface="+mj-lt"/>
              <a:ea typeface="Times New Roman" panose="02020603050405020304" pitchFamily="18" charset="0"/>
            </a:endParaRPr>
          </a:p>
        </p:txBody>
      </p:sp>
      <p:pic>
        <p:nvPicPr>
          <p:cNvPr id="5" name="Image 4">
            <a:extLst>
              <a:ext uri="{FF2B5EF4-FFF2-40B4-BE49-F238E27FC236}">
                <a16:creationId xmlns="" xmlns:a16="http://schemas.microsoft.com/office/drawing/2014/main" id="{610AD555-7A30-4A3C-8B3C-4ECC8917C8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17" r="404" b="20244"/>
          <a:stretch/>
        </p:blipFill>
        <p:spPr>
          <a:xfrm>
            <a:off x="5312056" y="3735611"/>
            <a:ext cx="4331081" cy="2618889"/>
          </a:xfrm>
          <a:prstGeom prst="rect">
            <a:avLst/>
          </a:prstGeom>
        </p:spPr>
      </p:pic>
      <p:sp>
        <p:nvSpPr>
          <p:cNvPr id="18" name="Titre 1">
            <a:extLst>
              <a:ext uri="{FF2B5EF4-FFF2-40B4-BE49-F238E27FC236}">
                <a16:creationId xmlns="" xmlns:a16="http://schemas.microsoft.com/office/drawing/2014/main" id="{D5448B5E-1BAC-4B13-BCC3-F7152B0EA63C}"/>
              </a:ext>
            </a:extLst>
          </p:cNvPr>
          <p:cNvSpPr txBox="1">
            <a:spLocks/>
          </p:cNvSpPr>
          <p:nvPr/>
        </p:nvSpPr>
        <p:spPr>
          <a:xfrm>
            <a:off x="0" y="981260"/>
            <a:ext cx="7450668" cy="521161"/>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chemeClr val="bg1"/>
                </a:solidFill>
                <a:latin typeface="Arial" panose="020B0604020202020204" pitchFamily="34" charset="0"/>
              </a:rPr>
              <a:t>Phase 2 : </a:t>
            </a:r>
            <a:r>
              <a:rPr lang="fr-FR" sz="2400" dirty="0" smtClean="0">
                <a:solidFill>
                  <a:schemeClr val="bg1"/>
                </a:solidFill>
                <a:latin typeface="Arial" panose="020B0604020202020204" pitchFamily="34" charset="0"/>
              </a:rPr>
              <a:t>remplacer l’année </a:t>
            </a:r>
            <a:r>
              <a:rPr lang="fr-FR" sz="2400" dirty="0" smtClean="0">
                <a:solidFill>
                  <a:schemeClr val="bg1"/>
                </a:solidFill>
                <a:latin typeface="Arial" panose="020B0604020202020204" pitchFamily="34" charset="0"/>
              </a:rPr>
              <a:t>N </a:t>
            </a:r>
            <a:r>
              <a:rPr lang="fr-FR" sz="2400" dirty="0">
                <a:solidFill>
                  <a:schemeClr val="bg1"/>
                </a:solidFill>
                <a:latin typeface="Arial" panose="020B0604020202020204" pitchFamily="34" charset="0"/>
              </a:rPr>
              <a:t>en année </a:t>
            </a:r>
            <a:r>
              <a:rPr lang="fr-FR" sz="2400" dirty="0" smtClean="0">
                <a:solidFill>
                  <a:schemeClr val="bg1"/>
                </a:solidFill>
                <a:latin typeface="Arial" panose="020B0604020202020204" pitchFamily="34" charset="0"/>
              </a:rPr>
              <a:t>N+1</a:t>
            </a:r>
            <a:endParaRPr lang="fr-FR" sz="2400" dirty="0">
              <a:solidFill>
                <a:schemeClr val="bg1"/>
              </a:solidFill>
              <a:latin typeface="Arial" panose="020B0604020202020204" pitchFamily="34" charset="0"/>
            </a:endParaRPr>
          </a:p>
        </p:txBody>
      </p:sp>
      <p:grpSp>
        <p:nvGrpSpPr>
          <p:cNvPr id="19" name="Groupe 18">
            <a:extLst>
              <a:ext uri="{FF2B5EF4-FFF2-40B4-BE49-F238E27FC236}">
                <a16:creationId xmlns="" xmlns:a16="http://schemas.microsoft.com/office/drawing/2014/main" id="{FEA0E37F-0805-4266-9DE2-6886DBB6CB9A}"/>
              </a:ext>
            </a:extLst>
          </p:cNvPr>
          <p:cNvGrpSpPr/>
          <p:nvPr/>
        </p:nvGrpSpPr>
        <p:grpSpPr>
          <a:xfrm>
            <a:off x="0" y="0"/>
            <a:ext cx="12192000" cy="970844"/>
            <a:chOff x="0" y="0"/>
            <a:chExt cx="12192000" cy="970844"/>
          </a:xfrm>
        </p:grpSpPr>
        <p:sp>
          <p:nvSpPr>
            <p:cNvPr id="20" name="Titre 1">
              <a:extLst>
                <a:ext uri="{FF2B5EF4-FFF2-40B4-BE49-F238E27FC236}">
                  <a16:creationId xmlns="" xmlns:a16="http://schemas.microsoft.com/office/drawing/2014/main" id="{2F4CA054-CE45-4DCC-8253-5A9E8AD116F8}"/>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fichiers </a:t>
              </a:r>
              <a:r>
                <a:rPr lang="fr-FR" sz="3300" dirty="0" smtClean="0">
                  <a:solidFill>
                    <a:schemeClr val="accent4">
                      <a:lumMod val="60000"/>
                      <a:lumOff val="40000"/>
                    </a:schemeClr>
                  </a:solidFill>
                </a:rPr>
                <a:t>(5/9</a:t>
              </a:r>
              <a:r>
                <a:rPr lang="fr-FR" sz="3300" dirty="0">
                  <a:solidFill>
                    <a:schemeClr val="accent4">
                      <a:lumMod val="60000"/>
                      <a:lumOff val="40000"/>
                    </a:schemeClr>
                  </a:solidFill>
                </a:rPr>
                <a:t>)</a:t>
              </a:r>
              <a:r>
                <a:rPr lang="fr-FR" sz="3300" dirty="0"/>
                <a:t>  </a:t>
              </a:r>
            </a:p>
            <a:p>
              <a:pPr marL="3044825">
                <a:lnSpc>
                  <a:spcPct val="120000"/>
                </a:lnSpc>
              </a:pPr>
              <a:r>
                <a:rPr lang="fr-FR" sz="2000" i="1" dirty="0"/>
                <a:t>(N devient N+1)</a:t>
              </a:r>
              <a:endParaRPr lang="fr-FR" sz="2800" i="1" dirty="0"/>
            </a:p>
          </p:txBody>
        </p:sp>
        <p:pic>
          <p:nvPicPr>
            <p:cNvPr id="21" name="Image 20">
              <a:extLst>
                <a:ext uri="{FF2B5EF4-FFF2-40B4-BE49-F238E27FC236}">
                  <a16:creationId xmlns="" xmlns:a16="http://schemas.microsoft.com/office/drawing/2014/main" id="{A3B956A6-26B7-4091-ABBA-0BC7B2306C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sp>
        <p:nvSpPr>
          <p:cNvPr id="14"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6" name="Image 15" descr="Licence Creative Commons">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411851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C9FF02D-4E18-4204-B357-9ACD7E188166}"/>
              </a:ext>
            </a:extLst>
          </p:cNvPr>
          <p:cNvSpPr/>
          <p:nvPr/>
        </p:nvSpPr>
        <p:spPr>
          <a:xfrm>
            <a:off x="669577" y="4250762"/>
            <a:ext cx="4209833" cy="1569660"/>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Attention : EBP propose de générer automatiquement les </a:t>
            </a:r>
            <a:r>
              <a:rPr lang="fr-FR" sz="1600" dirty="0" smtClean="0">
                <a:latin typeface="+mj-lt"/>
                <a:ea typeface="Times New Roman" panose="02020603050405020304" pitchFamily="18" charset="0"/>
              </a:rPr>
              <a:t>À Nouveaux.</a:t>
            </a:r>
            <a:endParaRPr lang="fr-FR" sz="1600" dirty="0">
              <a:latin typeface="+mj-lt"/>
              <a:ea typeface="Times New Roman" panose="02020603050405020304" pitchFamily="18" charset="0"/>
            </a:endParaRPr>
          </a:p>
          <a:p>
            <a:pPr algn="ctr">
              <a:spcAft>
                <a:spcPts val="0"/>
              </a:spcAft>
            </a:pPr>
            <a:endParaRPr lang="fr-FR" sz="1600" dirty="0">
              <a:latin typeface="+mj-lt"/>
              <a:ea typeface="Times New Roman" panose="02020603050405020304" pitchFamily="18" charset="0"/>
            </a:endParaRPr>
          </a:p>
          <a:p>
            <a:pPr algn="ctr">
              <a:spcAft>
                <a:spcPts val="0"/>
              </a:spcAft>
            </a:pPr>
            <a:r>
              <a:rPr lang="fr-FR" sz="1600" dirty="0">
                <a:latin typeface="+mj-lt"/>
                <a:ea typeface="Times New Roman" panose="02020603050405020304" pitchFamily="18" charset="0"/>
              </a:rPr>
              <a:t>Répondre NON car il sera possible de les générer par la suite </a:t>
            </a:r>
          </a:p>
          <a:p>
            <a:pPr algn="ctr">
              <a:spcAft>
                <a:spcPts val="0"/>
              </a:spcAft>
            </a:pPr>
            <a:r>
              <a:rPr lang="fr-FR" sz="1600" dirty="0" smtClean="0">
                <a:latin typeface="+mj-lt"/>
                <a:ea typeface="Times New Roman" panose="02020603050405020304" pitchFamily="18" charset="0"/>
              </a:rPr>
              <a:t>(voir </a:t>
            </a:r>
            <a:r>
              <a:rPr lang="fr-FR" sz="1600" dirty="0">
                <a:latin typeface="+mj-lt"/>
                <a:ea typeface="Times New Roman" panose="02020603050405020304" pitchFamily="18" charset="0"/>
              </a:rPr>
              <a:t>paragraphe n° 4</a:t>
            </a:r>
            <a:r>
              <a:rPr lang="fr-FR" sz="1600" dirty="0" smtClean="0">
                <a:latin typeface="+mj-lt"/>
                <a:ea typeface="Times New Roman" panose="02020603050405020304" pitchFamily="18" charset="0"/>
              </a:rPr>
              <a:t>).</a:t>
            </a:r>
            <a:endParaRPr lang="fr-FR" sz="1600" dirty="0">
              <a:latin typeface="+mj-lt"/>
              <a:ea typeface="Times New Roman" panose="02020603050405020304" pitchFamily="18" charset="0"/>
            </a:endParaRPr>
          </a:p>
        </p:txBody>
      </p:sp>
      <p:sp>
        <p:nvSpPr>
          <p:cNvPr id="14" name="Rectangle 13">
            <a:extLst>
              <a:ext uri="{FF2B5EF4-FFF2-40B4-BE49-F238E27FC236}">
                <a16:creationId xmlns="" xmlns:a16="http://schemas.microsoft.com/office/drawing/2014/main" id="{473608AE-CF8B-43DC-A450-5066CF0A2BA4}"/>
              </a:ext>
            </a:extLst>
          </p:cNvPr>
          <p:cNvSpPr/>
          <p:nvPr/>
        </p:nvSpPr>
        <p:spPr>
          <a:xfrm>
            <a:off x="-66675" y="1669170"/>
            <a:ext cx="6162676" cy="923330"/>
          </a:xfrm>
          <a:prstGeom prst="rect">
            <a:avLst/>
          </a:prstGeom>
        </p:spPr>
        <p:txBody>
          <a:bodyPr wrap="square">
            <a:spAutoFit/>
          </a:bodyPr>
          <a:lstStyle/>
          <a:p>
            <a:pPr marL="342900" indent="-342900">
              <a:spcAft>
                <a:spcPts val="0"/>
              </a:spcAft>
              <a:buAutoNum type="arabicPeriod"/>
            </a:pPr>
            <a:r>
              <a:rPr lang="fr-FR" b="1" dirty="0" smtClean="0">
                <a:solidFill>
                  <a:srgbClr val="C00000"/>
                </a:solidFill>
                <a:latin typeface="+mj-lt"/>
                <a:ea typeface="Times New Roman" panose="02020603050405020304" pitchFamily="18" charset="0"/>
              </a:rPr>
              <a:t>Créer un </a:t>
            </a:r>
            <a:r>
              <a:rPr lang="fr-FR" b="1" dirty="0">
                <a:solidFill>
                  <a:srgbClr val="C00000"/>
                </a:solidFill>
                <a:latin typeface="+mj-lt"/>
                <a:ea typeface="Times New Roman" panose="02020603050405020304" pitchFamily="18" charset="0"/>
              </a:rPr>
              <a:t>nouvel exercice </a:t>
            </a:r>
            <a:endParaRPr lang="fr-FR" dirty="0">
              <a:solidFill>
                <a:srgbClr val="C00000"/>
              </a:solidFill>
              <a:latin typeface="+mj-lt"/>
              <a:ea typeface="Times New Roman" panose="02020603050405020304" pitchFamily="18" charset="0"/>
            </a:endParaRPr>
          </a:p>
          <a:p>
            <a:pPr marL="342900" indent="-342900">
              <a:spcAft>
                <a:spcPts val="0"/>
              </a:spcAft>
              <a:buAutoNum type="arabicPeriod"/>
            </a:pPr>
            <a:endParaRPr lang="fr-FR" dirty="0">
              <a:latin typeface="+mj-lt"/>
              <a:ea typeface="Times New Roman" panose="02020603050405020304" pitchFamily="18" charset="0"/>
            </a:endParaRPr>
          </a:p>
          <a:p>
            <a:pPr marL="342900" indent="-342900">
              <a:spcAft>
                <a:spcPts val="0"/>
              </a:spcAft>
              <a:buAutoNum type="arabicPeriod"/>
            </a:pPr>
            <a:endParaRPr lang="fr-FR" dirty="0">
              <a:latin typeface="+mj-lt"/>
              <a:ea typeface="Times New Roman" panose="02020603050405020304" pitchFamily="18" charset="0"/>
            </a:endParaRPr>
          </a:p>
        </p:txBody>
      </p:sp>
      <p:pic>
        <p:nvPicPr>
          <p:cNvPr id="9" name="Image 8">
            <a:extLst>
              <a:ext uri="{FF2B5EF4-FFF2-40B4-BE49-F238E27FC236}">
                <a16:creationId xmlns="" xmlns:a16="http://schemas.microsoft.com/office/drawing/2014/main" id="{7EA6CD2F-AFC3-4582-B5A8-F51C6771D3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1351" y="1558685"/>
            <a:ext cx="5435775" cy="4732723"/>
          </a:xfrm>
          <a:prstGeom prst="rect">
            <a:avLst/>
          </a:prstGeom>
        </p:spPr>
      </p:pic>
      <p:sp>
        <p:nvSpPr>
          <p:cNvPr id="17" name="Titre 1">
            <a:extLst>
              <a:ext uri="{FF2B5EF4-FFF2-40B4-BE49-F238E27FC236}">
                <a16:creationId xmlns="" xmlns:a16="http://schemas.microsoft.com/office/drawing/2014/main" id="{8C55D56C-4946-497A-9E8A-A53967B96040}"/>
              </a:ext>
            </a:extLst>
          </p:cNvPr>
          <p:cNvSpPr txBox="1">
            <a:spLocks/>
          </p:cNvSpPr>
          <p:nvPr/>
        </p:nvSpPr>
        <p:spPr>
          <a:xfrm>
            <a:off x="0" y="981260"/>
            <a:ext cx="5125156" cy="496712"/>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chemeClr val="bg1"/>
                </a:solidFill>
                <a:latin typeface="Arial" panose="020B0604020202020204" pitchFamily="34" charset="0"/>
              </a:rPr>
              <a:t>Phase 3 : </a:t>
            </a:r>
            <a:r>
              <a:rPr lang="fr-FR" sz="2400" dirty="0" smtClean="0">
                <a:solidFill>
                  <a:schemeClr val="bg1"/>
                </a:solidFill>
                <a:latin typeface="Arial" panose="020B0604020202020204" pitchFamily="34" charset="0"/>
              </a:rPr>
              <a:t>importer </a:t>
            </a:r>
            <a:r>
              <a:rPr lang="fr-FR" sz="2400" dirty="0">
                <a:solidFill>
                  <a:schemeClr val="bg1"/>
                </a:solidFill>
                <a:latin typeface="Arial" panose="020B0604020202020204" pitchFamily="34" charset="0"/>
              </a:rPr>
              <a:t>le fichier créé</a:t>
            </a:r>
          </a:p>
        </p:txBody>
      </p:sp>
      <p:grpSp>
        <p:nvGrpSpPr>
          <p:cNvPr id="12" name="Groupe 11">
            <a:extLst>
              <a:ext uri="{FF2B5EF4-FFF2-40B4-BE49-F238E27FC236}">
                <a16:creationId xmlns="" xmlns:a16="http://schemas.microsoft.com/office/drawing/2014/main" id="{B8D97514-1A6D-465C-80D2-0DCB2E6D6127}"/>
              </a:ext>
            </a:extLst>
          </p:cNvPr>
          <p:cNvGrpSpPr/>
          <p:nvPr/>
        </p:nvGrpSpPr>
        <p:grpSpPr>
          <a:xfrm>
            <a:off x="0" y="0"/>
            <a:ext cx="12192000" cy="970844"/>
            <a:chOff x="0" y="0"/>
            <a:chExt cx="12192000" cy="970844"/>
          </a:xfrm>
        </p:grpSpPr>
        <p:sp>
          <p:nvSpPr>
            <p:cNvPr id="16" name="Titre 1">
              <a:extLst>
                <a:ext uri="{FF2B5EF4-FFF2-40B4-BE49-F238E27FC236}">
                  <a16:creationId xmlns="" xmlns:a16="http://schemas.microsoft.com/office/drawing/2014/main" id="{A3655A77-9E2A-4E70-A662-5331ADA0437F}"/>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fichiers </a:t>
              </a:r>
              <a:r>
                <a:rPr lang="fr-FR" sz="3300" dirty="0" smtClean="0">
                  <a:solidFill>
                    <a:schemeClr val="accent4">
                      <a:lumMod val="60000"/>
                      <a:lumOff val="40000"/>
                    </a:schemeClr>
                  </a:solidFill>
                </a:rPr>
                <a:t>(6/9</a:t>
              </a:r>
              <a:r>
                <a:rPr lang="fr-FR" sz="3300" dirty="0">
                  <a:solidFill>
                    <a:schemeClr val="accent4">
                      <a:lumMod val="60000"/>
                      <a:lumOff val="40000"/>
                    </a:schemeClr>
                  </a:solidFill>
                </a:rPr>
                <a:t>)</a:t>
              </a:r>
              <a:r>
                <a:rPr lang="fr-FR" sz="3300" dirty="0"/>
                <a:t>  </a:t>
              </a:r>
            </a:p>
            <a:p>
              <a:pPr marL="3044825">
                <a:lnSpc>
                  <a:spcPct val="120000"/>
                </a:lnSpc>
              </a:pPr>
              <a:r>
                <a:rPr lang="fr-FR" sz="2000" i="1" dirty="0"/>
                <a:t>(N devient N+1)</a:t>
              </a:r>
              <a:endParaRPr lang="fr-FR" sz="2800" i="1" dirty="0"/>
            </a:p>
          </p:txBody>
        </p:sp>
        <p:pic>
          <p:nvPicPr>
            <p:cNvPr id="18" name="Image 17">
              <a:extLst>
                <a:ext uri="{FF2B5EF4-FFF2-40B4-BE49-F238E27FC236}">
                  <a16:creationId xmlns="" xmlns:a16="http://schemas.microsoft.com/office/drawing/2014/main" id="{96ADF470-F760-4CD7-ACCD-33212FBC3D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pic>
        <p:nvPicPr>
          <p:cNvPr id="2" name="Image 1">
            <a:extLst>
              <a:ext uri="{FF2B5EF4-FFF2-40B4-BE49-F238E27FC236}">
                <a16:creationId xmlns="" xmlns:a16="http://schemas.microsoft.com/office/drawing/2014/main" id="{375C9B05-0115-4142-A4FD-102FDA0EBB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0139" y="2417395"/>
            <a:ext cx="4653444" cy="1298165"/>
          </a:xfrm>
          <a:prstGeom prst="rect">
            <a:avLst/>
          </a:prstGeom>
        </p:spPr>
      </p:pic>
      <p:sp>
        <p:nvSpPr>
          <p:cNvPr id="11"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227449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473608AE-CF8B-43DC-A450-5066CF0A2BA4}"/>
              </a:ext>
            </a:extLst>
          </p:cNvPr>
          <p:cNvSpPr/>
          <p:nvPr/>
        </p:nvSpPr>
        <p:spPr>
          <a:xfrm>
            <a:off x="-66675" y="1669170"/>
            <a:ext cx="6162676" cy="36933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2. </a:t>
            </a:r>
            <a:r>
              <a:rPr lang="fr-FR" b="1" dirty="0" smtClean="0">
                <a:solidFill>
                  <a:srgbClr val="C00000"/>
                </a:solidFill>
                <a:latin typeface="+mj-lt"/>
                <a:ea typeface="Times New Roman" panose="02020603050405020304" pitchFamily="18" charset="0"/>
              </a:rPr>
              <a:t>Importer les </a:t>
            </a:r>
            <a:r>
              <a:rPr lang="fr-FR" b="1" dirty="0">
                <a:solidFill>
                  <a:srgbClr val="C00000"/>
                </a:solidFill>
                <a:latin typeface="+mj-lt"/>
                <a:ea typeface="Times New Roman" panose="02020603050405020304" pitchFamily="18" charset="0"/>
              </a:rPr>
              <a:t>écritures modifiées</a:t>
            </a:r>
            <a:endParaRPr lang="fr-FR" dirty="0">
              <a:latin typeface="+mj-lt"/>
              <a:ea typeface="Times New Roman" panose="02020603050405020304" pitchFamily="18" charset="0"/>
            </a:endParaRPr>
          </a:p>
        </p:txBody>
      </p:sp>
      <p:sp>
        <p:nvSpPr>
          <p:cNvPr id="17" name="Titre 1">
            <a:extLst>
              <a:ext uri="{FF2B5EF4-FFF2-40B4-BE49-F238E27FC236}">
                <a16:creationId xmlns="" xmlns:a16="http://schemas.microsoft.com/office/drawing/2014/main" id="{8C55D56C-4946-497A-9E8A-A53967B96040}"/>
              </a:ext>
            </a:extLst>
          </p:cNvPr>
          <p:cNvSpPr txBox="1">
            <a:spLocks/>
          </p:cNvSpPr>
          <p:nvPr/>
        </p:nvSpPr>
        <p:spPr>
          <a:xfrm>
            <a:off x="0" y="981260"/>
            <a:ext cx="5125156" cy="496712"/>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chemeClr val="bg1"/>
                </a:solidFill>
                <a:latin typeface="Arial" panose="020B0604020202020204" pitchFamily="34" charset="0"/>
              </a:rPr>
              <a:t>Phase 3 : </a:t>
            </a:r>
            <a:r>
              <a:rPr lang="fr-FR" sz="2400" dirty="0" smtClean="0">
                <a:solidFill>
                  <a:schemeClr val="bg1"/>
                </a:solidFill>
                <a:latin typeface="Arial" panose="020B0604020202020204" pitchFamily="34" charset="0"/>
              </a:rPr>
              <a:t>importer </a:t>
            </a:r>
            <a:r>
              <a:rPr lang="fr-FR" sz="2400" dirty="0">
                <a:solidFill>
                  <a:schemeClr val="bg1"/>
                </a:solidFill>
                <a:latin typeface="Arial" panose="020B0604020202020204" pitchFamily="34" charset="0"/>
              </a:rPr>
              <a:t>le fichier créé</a:t>
            </a:r>
          </a:p>
        </p:txBody>
      </p:sp>
      <p:sp>
        <p:nvSpPr>
          <p:cNvPr id="12" name="Rectangle 11">
            <a:extLst>
              <a:ext uri="{FF2B5EF4-FFF2-40B4-BE49-F238E27FC236}">
                <a16:creationId xmlns="" xmlns:a16="http://schemas.microsoft.com/office/drawing/2014/main" id="{4B67E355-BC6B-4528-A556-0CEDA395164E}"/>
              </a:ext>
            </a:extLst>
          </p:cNvPr>
          <p:cNvSpPr/>
          <p:nvPr/>
        </p:nvSpPr>
        <p:spPr>
          <a:xfrm>
            <a:off x="115748" y="2075838"/>
            <a:ext cx="3847048" cy="338554"/>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1. </a:t>
            </a:r>
            <a:r>
              <a:rPr lang="fr-FR" sz="1600" dirty="0" smtClean="0">
                <a:latin typeface="+mj-lt"/>
                <a:ea typeface="Times New Roman" panose="02020603050405020304" pitchFamily="18" charset="0"/>
              </a:rPr>
              <a:t>Importer </a:t>
            </a:r>
            <a:r>
              <a:rPr lang="fr-FR" sz="1600" dirty="0">
                <a:latin typeface="+mj-lt"/>
                <a:ea typeface="Times New Roman" panose="02020603050405020304" pitchFamily="18" charset="0"/>
              </a:rPr>
              <a:t>des fichiers </a:t>
            </a:r>
            <a:r>
              <a:rPr lang="fr-FR" sz="1600" dirty="0" smtClean="0">
                <a:latin typeface="+mj-lt"/>
                <a:ea typeface="Times New Roman" panose="02020603050405020304" pitchFamily="18" charset="0"/>
              </a:rPr>
              <a:t>paramétrables.</a:t>
            </a:r>
            <a:endParaRPr lang="fr-FR" sz="1400" i="1" dirty="0">
              <a:latin typeface="+mj-lt"/>
            </a:endParaRPr>
          </a:p>
        </p:txBody>
      </p:sp>
      <p:sp>
        <p:nvSpPr>
          <p:cNvPr id="16" name="Rectangle 15">
            <a:extLst>
              <a:ext uri="{FF2B5EF4-FFF2-40B4-BE49-F238E27FC236}">
                <a16:creationId xmlns="" xmlns:a16="http://schemas.microsoft.com/office/drawing/2014/main" id="{451816A1-3D28-4523-B698-AFB0D42841D7}"/>
              </a:ext>
            </a:extLst>
          </p:cNvPr>
          <p:cNvSpPr/>
          <p:nvPr/>
        </p:nvSpPr>
        <p:spPr>
          <a:xfrm>
            <a:off x="4430082" y="2099639"/>
            <a:ext cx="2605394" cy="1569660"/>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2. Sélectionner </a:t>
            </a:r>
            <a:r>
              <a:rPr lang="fr-FR" sz="1600" dirty="0" smtClean="0">
                <a:latin typeface="+mj-lt"/>
                <a:ea typeface="Times New Roman" panose="02020603050405020304" pitchFamily="18" charset="0"/>
              </a:rPr>
              <a:t>le fichier </a:t>
            </a:r>
            <a:r>
              <a:rPr lang="fr-FR" sz="1600" dirty="0">
                <a:latin typeface="+mj-lt"/>
                <a:ea typeface="Times New Roman" panose="02020603050405020304" pitchFamily="18" charset="0"/>
              </a:rPr>
              <a:t>à importer </a:t>
            </a:r>
            <a:r>
              <a:rPr lang="fr-FR" sz="1600" dirty="0" smtClean="0">
                <a:latin typeface="+mj-lt"/>
                <a:ea typeface="Times New Roman" panose="02020603050405020304" pitchFamily="18" charset="0"/>
              </a:rPr>
              <a:t>(celui sauvegardé avec </a:t>
            </a:r>
            <a:r>
              <a:rPr lang="fr-FR" sz="1600" dirty="0">
                <a:latin typeface="+mj-lt"/>
                <a:ea typeface="Times New Roman" panose="02020603050405020304" pitchFamily="18" charset="0"/>
              </a:rPr>
              <a:t>l’année N+1</a:t>
            </a:r>
            <a:r>
              <a:rPr lang="fr-FR" sz="1600" dirty="0" smtClean="0">
                <a:latin typeface="+mj-lt"/>
                <a:ea typeface="Times New Roman" panose="02020603050405020304" pitchFamily="18" charset="0"/>
              </a:rPr>
              <a:t>).</a:t>
            </a:r>
            <a:endParaRPr lang="fr-FR" sz="1600" dirty="0">
              <a:latin typeface="+mj-lt"/>
              <a:ea typeface="Times New Roman" panose="02020603050405020304" pitchFamily="18" charset="0"/>
            </a:endParaRPr>
          </a:p>
          <a:p>
            <a:pPr algn="ctr">
              <a:spcAft>
                <a:spcPts val="0"/>
              </a:spcAft>
            </a:pPr>
            <a:endParaRPr lang="fr-FR" sz="1600" dirty="0">
              <a:latin typeface="+mj-lt"/>
              <a:ea typeface="Times New Roman" panose="02020603050405020304" pitchFamily="18" charset="0"/>
            </a:endParaRPr>
          </a:p>
          <a:p>
            <a:pPr algn="ctr">
              <a:spcAft>
                <a:spcPts val="0"/>
              </a:spcAft>
            </a:pPr>
            <a:r>
              <a:rPr lang="fr-FR" sz="1600" i="1" dirty="0" smtClean="0">
                <a:latin typeface="+mj-lt"/>
                <a:ea typeface="Times New Roman" panose="02020603050405020304" pitchFamily="18" charset="0"/>
              </a:rPr>
              <a:t>Procédure </a:t>
            </a:r>
            <a:r>
              <a:rPr lang="fr-FR" sz="1600" i="1" dirty="0">
                <a:latin typeface="+mj-lt"/>
                <a:ea typeface="Times New Roman" panose="02020603050405020304" pitchFamily="18" charset="0"/>
              </a:rPr>
              <a:t>identique à </a:t>
            </a:r>
            <a:r>
              <a:rPr lang="fr-FR" sz="1600" i="1" dirty="0" smtClean="0">
                <a:latin typeface="+mj-lt"/>
                <a:ea typeface="Times New Roman" panose="02020603050405020304" pitchFamily="18" charset="0"/>
              </a:rPr>
              <a:t>l’export</a:t>
            </a:r>
            <a:r>
              <a:rPr lang="fr-FR" sz="1600" i="1" dirty="0">
                <a:latin typeface="+mj-lt"/>
                <a:ea typeface="Times New Roman" panose="02020603050405020304" pitchFamily="18" charset="0"/>
              </a:rPr>
              <a:t>.</a:t>
            </a:r>
          </a:p>
        </p:txBody>
      </p:sp>
      <p:pic>
        <p:nvPicPr>
          <p:cNvPr id="18" name="Image 17">
            <a:extLst>
              <a:ext uri="{FF2B5EF4-FFF2-40B4-BE49-F238E27FC236}">
                <a16:creationId xmlns="" xmlns:a16="http://schemas.microsoft.com/office/drawing/2014/main" id="{0EFC060A-61E9-4F88-8A12-B33D933791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748" y="2800942"/>
            <a:ext cx="4132162" cy="3195355"/>
          </a:xfrm>
          <a:prstGeom prst="rect">
            <a:avLst/>
          </a:prstGeom>
        </p:spPr>
      </p:pic>
      <p:grpSp>
        <p:nvGrpSpPr>
          <p:cNvPr id="19" name="Groupe 18">
            <a:extLst>
              <a:ext uri="{FF2B5EF4-FFF2-40B4-BE49-F238E27FC236}">
                <a16:creationId xmlns="" xmlns:a16="http://schemas.microsoft.com/office/drawing/2014/main" id="{54705A27-F818-423F-97FA-0B70A01FF396}"/>
              </a:ext>
            </a:extLst>
          </p:cNvPr>
          <p:cNvGrpSpPr/>
          <p:nvPr/>
        </p:nvGrpSpPr>
        <p:grpSpPr>
          <a:xfrm>
            <a:off x="7085772" y="1574726"/>
            <a:ext cx="5078362" cy="4573648"/>
            <a:chOff x="7551276" y="1437873"/>
            <a:chExt cx="4463846" cy="4168418"/>
          </a:xfrm>
        </p:grpSpPr>
        <p:pic>
          <p:nvPicPr>
            <p:cNvPr id="20" name="Image 19">
              <a:extLst>
                <a:ext uri="{FF2B5EF4-FFF2-40B4-BE49-F238E27FC236}">
                  <a16:creationId xmlns="" xmlns:a16="http://schemas.microsoft.com/office/drawing/2014/main" id="{C5D7E4CE-132E-45CA-8156-F2EC4D221F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1276" y="1437873"/>
              <a:ext cx="4463846" cy="3891212"/>
            </a:xfrm>
            <a:prstGeom prst="rect">
              <a:avLst/>
            </a:prstGeom>
          </p:spPr>
        </p:pic>
        <p:pic>
          <p:nvPicPr>
            <p:cNvPr id="21" name="Image 20">
              <a:extLst>
                <a:ext uri="{FF2B5EF4-FFF2-40B4-BE49-F238E27FC236}">
                  <a16:creationId xmlns="" xmlns:a16="http://schemas.microsoft.com/office/drawing/2014/main" id="{D54B795A-DE14-4808-9DA3-EAE546847E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51276" y="5272849"/>
              <a:ext cx="4463846" cy="333442"/>
            </a:xfrm>
            <a:prstGeom prst="rect">
              <a:avLst/>
            </a:prstGeom>
          </p:spPr>
        </p:pic>
      </p:grpSp>
      <p:sp>
        <p:nvSpPr>
          <p:cNvPr id="22" name="Ellipse 21">
            <a:extLst>
              <a:ext uri="{FF2B5EF4-FFF2-40B4-BE49-F238E27FC236}">
                <a16:creationId xmlns="" xmlns:a16="http://schemas.microsoft.com/office/drawing/2014/main" id="{67E72C35-83D8-4614-91D0-26B618A2E7F6}"/>
              </a:ext>
            </a:extLst>
          </p:cNvPr>
          <p:cNvSpPr/>
          <p:nvPr/>
        </p:nvSpPr>
        <p:spPr>
          <a:xfrm>
            <a:off x="10280856" y="5396133"/>
            <a:ext cx="1933574" cy="1200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22">
            <a:extLst>
              <a:ext uri="{FF2B5EF4-FFF2-40B4-BE49-F238E27FC236}">
                <a16:creationId xmlns="" xmlns:a16="http://schemas.microsoft.com/office/drawing/2014/main" id="{7574CD6E-3341-4FA4-A29B-5CB18F123C83}"/>
              </a:ext>
            </a:extLst>
          </p:cNvPr>
          <p:cNvGrpSpPr/>
          <p:nvPr/>
        </p:nvGrpSpPr>
        <p:grpSpPr>
          <a:xfrm>
            <a:off x="0" y="0"/>
            <a:ext cx="12192000" cy="970844"/>
            <a:chOff x="0" y="0"/>
            <a:chExt cx="12192000" cy="970844"/>
          </a:xfrm>
        </p:grpSpPr>
        <p:sp>
          <p:nvSpPr>
            <p:cNvPr id="24" name="Titre 1">
              <a:extLst>
                <a:ext uri="{FF2B5EF4-FFF2-40B4-BE49-F238E27FC236}">
                  <a16:creationId xmlns="" xmlns:a16="http://schemas.microsoft.com/office/drawing/2014/main" id="{02857391-8B4C-426B-A304-E77C333A87ED}"/>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fichiers </a:t>
              </a:r>
              <a:r>
                <a:rPr lang="fr-FR" sz="3300" dirty="0" smtClean="0">
                  <a:solidFill>
                    <a:schemeClr val="accent4">
                      <a:lumMod val="60000"/>
                      <a:lumOff val="40000"/>
                    </a:schemeClr>
                  </a:solidFill>
                </a:rPr>
                <a:t>(7/9</a:t>
              </a:r>
              <a:r>
                <a:rPr lang="fr-FR" sz="3300" dirty="0">
                  <a:solidFill>
                    <a:schemeClr val="accent4">
                      <a:lumMod val="60000"/>
                      <a:lumOff val="40000"/>
                    </a:schemeClr>
                  </a:solidFill>
                </a:rPr>
                <a:t>)</a:t>
              </a:r>
              <a:r>
                <a:rPr lang="fr-FR" sz="3300" dirty="0"/>
                <a:t>  </a:t>
              </a:r>
            </a:p>
            <a:p>
              <a:pPr marL="3044825">
                <a:lnSpc>
                  <a:spcPct val="120000"/>
                </a:lnSpc>
              </a:pPr>
              <a:r>
                <a:rPr lang="fr-FR" sz="2000" i="1" dirty="0"/>
                <a:t>(N devient N+1)</a:t>
              </a:r>
              <a:endParaRPr lang="fr-FR" sz="2800" i="1" dirty="0"/>
            </a:p>
          </p:txBody>
        </p:sp>
        <p:pic>
          <p:nvPicPr>
            <p:cNvPr id="25" name="Image 24">
              <a:extLst>
                <a:ext uri="{FF2B5EF4-FFF2-40B4-BE49-F238E27FC236}">
                  <a16:creationId xmlns="" xmlns:a16="http://schemas.microsoft.com/office/drawing/2014/main" id="{E3EC2127-E301-40A5-BFC2-CED3E2A1AE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sp>
        <p:nvSpPr>
          <p:cNvPr id="15" name="Rectangle 14">
            <a:extLst>
              <a:ext uri="{FF2B5EF4-FFF2-40B4-BE49-F238E27FC236}">
                <a16:creationId xmlns="" xmlns:a16="http://schemas.microsoft.com/office/drawing/2014/main" id="{451816A1-3D28-4523-B698-AFB0D42841D7}"/>
              </a:ext>
            </a:extLst>
          </p:cNvPr>
          <p:cNvSpPr/>
          <p:nvPr/>
        </p:nvSpPr>
        <p:spPr>
          <a:xfrm>
            <a:off x="4480378" y="4542718"/>
            <a:ext cx="2605394" cy="1077218"/>
          </a:xfrm>
          <a:prstGeom prst="rect">
            <a:avLst/>
          </a:prstGeom>
          <a:ln>
            <a:solidFill>
              <a:srgbClr val="FF0000"/>
            </a:solidFill>
          </a:ln>
        </p:spPr>
        <p:txBody>
          <a:bodyPr wrap="square">
            <a:spAutoFit/>
          </a:bodyPr>
          <a:lstStyle/>
          <a:p>
            <a:pPr algn="ctr">
              <a:spcAft>
                <a:spcPts val="0"/>
              </a:spcAft>
            </a:pPr>
            <a:r>
              <a:rPr lang="fr-FR" sz="1600" dirty="0" smtClean="0">
                <a:latin typeface="+mj-lt"/>
                <a:ea typeface="Times New Roman" panose="02020603050405020304" pitchFamily="18" charset="0"/>
              </a:rPr>
              <a:t>3. Vérifier dans les journaux de l'année N+1 que les écritures ont bien été importées.</a:t>
            </a:r>
            <a:endParaRPr lang="fr-FR" sz="1400" i="1" dirty="0">
              <a:latin typeface="+mj-lt"/>
              <a:ea typeface="Times New Roman" panose="02020603050405020304" pitchFamily="18" charset="0"/>
            </a:endParaRPr>
          </a:p>
        </p:txBody>
      </p:sp>
      <p:sp>
        <p:nvSpPr>
          <p:cNvPr id="26"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27" name="Image 26" descr="Licence Creative Commons">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231071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C216FEE-E77E-44A1-93EC-E647608F9B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371"/>
          <a:stretch/>
        </p:blipFill>
        <p:spPr>
          <a:xfrm>
            <a:off x="4073818" y="3285612"/>
            <a:ext cx="4430102" cy="3151864"/>
          </a:xfrm>
          <a:prstGeom prst="rect">
            <a:avLst/>
          </a:prstGeom>
        </p:spPr>
      </p:pic>
      <p:sp>
        <p:nvSpPr>
          <p:cNvPr id="14" name="Rectangle 13">
            <a:extLst>
              <a:ext uri="{FF2B5EF4-FFF2-40B4-BE49-F238E27FC236}">
                <a16:creationId xmlns="" xmlns:a16="http://schemas.microsoft.com/office/drawing/2014/main" id="{473608AE-CF8B-43DC-A450-5066CF0A2BA4}"/>
              </a:ext>
            </a:extLst>
          </p:cNvPr>
          <p:cNvSpPr/>
          <p:nvPr/>
        </p:nvSpPr>
        <p:spPr>
          <a:xfrm>
            <a:off x="-66676" y="1669170"/>
            <a:ext cx="11334443" cy="923330"/>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3. </a:t>
            </a:r>
            <a:r>
              <a:rPr lang="fr-FR" b="1" dirty="0" smtClean="0">
                <a:solidFill>
                  <a:srgbClr val="C00000"/>
                </a:solidFill>
                <a:latin typeface="+mj-lt"/>
                <a:ea typeface="Times New Roman" panose="02020603050405020304" pitchFamily="18" charset="0"/>
              </a:rPr>
              <a:t>Supprimer les </a:t>
            </a:r>
            <a:r>
              <a:rPr lang="fr-FR" b="1" dirty="0">
                <a:solidFill>
                  <a:srgbClr val="C00000"/>
                </a:solidFill>
                <a:latin typeface="+mj-lt"/>
                <a:ea typeface="Times New Roman" panose="02020603050405020304" pitchFamily="18" charset="0"/>
              </a:rPr>
              <a:t>écritures N </a:t>
            </a:r>
            <a:endParaRPr lang="fr-FR" dirty="0">
              <a:solidFill>
                <a:srgbClr val="C00000"/>
              </a:solidFill>
              <a:latin typeface="+mj-lt"/>
              <a:ea typeface="Times New Roman" panose="02020603050405020304" pitchFamily="18" charset="0"/>
            </a:endParaRPr>
          </a:p>
          <a:p>
            <a:pPr marL="342900" indent="-342900">
              <a:spcAft>
                <a:spcPts val="0"/>
              </a:spcAft>
              <a:buAutoNum type="arabicPeriod"/>
            </a:pPr>
            <a:endParaRPr lang="fr-FR" dirty="0">
              <a:latin typeface="+mj-lt"/>
              <a:ea typeface="Times New Roman" panose="02020603050405020304" pitchFamily="18" charset="0"/>
            </a:endParaRPr>
          </a:p>
          <a:p>
            <a:pPr marL="342900" indent="-342900">
              <a:spcAft>
                <a:spcPts val="0"/>
              </a:spcAft>
              <a:buAutoNum type="arabicPeriod"/>
            </a:pPr>
            <a:endParaRPr lang="fr-FR" dirty="0">
              <a:latin typeface="+mj-lt"/>
              <a:ea typeface="Times New Roman" panose="02020603050405020304" pitchFamily="18" charset="0"/>
            </a:endParaRPr>
          </a:p>
        </p:txBody>
      </p:sp>
      <p:sp>
        <p:nvSpPr>
          <p:cNvPr id="17" name="Ellipse 16">
            <a:extLst>
              <a:ext uri="{FF2B5EF4-FFF2-40B4-BE49-F238E27FC236}">
                <a16:creationId xmlns="" xmlns:a16="http://schemas.microsoft.com/office/drawing/2014/main" id="{D3687A75-5905-4DCA-9AC1-E69846C9F169}"/>
              </a:ext>
            </a:extLst>
          </p:cNvPr>
          <p:cNvSpPr/>
          <p:nvPr/>
        </p:nvSpPr>
        <p:spPr>
          <a:xfrm>
            <a:off x="4428631" y="4861544"/>
            <a:ext cx="1445021" cy="8559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 xmlns:a16="http://schemas.microsoft.com/office/drawing/2014/main" id="{5797FDC0-27D9-4C4C-A94E-6D2F8FC799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6030" y="3499153"/>
            <a:ext cx="3472406" cy="2893334"/>
          </a:xfrm>
          <a:prstGeom prst="rect">
            <a:avLst/>
          </a:prstGeom>
        </p:spPr>
      </p:pic>
      <p:sp>
        <p:nvSpPr>
          <p:cNvPr id="19" name="Rectangle 18">
            <a:extLst>
              <a:ext uri="{FF2B5EF4-FFF2-40B4-BE49-F238E27FC236}">
                <a16:creationId xmlns="" xmlns:a16="http://schemas.microsoft.com/office/drawing/2014/main" id="{B20AC9F3-21A1-47A6-9390-93638EA4D563}"/>
              </a:ext>
            </a:extLst>
          </p:cNvPr>
          <p:cNvSpPr/>
          <p:nvPr/>
        </p:nvSpPr>
        <p:spPr>
          <a:xfrm>
            <a:off x="24530" y="2211502"/>
            <a:ext cx="3693906" cy="1077218"/>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1. </a:t>
            </a:r>
            <a:r>
              <a:rPr lang="fr-FR" sz="1600" dirty="0" smtClean="0">
                <a:latin typeface="+mj-lt"/>
                <a:ea typeface="Times New Roman" panose="02020603050405020304" pitchFamily="18" charset="0"/>
              </a:rPr>
              <a:t>Lancer </a:t>
            </a:r>
            <a:r>
              <a:rPr lang="fr-FR" sz="1600" dirty="0">
                <a:latin typeface="+mj-lt"/>
                <a:ea typeface="Times New Roman" panose="02020603050405020304" pitchFamily="18" charset="0"/>
              </a:rPr>
              <a:t>la « purge des écritures » (permet la suppression des écritures en masse</a:t>
            </a:r>
            <a:r>
              <a:rPr lang="fr-FR" sz="1600" dirty="0" smtClean="0">
                <a:latin typeface="+mj-lt"/>
                <a:ea typeface="Times New Roman" panose="02020603050405020304" pitchFamily="18" charset="0"/>
              </a:rPr>
              <a:t>). Menu </a:t>
            </a:r>
            <a:r>
              <a:rPr lang="fr-FR" sz="1600" dirty="0">
                <a:latin typeface="+mj-lt"/>
                <a:ea typeface="Times New Roman" panose="02020603050405020304" pitchFamily="18" charset="0"/>
              </a:rPr>
              <a:t>Outils / Assistance comptable / Purger les </a:t>
            </a:r>
            <a:r>
              <a:rPr lang="fr-FR" sz="1600" dirty="0" smtClean="0">
                <a:latin typeface="+mj-lt"/>
                <a:ea typeface="Times New Roman" panose="02020603050405020304" pitchFamily="18" charset="0"/>
              </a:rPr>
              <a:t>écritures.</a:t>
            </a:r>
            <a:endParaRPr lang="fr-FR" sz="1600" i="1" dirty="0">
              <a:latin typeface="+mj-lt"/>
              <a:ea typeface="Times New Roman" panose="02020603050405020304" pitchFamily="18" charset="0"/>
            </a:endParaRPr>
          </a:p>
        </p:txBody>
      </p:sp>
      <p:sp>
        <p:nvSpPr>
          <p:cNvPr id="13" name="Rectangle 12">
            <a:extLst>
              <a:ext uri="{FF2B5EF4-FFF2-40B4-BE49-F238E27FC236}">
                <a16:creationId xmlns="" xmlns:a16="http://schemas.microsoft.com/office/drawing/2014/main" id="{EFC0817A-BCC0-40AD-96E7-008EFB60FD79}"/>
              </a:ext>
            </a:extLst>
          </p:cNvPr>
          <p:cNvSpPr/>
          <p:nvPr/>
        </p:nvSpPr>
        <p:spPr>
          <a:xfrm>
            <a:off x="8961007" y="2211502"/>
            <a:ext cx="3110917" cy="338554"/>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3. </a:t>
            </a:r>
            <a:r>
              <a:rPr lang="fr-FR" sz="1600" dirty="0" smtClean="0">
                <a:latin typeface="+mj-lt"/>
                <a:ea typeface="Times New Roman" panose="02020603050405020304" pitchFamily="18" charset="0"/>
              </a:rPr>
              <a:t>Vérifier </a:t>
            </a:r>
            <a:r>
              <a:rPr lang="fr-FR" sz="1600" dirty="0">
                <a:latin typeface="+mj-lt"/>
                <a:ea typeface="Times New Roman" panose="02020603050405020304" pitchFamily="18" charset="0"/>
              </a:rPr>
              <a:t>et </a:t>
            </a:r>
            <a:r>
              <a:rPr lang="fr-FR" sz="1600" dirty="0" smtClean="0">
                <a:latin typeface="+mj-lt"/>
                <a:ea typeface="Times New Roman" panose="02020603050405020304" pitchFamily="18" charset="0"/>
              </a:rPr>
              <a:t>gérer les RAN.</a:t>
            </a:r>
            <a:endParaRPr lang="fr-FR" sz="1400" i="1" dirty="0">
              <a:latin typeface="+mj-lt"/>
              <a:ea typeface="Times New Roman" panose="02020603050405020304" pitchFamily="18" charset="0"/>
            </a:endParaRPr>
          </a:p>
        </p:txBody>
      </p:sp>
      <p:sp>
        <p:nvSpPr>
          <p:cNvPr id="18" name="Ellipse 17">
            <a:extLst>
              <a:ext uri="{FF2B5EF4-FFF2-40B4-BE49-F238E27FC236}">
                <a16:creationId xmlns="" xmlns:a16="http://schemas.microsoft.com/office/drawing/2014/main" id="{8DE883D2-AA0F-474A-B3FA-A9F6BCB70374}"/>
              </a:ext>
            </a:extLst>
          </p:cNvPr>
          <p:cNvSpPr/>
          <p:nvPr/>
        </p:nvSpPr>
        <p:spPr>
          <a:xfrm>
            <a:off x="7180819" y="4861544"/>
            <a:ext cx="1445021" cy="8559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 xmlns:a16="http://schemas.microsoft.com/office/drawing/2014/main" id="{6B4ED1C2-4C49-4A56-9FF4-18796B23485B}"/>
              </a:ext>
            </a:extLst>
          </p:cNvPr>
          <p:cNvSpPr/>
          <p:nvPr/>
        </p:nvSpPr>
        <p:spPr>
          <a:xfrm>
            <a:off x="8961009" y="3285612"/>
            <a:ext cx="3110917" cy="1323439"/>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Vérifier dans l’exercice précédent que toutes les écritures soient </a:t>
            </a:r>
            <a:r>
              <a:rPr lang="fr-FR" sz="1600" dirty="0" smtClean="0">
                <a:latin typeface="+mj-lt"/>
                <a:ea typeface="Times New Roman" panose="02020603050405020304" pitchFamily="18" charset="0"/>
              </a:rPr>
              <a:t>supprimées</a:t>
            </a:r>
            <a:endParaRPr lang="fr-FR" sz="1600" dirty="0">
              <a:latin typeface="+mj-lt"/>
              <a:ea typeface="Times New Roman" panose="02020603050405020304" pitchFamily="18" charset="0"/>
            </a:endParaRPr>
          </a:p>
          <a:p>
            <a:pPr algn="ctr">
              <a:spcAft>
                <a:spcPts val="0"/>
              </a:spcAft>
            </a:pPr>
            <a:r>
              <a:rPr lang="fr-FR" sz="1600" dirty="0" smtClean="0">
                <a:latin typeface="+mj-lt"/>
                <a:ea typeface="Times New Roman" panose="02020603050405020304" pitchFamily="18" charset="0"/>
              </a:rPr>
              <a:t>(voir </a:t>
            </a:r>
            <a:r>
              <a:rPr lang="fr-FR" sz="1600" dirty="0">
                <a:latin typeface="+mj-lt"/>
                <a:ea typeface="Times New Roman" panose="02020603050405020304" pitchFamily="18" charset="0"/>
              </a:rPr>
              <a:t>ci-après le cas</a:t>
            </a:r>
          </a:p>
          <a:p>
            <a:pPr algn="ctr">
              <a:spcAft>
                <a:spcPts val="0"/>
              </a:spcAft>
            </a:pPr>
            <a:r>
              <a:rPr lang="fr-FR" sz="1600" dirty="0">
                <a:latin typeface="+mj-lt"/>
                <a:ea typeface="Times New Roman" panose="02020603050405020304" pitchFamily="18" charset="0"/>
              </a:rPr>
              <a:t>des </a:t>
            </a:r>
            <a:r>
              <a:rPr lang="fr-FR" sz="1600" dirty="0" smtClean="0">
                <a:latin typeface="+mj-lt"/>
                <a:ea typeface="Times New Roman" panose="02020603050405020304" pitchFamily="18" charset="0"/>
              </a:rPr>
              <a:t>À Nouveaux).</a:t>
            </a:r>
            <a:endParaRPr lang="fr-FR" sz="1400" i="1" dirty="0">
              <a:latin typeface="+mj-lt"/>
              <a:ea typeface="Times New Roman" panose="02020603050405020304" pitchFamily="18" charset="0"/>
            </a:endParaRPr>
          </a:p>
        </p:txBody>
      </p:sp>
      <p:sp>
        <p:nvSpPr>
          <p:cNvPr id="24" name="Titre 1">
            <a:extLst>
              <a:ext uri="{FF2B5EF4-FFF2-40B4-BE49-F238E27FC236}">
                <a16:creationId xmlns="" xmlns:a16="http://schemas.microsoft.com/office/drawing/2014/main" id="{026BDE4A-2516-40F0-840B-82AD42CDB42A}"/>
              </a:ext>
            </a:extLst>
          </p:cNvPr>
          <p:cNvSpPr txBox="1">
            <a:spLocks/>
          </p:cNvSpPr>
          <p:nvPr/>
        </p:nvSpPr>
        <p:spPr>
          <a:xfrm>
            <a:off x="0" y="981260"/>
            <a:ext cx="5125156" cy="496712"/>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chemeClr val="bg1"/>
                </a:solidFill>
                <a:latin typeface="Arial" panose="020B0604020202020204" pitchFamily="34" charset="0"/>
              </a:rPr>
              <a:t>Phase 3 : </a:t>
            </a:r>
            <a:r>
              <a:rPr lang="fr-FR" sz="2400" dirty="0" smtClean="0">
                <a:solidFill>
                  <a:schemeClr val="bg1"/>
                </a:solidFill>
                <a:latin typeface="Arial" panose="020B0604020202020204" pitchFamily="34" charset="0"/>
              </a:rPr>
              <a:t>importer </a:t>
            </a:r>
            <a:r>
              <a:rPr lang="fr-FR" sz="2400" dirty="0">
                <a:solidFill>
                  <a:schemeClr val="bg1"/>
                </a:solidFill>
                <a:latin typeface="Arial" panose="020B0604020202020204" pitchFamily="34" charset="0"/>
              </a:rPr>
              <a:t>le fichier créé</a:t>
            </a:r>
          </a:p>
        </p:txBody>
      </p:sp>
      <p:grpSp>
        <p:nvGrpSpPr>
          <p:cNvPr id="16" name="Groupe 15">
            <a:extLst>
              <a:ext uri="{FF2B5EF4-FFF2-40B4-BE49-F238E27FC236}">
                <a16:creationId xmlns="" xmlns:a16="http://schemas.microsoft.com/office/drawing/2014/main" id="{1F508A7C-CDFA-4BD1-94AF-F3DDE3A1AE51}"/>
              </a:ext>
            </a:extLst>
          </p:cNvPr>
          <p:cNvGrpSpPr/>
          <p:nvPr/>
        </p:nvGrpSpPr>
        <p:grpSpPr>
          <a:xfrm>
            <a:off x="0" y="0"/>
            <a:ext cx="12192000" cy="970844"/>
            <a:chOff x="0" y="0"/>
            <a:chExt cx="12192000" cy="970844"/>
          </a:xfrm>
        </p:grpSpPr>
        <p:sp>
          <p:nvSpPr>
            <p:cNvPr id="25" name="Titre 1">
              <a:extLst>
                <a:ext uri="{FF2B5EF4-FFF2-40B4-BE49-F238E27FC236}">
                  <a16:creationId xmlns="" xmlns:a16="http://schemas.microsoft.com/office/drawing/2014/main" id="{DE770BA9-6115-4955-B5AF-6FD98A1AA5AF}"/>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fichiers </a:t>
              </a:r>
              <a:r>
                <a:rPr lang="fr-FR" sz="3300" dirty="0" smtClean="0">
                  <a:solidFill>
                    <a:schemeClr val="accent4">
                      <a:lumMod val="60000"/>
                      <a:lumOff val="40000"/>
                    </a:schemeClr>
                  </a:solidFill>
                </a:rPr>
                <a:t>(8/9</a:t>
              </a:r>
              <a:r>
                <a:rPr lang="fr-FR" sz="3300" dirty="0">
                  <a:solidFill>
                    <a:schemeClr val="accent4">
                      <a:lumMod val="60000"/>
                      <a:lumOff val="40000"/>
                    </a:schemeClr>
                  </a:solidFill>
                </a:rPr>
                <a:t>)</a:t>
              </a:r>
              <a:r>
                <a:rPr lang="fr-FR" sz="3300" dirty="0"/>
                <a:t>  </a:t>
              </a:r>
            </a:p>
            <a:p>
              <a:pPr marL="3044825">
                <a:lnSpc>
                  <a:spcPct val="120000"/>
                </a:lnSpc>
              </a:pPr>
              <a:r>
                <a:rPr lang="fr-FR" sz="2000" i="1" dirty="0"/>
                <a:t>(N devient N+1)</a:t>
              </a:r>
              <a:endParaRPr lang="fr-FR" sz="2800" i="1" dirty="0"/>
            </a:p>
          </p:txBody>
        </p:sp>
        <p:pic>
          <p:nvPicPr>
            <p:cNvPr id="26" name="Image 25">
              <a:extLst>
                <a:ext uri="{FF2B5EF4-FFF2-40B4-BE49-F238E27FC236}">
                  <a16:creationId xmlns="" xmlns:a16="http://schemas.microsoft.com/office/drawing/2014/main" id="{46AAC216-849A-4D19-96AA-EA4DD2831A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sp>
        <p:nvSpPr>
          <p:cNvPr id="20"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22" name="Image 21" descr="Licence Creative Common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
        <p:nvSpPr>
          <p:cNvPr id="23" name="Rectangle 22">
            <a:extLst>
              <a:ext uri="{FF2B5EF4-FFF2-40B4-BE49-F238E27FC236}">
                <a16:creationId xmlns="" xmlns:a16="http://schemas.microsoft.com/office/drawing/2014/main" id="{AD62057A-E91C-4AEF-81E1-67BDCBEFA005}"/>
              </a:ext>
            </a:extLst>
          </p:cNvPr>
          <p:cNvSpPr/>
          <p:nvPr/>
        </p:nvSpPr>
        <p:spPr>
          <a:xfrm>
            <a:off x="4073817" y="2225475"/>
            <a:ext cx="4430103" cy="830997"/>
          </a:xfrm>
          <a:prstGeom prst="rect">
            <a:avLst/>
          </a:prstGeom>
          <a:ln>
            <a:solidFill>
              <a:srgbClr val="FF0000"/>
            </a:solidFill>
          </a:ln>
        </p:spPr>
        <p:txBody>
          <a:bodyPr wrap="square">
            <a:spAutoFit/>
          </a:bodyPr>
          <a:lstStyle/>
          <a:p>
            <a:pPr algn="ctr">
              <a:spcAft>
                <a:spcPts val="0"/>
              </a:spcAft>
            </a:pPr>
            <a:r>
              <a:rPr lang="fr-FR" sz="1600" dirty="0" smtClean="0">
                <a:latin typeface="+mj-lt"/>
                <a:ea typeface="Times New Roman" panose="02020603050405020304" pitchFamily="18" charset="0"/>
              </a:rPr>
              <a:t>2. </a:t>
            </a:r>
            <a:r>
              <a:rPr lang="fr-FR" sz="1600" dirty="0">
                <a:latin typeface="+mj-lt"/>
                <a:ea typeface="Times New Roman" panose="02020603050405020304" pitchFamily="18" charset="0"/>
              </a:rPr>
              <a:t>Sélectionner les écritures à supprimer </a:t>
            </a:r>
            <a:r>
              <a:rPr lang="fr-FR" sz="1600" dirty="0" smtClean="0">
                <a:latin typeface="+mj-lt"/>
                <a:ea typeface="Times New Roman" panose="02020603050405020304" pitchFamily="18" charset="0"/>
              </a:rPr>
              <a:t>(préciser </a:t>
            </a:r>
            <a:r>
              <a:rPr lang="fr-FR" sz="1600" dirty="0">
                <a:latin typeface="+mj-lt"/>
                <a:ea typeface="Times New Roman" panose="02020603050405020304" pitchFamily="18" charset="0"/>
              </a:rPr>
              <a:t>les journaux concernés et faire attention aux dates).</a:t>
            </a:r>
            <a:endParaRPr lang="fr-FR" sz="1600" i="1" dirty="0">
              <a:latin typeface="+mj-lt"/>
              <a:ea typeface="Times New Roman" panose="02020603050405020304" pitchFamily="18" charset="0"/>
            </a:endParaRPr>
          </a:p>
        </p:txBody>
      </p:sp>
    </p:spTree>
    <p:extLst>
      <p:ext uri="{BB962C8B-B14F-4D97-AF65-F5344CB8AC3E}">
        <p14:creationId xmlns:p14="http://schemas.microsoft.com/office/powerpoint/2010/main" val="3466276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473608AE-CF8B-43DC-A450-5066CF0A2BA4}"/>
              </a:ext>
            </a:extLst>
          </p:cNvPr>
          <p:cNvSpPr/>
          <p:nvPr/>
        </p:nvSpPr>
        <p:spPr>
          <a:xfrm>
            <a:off x="1" y="1648493"/>
            <a:ext cx="3260436" cy="36933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4. </a:t>
            </a:r>
            <a:r>
              <a:rPr lang="fr-FR" b="1" dirty="0" smtClean="0">
                <a:solidFill>
                  <a:srgbClr val="C00000"/>
                </a:solidFill>
                <a:latin typeface="+mj-lt"/>
                <a:ea typeface="Times New Roman" panose="02020603050405020304" pitchFamily="18" charset="0"/>
              </a:rPr>
              <a:t>Gérer les À Nouveaux </a:t>
            </a:r>
            <a:endParaRPr lang="fr-FR" dirty="0">
              <a:solidFill>
                <a:srgbClr val="C00000"/>
              </a:solidFill>
              <a:latin typeface="+mj-lt"/>
              <a:ea typeface="Times New Roman" panose="02020603050405020304" pitchFamily="18" charset="0"/>
            </a:endParaRPr>
          </a:p>
        </p:txBody>
      </p:sp>
      <p:sp>
        <p:nvSpPr>
          <p:cNvPr id="21" name="Rectangle 20">
            <a:extLst>
              <a:ext uri="{FF2B5EF4-FFF2-40B4-BE49-F238E27FC236}">
                <a16:creationId xmlns="" xmlns:a16="http://schemas.microsoft.com/office/drawing/2014/main" id="{6B4ED1C2-4C49-4A56-9FF4-18796B23485B}"/>
              </a:ext>
            </a:extLst>
          </p:cNvPr>
          <p:cNvSpPr/>
          <p:nvPr/>
        </p:nvSpPr>
        <p:spPr>
          <a:xfrm>
            <a:off x="328975" y="2045699"/>
            <a:ext cx="4467200" cy="2062103"/>
          </a:xfrm>
          <a:prstGeom prst="rect">
            <a:avLst/>
          </a:prstGeom>
          <a:ln>
            <a:solidFill>
              <a:srgbClr val="FF0000"/>
            </a:solidFill>
          </a:ln>
        </p:spPr>
        <p:txBody>
          <a:bodyPr wrap="square">
            <a:spAutoFit/>
          </a:bodyPr>
          <a:lstStyle/>
          <a:p>
            <a:pPr>
              <a:spcAft>
                <a:spcPts val="0"/>
              </a:spcAft>
            </a:pPr>
            <a:r>
              <a:rPr lang="fr-FR" sz="1600" dirty="0" smtClean="0">
                <a:ea typeface="Times New Roman" panose="02020603050405020304" pitchFamily="18" charset="0"/>
              </a:rPr>
              <a:t>Dans </a:t>
            </a:r>
            <a:r>
              <a:rPr lang="fr-FR" sz="1600" dirty="0">
                <a:ea typeface="Times New Roman" panose="02020603050405020304" pitchFamily="18" charset="0"/>
              </a:rPr>
              <a:t>le menu « liste des exercices », le clic droit sur l’exercice permet de </a:t>
            </a:r>
            <a:r>
              <a:rPr lang="fr-FR" sz="1600" dirty="0" smtClean="0">
                <a:ea typeface="Times New Roman" panose="02020603050405020304" pitchFamily="18" charset="0"/>
              </a:rPr>
              <a:t>générer</a:t>
            </a:r>
            <a:r>
              <a:rPr lang="fr-FR" sz="1600" dirty="0">
                <a:ea typeface="Times New Roman" panose="02020603050405020304" pitchFamily="18" charset="0"/>
              </a:rPr>
              <a:t> </a:t>
            </a:r>
            <a:r>
              <a:rPr lang="fr-FR" sz="1600" dirty="0" smtClean="0">
                <a:ea typeface="Times New Roman" panose="02020603050405020304" pitchFamily="18" charset="0"/>
              </a:rPr>
              <a:t>les À Nouveaux </a:t>
            </a:r>
            <a:r>
              <a:rPr lang="fr-FR" sz="1600" dirty="0">
                <a:ea typeface="Times New Roman" panose="02020603050405020304" pitchFamily="18" charset="0"/>
              </a:rPr>
              <a:t>(s’ils </a:t>
            </a:r>
            <a:r>
              <a:rPr lang="fr-FR" sz="1600" dirty="0" smtClean="0">
                <a:ea typeface="Times New Roman" panose="02020603050405020304" pitchFamily="18" charset="0"/>
              </a:rPr>
              <a:t>n'ont </a:t>
            </a:r>
            <a:r>
              <a:rPr lang="fr-FR" sz="1600" dirty="0">
                <a:ea typeface="Times New Roman" panose="02020603050405020304" pitchFamily="18" charset="0"/>
              </a:rPr>
              <a:t>été </a:t>
            </a:r>
            <a:r>
              <a:rPr lang="fr-FR" sz="1600" dirty="0" smtClean="0">
                <a:ea typeface="Times New Roman" panose="02020603050405020304" pitchFamily="18" charset="0"/>
              </a:rPr>
              <a:t>pas générés </a:t>
            </a:r>
            <a:r>
              <a:rPr lang="fr-FR" sz="1600" dirty="0">
                <a:ea typeface="Times New Roman" panose="02020603050405020304" pitchFamily="18" charset="0"/>
              </a:rPr>
              <a:t>précédemment</a:t>
            </a:r>
            <a:r>
              <a:rPr lang="fr-FR" sz="1600" dirty="0" smtClean="0">
                <a:ea typeface="Times New Roman" panose="02020603050405020304" pitchFamily="18" charset="0"/>
              </a:rPr>
              <a:t>).</a:t>
            </a:r>
          </a:p>
          <a:p>
            <a:pPr>
              <a:spcAft>
                <a:spcPts val="0"/>
              </a:spcAft>
            </a:pPr>
            <a:endParaRPr lang="fr-FR" sz="1600" dirty="0" smtClean="0">
              <a:ea typeface="Times New Roman" panose="02020603050405020304" pitchFamily="18" charset="0"/>
            </a:endParaRPr>
          </a:p>
          <a:p>
            <a:pPr>
              <a:spcAft>
                <a:spcPts val="0"/>
              </a:spcAft>
            </a:pPr>
            <a:r>
              <a:rPr lang="fr-FR" sz="1600" dirty="0" smtClean="0">
                <a:ea typeface="Times New Roman" panose="02020603050405020304" pitchFamily="18" charset="0"/>
              </a:rPr>
              <a:t>Si EBP a généré les À Nouveaux, il est possible de supprimer les </a:t>
            </a:r>
            <a:r>
              <a:rPr lang="fr-FR" sz="1600" dirty="0">
                <a:ea typeface="Times New Roman" panose="02020603050405020304" pitchFamily="18" charset="0"/>
              </a:rPr>
              <a:t>À Nouveaux </a:t>
            </a:r>
            <a:r>
              <a:rPr lang="fr-FR" sz="1600" dirty="0" smtClean="0">
                <a:ea typeface="Times New Roman" panose="02020603050405020304" pitchFamily="18" charset="0"/>
              </a:rPr>
              <a:t>dans ce menu.</a:t>
            </a:r>
            <a:endParaRPr lang="fr-FR" sz="1600" dirty="0">
              <a:ea typeface="Times New Roman" panose="02020603050405020304" pitchFamily="18" charset="0"/>
            </a:endParaRPr>
          </a:p>
        </p:txBody>
      </p:sp>
      <p:pic>
        <p:nvPicPr>
          <p:cNvPr id="5" name="Image 4">
            <a:extLst>
              <a:ext uri="{FF2B5EF4-FFF2-40B4-BE49-F238E27FC236}">
                <a16:creationId xmlns="" xmlns:a16="http://schemas.microsoft.com/office/drawing/2014/main" id="{B2033807-4410-4968-9FA2-14174270D2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41817" y="2294824"/>
            <a:ext cx="5577637" cy="3443005"/>
          </a:xfrm>
          <a:prstGeom prst="rect">
            <a:avLst/>
          </a:prstGeom>
        </p:spPr>
      </p:pic>
      <p:pic>
        <p:nvPicPr>
          <p:cNvPr id="9" name="Image 8">
            <a:extLst>
              <a:ext uri="{FF2B5EF4-FFF2-40B4-BE49-F238E27FC236}">
                <a16:creationId xmlns="" xmlns:a16="http://schemas.microsoft.com/office/drawing/2014/main" id="{FCDEC587-F877-4094-8D5B-BA458B87A6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975" y="4606969"/>
            <a:ext cx="4467201" cy="1870158"/>
          </a:xfrm>
          <a:prstGeom prst="rect">
            <a:avLst/>
          </a:prstGeom>
        </p:spPr>
      </p:pic>
      <p:sp>
        <p:nvSpPr>
          <p:cNvPr id="18" name="Titre 1">
            <a:extLst>
              <a:ext uri="{FF2B5EF4-FFF2-40B4-BE49-F238E27FC236}">
                <a16:creationId xmlns="" xmlns:a16="http://schemas.microsoft.com/office/drawing/2014/main" id="{2F4A73F0-A6E6-4E97-A46F-4F5D4548C726}"/>
              </a:ext>
            </a:extLst>
          </p:cNvPr>
          <p:cNvSpPr txBox="1">
            <a:spLocks/>
          </p:cNvSpPr>
          <p:nvPr/>
        </p:nvSpPr>
        <p:spPr>
          <a:xfrm>
            <a:off x="0" y="981260"/>
            <a:ext cx="5125156" cy="496712"/>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chemeClr val="bg1"/>
                </a:solidFill>
                <a:latin typeface="Arial" panose="020B0604020202020204" pitchFamily="34" charset="0"/>
              </a:rPr>
              <a:t>Phase 3 : </a:t>
            </a:r>
            <a:r>
              <a:rPr lang="fr-FR" sz="2400" dirty="0" smtClean="0">
                <a:solidFill>
                  <a:schemeClr val="bg1"/>
                </a:solidFill>
                <a:latin typeface="Arial" panose="020B0604020202020204" pitchFamily="34" charset="0"/>
              </a:rPr>
              <a:t>importer </a:t>
            </a:r>
            <a:r>
              <a:rPr lang="fr-FR" sz="2400" dirty="0">
                <a:solidFill>
                  <a:schemeClr val="bg1"/>
                </a:solidFill>
                <a:latin typeface="Arial" panose="020B0604020202020204" pitchFamily="34" charset="0"/>
              </a:rPr>
              <a:t>le fichier créé</a:t>
            </a:r>
          </a:p>
        </p:txBody>
      </p:sp>
      <p:sp>
        <p:nvSpPr>
          <p:cNvPr id="13"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grpSp>
        <p:nvGrpSpPr>
          <p:cNvPr id="16" name="Groupe 15">
            <a:extLst>
              <a:ext uri="{FF2B5EF4-FFF2-40B4-BE49-F238E27FC236}">
                <a16:creationId xmlns="" xmlns:a16="http://schemas.microsoft.com/office/drawing/2014/main" id="{1F508A7C-CDFA-4BD1-94AF-F3DDE3A1AE51}"/>
              </a:ext>
            </a:extLst>
          </p:cNvPr>
          <p:cNvGrpSpPr/>
          <p:nvPr/>
        </p:nvGrpSpPr>
        <p:grpSpPr>
          <a:xfrm>
            <a:off x="0" y="0"/>
            <a:ext cx="12192000" cy="970844"/>
            <a:chOff x="0" y="0"/>
            <a:chExt cx="12192000" cy="970844"/>
          </a:xfrm>
        </p:grpSpPr>
        <p:sp>
          <p:nvSpPr>
            <p:cNvPr id="17" name="Titre 1">
              <a:extLst>
                <a:ext uri="{FF2B5EF4-FFF2-40B4-BE49-F238E27FC236}">
                  <a16:creationId xmlns="" xmlns:a16="http://schemas.microsoft.com/office/drawing/2014/main" id="{DE770BA9-6115-4955-B5AF-6FD98A1AA5AF}"/>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300" dirty="0"/>
                <a:t>2</a:t>
              </a:r>
              <a:r>
                <a:rPr lang="fr-FR" sz="3300" baseline="30000" dirty="0"/>
                <a:t>ème</a:t>
              </a:r>
              <a:r>
                <a:rPr lang="fr-FR" sz="3300" dirty="0"/>
                <a:t> méthode : </a:t>
              </a:r>
              <a:r>
                <a:rPr lang="fr-FR" sz="3300" dirty="0" smtClean="0"/>
                <a:t>remplacer </a:t>
              </a:r>
              <a:r>
                <a:rPr lang="fr-FR" sz="3300" dirty="0"/>
                <a:t>l’année dans les fichiers </a:t>
              </a:r>
              <a:r>
                <a:rPr lang="fr-FR" sz="3300" dirty="0" smtClean="0">
                  <a:solidFill>
                    <a:schemeClr val="accent4">
                      <a:lumMod val="60000"/>
                      <a:lumOff val="40000"/>
                    </a:schemeClr>
                  </a:solidFill>
                </a:rPr>
                <a:t>(9/9</a:t>
              </a:r>
              <a:r>
                <a:rPr lang="fr-FR" sz="3300" dirty="0">
                  <a:solidFill>
                    <a:schemeClr val="accent4">
                      <a:lumMod val="60000"/>
                      <a:lumOff val="40000"/>
                    </a:schemeClr>
                  </a:solidFill>
                </a:rPr>
                <a:t>)</a:t>
              </a:r>
              <a:r>
                <a:rPr lang="fr-FR" sz="3300" dirty="0"/>
                <a:t>  </a:t>
              </a:r>
            </a:p>
            <a:p>
              <a:pPr marL="3044825">
                <a:lnSpc>
                  <a:spcPct val="120000"/>
                </a:lnSpc>
              </a:pPr>
              <a:r>
                <a:rPr lang="fr-FR" sz="2000" i="1" dirty="0"/>
                <a:t>(N devient N+1)</a:t>
              </a:r>
              <a:endParaRPr lang="fr-FR" sz="2800" i="1" dirty="0"/>
            </a:p>
          </p:txBody>
        </p:sp>
        <p:pic>
          <p:nvPicPr>
            <p:cNvPr id="19" name="Image 18">
              <a:extLst>
                <a:ext uri="{FF2B5EF4-FFF2-40B4-BE49-F238E27FC236}">
                  <a16:creationId xmlns="" xmlns:a16="http://schemas.microsoft.com/office/drawing/2014/main" id="{46AAC216-849A-4D19-96AA-EA4DD2831A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spTree>
    <p:extLst>
      <p:ext uri="{BB962C8B-B14F-4D97-AF65-F5344CB8AC3E}">
        <p14:creationId xmlns:p14="http://schemas.microsoft.com/office/powerpoint/2010/main" val="408215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 xmlns:a16="http://schemas.microsoft.com/office/drawing/2014/main" id="{68C4FB85-2B84-45A5-8853-833A25ABFACB}"/>
              </a:ext>
            </a:extLst>
          </p:cNvPr>
          <p:cNvSpPr>
            <a:spLocks noGrp="1"/>
          </p:cNvSpPr>
          <p:nvPr>
            <p:ph type="ctrTitle"/>
          </p:nvPr>
        </p:nvSpPr>
        <p:spPr>
          <a:xfrm>
            <a:off x="0" y="0"/>
            <a:ext cx="12192000" cy="1354238"/>
          </a:xfrm>
          <a:solidFill>
            <a:schemeClr val="bg1">
              <a:lumMod val="85000"/>
            </a:schemeClr>
          </a:solidFill>
        </p:spPr>
        <p:txBody>
          <a:bodyPr>
            <a:normAutofit/>
          </a:bodyPr>
          <a:lstStyle/>
          <a:p>
            <a:r>
              <a:rPr lang="fr-FR" sz="4000" dirty="0"/>
              <a:t>Comment actualiser les bases EBP</a:t>
            </a:r>
            <a:br>
              <a:rPr lang="fr-FR" sz="4000" dirty="0"/>
            </a:br>
            <a:r>
              <a:rPr lang="fr-FR" sz="4000" dirty="0"/>
              <a:t>(passer de N à N+1) ?</a:t>
            </a:r>
          </a:p>
        </p:txBody>
      </p:sp>
      <p:sp>
        <p:nvSpPr>
          <p:cNvPr id="13" name="Sous-titre 3">
            <a:extLst>
              <a:ext uri="{FF2B5EF4-FFF2-40B4-BE49-F238E27FC236}">
                <a16:creationId xmlns="" xmlns:a16="http://schemas.microsoft.com/office/drawing/2014/main" id="{E92382BC-7485-4D6B-90A7-59A92247FCD9}"/>
              </a:ext>
            </a:extLst>
          </p:cNvPr>
          <p:cNvSpPr txBox="1">
            <a:spLocks/>
          </p:cNvSpPr>
          <p:nvPr/>
        </p:nvSpPr>
        <p:spPr>
          <a:xfrm>
            <a:off x="0" y="1372539"/>
            <a:ext cx="12191999" cy="5909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8900">
              <a:spcAft>
                <a:spcPts val="600"/>
              </a:spcAft>
            </a:pPr>
            <a:r>
              <a:rPr lang="fr-FR" sz="3600" b="1" dirty="0" smtClean="0">
                <a:solidFill>
                  <a:srgbClr val="C00000"/>
                </a:solidFill>
                <a:latin typeface="+mj-lt"/>
                <a:ea typeface="Times New Roman" panose="02020603050405020304" pitchFamily="18" charset="0"/>
              </a:rPr>
              <a:t>Pour le module Gestion Commerciale</a:t>
            </a:r>
            <a:endParaRPr lang="fr-FR" sz="2800" dirty="0">
              <a:solidFill>
                <a:srgbClr val="C00000"/>
              </a:solidFill>
              <a:latin typeface="+mj-lt"/>
              <a:ea typeface="Times New Roman" panose="02020603050405020304" pitchFamily="18" charset="0"/>
            </a:endParaRPr>
          </a:p>
        </p:txBody>
      </p:sp>
      <p:pic>
        <p:nvPicPr>
          <p:cNvPr id="14" name="Image 13">
            <a:extLst>
              <a:ext uri="{FF2B5EF4-FFF2-40B4-BE49-F238E27FC236}">
                <a16:creationId xmlns="" xmlns:a16="http://schemas.microsoft.com/office/drawing/2014/main" id="{97A422F5-8041-4587-A98E-61AF469EE9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684" y="3985562"/>
            <a:ext cx="2787767" cy="586746"/>
          </a:xfrm>
          <a:prstGeom prst="rect">
            <a:avLst/>
          </a:prstGeom>
        </p:spPr>
      </p:pic>
      <p:sp>
        <p:nvSpPr>
          <p:cNvPr id="11" name="Sous-titre 3">
            <a:extLst>
              <a:ext uri="{FF2B5EF4-FFF2-40B4-BE49-F238E27FC236}">
                <a16:creationId xmlns="" xmlns:a16="http://schemas.microsoft.com/office/drawing/2014/main" id="{FE352049-E584-4004-A407-4B3CC2C53525}"/>
              </a:ext>
            </a:extLst>
          </p:cNvPr>
          <p:cNvSpPr txBox="1">
            <a:spLocks/>
          </p:cNvSpPr>
          <p:nvPr/>
        </p:nvSpPr>
        <p:spPr>
          <a:xfrm>
            <a:off x="2978873" y="3985562"/>
            <a:ext cx="9080956" cy="646331"/>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2075" algn="l">
              <a:lnSpc>
                <a:spcPct val="100000"/>
              </a:lnSpc>
              <a:spcAft>
                <a:spcPts val="600"/>
              </a:spcAft>
            </a:pPr>
            <a:r>
              <a:rPr lang="fr-FR" sz="1800" b="1" dirty="0"/>
              <a:t>Dupliquer tous les documents commerciaux </a:t>
            </a:r>
            <a:r>
              <a:rPr lang="fr-FR" sz="1800" dirty="0"/>
              <a:t>(commandes, </a:t>
            </a:r>
            <a:r>
              <a:rPr lang="fr-FR" sz="1800" dirty="0" smtClean="0"/>
              <a:t>bons de livraison, </a:t>
            </a:r>
            <a:r>
              <a:rPr lang="fr-FR" sz="1800" dirty="0"/>
              <a:t>factures achats et </a:t>
            </a:r>
            <a:r>
              <a:rPr lang="fr-FR" sz="1800" dirty="0" smtClean="0"/>
              <a:t>ventes) de </a:t>
            </a:r>
            <a:r>
              <a:rPr lang="fr-FR" sz="1800" dirty="0"/>
              <a:t>l’année N en les datant de l’année </a:t>
            </a:r>
            <a:r>
              <a:rPr lang="fr-FR" sz="1800" dirty="0" smtClean="0"/>
              <a:t>N+1.</a:t>
            </a:r>
            <a:endParaRPr lang="fr-FR" sz="1800" dirty="0"/>
          </a:p>
        </p:txBody>
      </p:sp>
      <p:sp>
        <p:nvSpPr>
          <p:cNvPr id="2"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372863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249400" y="786061"/>
            <a:ext cx="11714000" cy="5793894"/>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fr-FR" sz="1800" b="1" dirty="0">
                <a:solidFill>
                  <a:srgbClr val="C00000"/>
                </a:solidFill>
              </a:rPr>
              <a:t>Particularité du module Gestion commerciale : </a:t>
            </a:r>
          </a:p>
          <a:p>
            <a:pPr algn="l">
              <a:lnSpc>
                <a:spcPct val="100000"/>
              </a:lnSpc>
              <a:spcBef>
                <a:spcPts val="600"/>
              </a:spcBef>
            </a:pPr>
            <a:r>
              <a:rPr lang="fr-FR" sz="1800" dirty="0"/>
              <a:t>Les méthodes proposées pour le module comptable ne peuvent être </a:t>
            </a:r>
            <a:r>
              <a:rPr lang="fr-FR" sz="1800" dirty="0" smtClean="0"/>
              <a:t>mises </a:t>
            </a:r>
            <a:r>
              <a:rPr lang="fr-FR" sz="1800" dirty="0"/>
              <a:t>en œuvre avec le module Gestion Commerciale, d’une part en raison des liens entre les documents commerciaux (</a:t>
            </a:r>
            <a:r>
              <a:rPr lang="fr-FR" sz="1800" dirty="0" smtClean="0"/>
              <a:t>Commandes/Bons de livraisons/Factures</a:t>
            </a:r>
            <a:r>
              <a:rPr lang="fr-FR" sz="1800" dirty="0"/>
              <a:t>…) mais </a:t>
            </a:r>
            <a:r>
              <a:rPr lang="fr-FR" sz="1800" dirty="0" smtClean="0"/>
              <a:t>aussi avec </a:t>
            </a:r>
            <a:r>
              <a:rPr lang="fr-FR" sz="1800" dirty="0"/>
              <a:t>les numéros </a:t>
            </a:r>
            <a:r>
              <a:rPr lang="fr-FR" sz="1800" dirty="0" smtClean="0"/>
              <a:t>des </a:t>
            </a:r>
            <a:r>
              <a:rPr lang="fr-FR" sz="1800" dirty="0"/>
              <a:t>factures validées notamment </a:t>
            </a:r>
            <a:r>
              <a:rPr lang="fr-FR" sz="1800" dirty="0" smtClean="0"/>
              <a:t>qui </a:t>
            </a:r>
            <a:r>
              <a:rPr lang="fr-FR" sz="1800" dirty="0"/>
              <a:t>sont </a:t>
            </a:r>
            <a:r>
              <a:rPr lang="fr-FR" sz="1800" dirty="0" smtClean="0"/>
              <a:t>donc </a:t>
            </a:r>
            <a:r>
              <a:rPr lang="fr-FR" sz="1800" dirty="0"/>
              <a:t>stables et uniques. Il est toutefois possible de dupliquer les documents de N en </a:t>
            </a:r>
            <a:r>
              <a:rPr lang="fr-FR" sz="1800" dirty="0" smtClean="0"/>
              <a:t>N+1.</a:t>
            </a:r>
            <a:endParaRPr lang="fr-FR" sz="1800" i="1" dirty="0"/>
          </a:p>
          <a:p>
            <a:pPr algn="l">
              <a:lnSpc>
                <a:spcPct val="100000"/>
              </a:lnSpc>
              <a:spcBef>
                <a:spcPts val="600"/>
              </a:spcBef>
            </a:pPr>
            <a:endParaRPr lang="fr-FR" sz="1000" b="1" dirty="0">
              <a:solidFill>
                <a:srgbClr val="C00000"/>
              </a:solidFill>
            </a:endParaRPr>
          </a:p>
          <a:p>
            <a:pPr algn="l">
              <a:lnSpc>
                <a:spcPct val="100000"/>
              </a:lnSpc>
              <a:spcBef>
                <a:spcPts val="600"/>
              </a:spcBef>
            </a:pPr>
            <a:r>
              <a:rPr lang="fr-FR" sz="1800" b="1" dirty="0">
                <a:solidFill>
                  <a:srgbClr val="C00000"/>
                </a:solidFill>
              </a:rPr>
              <a:t>Principe : </a:t>
            </a:r>
          </a:p>
          <a:p>
            <a:pPr algn="l">
              <a:lnSpc>
                <a:spcPct val="100000"/>
              </a:lnSpc>
              <a:spcBef>
                <a:spcPts val="600"/>
              </a:spcBef>
            </a:pPr>
            <a:r>
              <a:rPr lang="fr-FR" sz="1800" dirty="0"/>
              <a:t>Dupliquer </a:t>
            </a:r>
            <a:r>
              <a:rPr lang="fr-FR" sz="1800" dirty="0" smtClean="0"/>
              <a:t>tous </a:t>
            </a:r>
            <a:r>
              <a:rPr lang="fr-FR" sz="1800" dirty="0"/>
              <a:t>les documents commerciaux (bons de commandes, b</a:t>
            </a:r>
            <a:r>
              <a:rPr lang="fr-FR" sz="1800" dirty="0" smtClean="0"/>
              <a:t>ons de livraisons, factures…), </a:t>
            </a:r>
            <a:r>
              <a:rPr lang="fr-FR" sz="1800" dirty="0"/>
              <a:t>les duplicatas réalisés sont enregistrés aux dates souhaitées (N+1 par exemple).</a:t>
            </a:r>
          </a:p>
          <a:p>
            <a:pPr algn="l">
              <a:lnSpc>
                <a:spcPct val="100000"/>
              </a:lnSpc>
              <a:spcBef>
                <a:spcPts val="600"/>
              </a:spcBef>
            </a:pPr>
            <a:endParaRPr lang="fr-FR" sz="700" b="1" dirty="0"/>
          </a:p>
          <a:p>
            <a:pPr algn="l">
              <a:lnSpc>
                <a:spcPct val="100000"/>
              </a:lnSpc>
              <a:spcBef>
                <a:spcPts val="600"/>
              </a:spcBef>
            </a:pPr>
            <a:r>
              <a:rPr lang="fr-FR" sz="1800" b="1" dirty="0">
                <a:solidFill>
                  <a:srgbClr val="C00000"/>
                </a:solidFill>
              </a:rPr>
              <a:t>Intérêt : </a:t>
            </a:r>
          </a:p>
          <a:p>
            <a:pPr algn="l">
              <a:lnSpc>
                <a:spcPct val="100000"/>
              </a:lnSpc>
              <a:spcBef>
                <a:spcPts val="600"/>
              </a:spcBef>
            </a:pPr>
            <a:r>
              <a:rPr lang="fr-FR" sz="1800" dirty="0"/>
              <a:t>Tous les documents commerciaux sont disponibles en </a:t>
            </a:r>
            <a:r>
              <a:rPr lang="fr-FR" sz="1800" dirty="0" smtClean="0"/>
              <a:t>N+1 </a:t>
            </a:r>
            <a:r>
              <a:rPr lang="fr-FR" sz="1800" dirty="0" smtClean="0"/>
              <a:t>et les </a:t>
            </a:r>
            <a:r>
              <a:rPr lang="fr-FR" sz="1800" dirty="0"/>
              <a:t>liens avec les bases </a:t>
            </a:r>
            <a:r>
              <a:rPr lang="fr-FR" sz="1800" dirty="0" smtClean="0"/>
              <a:t>clients</a:t>
            </a:r>
            <a:r>
              <a:rPr lang="fr-FR" sz="1800" dirty="0"/>
              <a:t>, fournisseurs, articles, comptabilité</a:t>
            </a:r>
            <a:r>
              <a:rPr lang="fr-FR" sz="1800" dirty="0" smtClean="0"/>
              <a:t>…. sont conservés. </a:t>
            </a:r>
            <a:r>
              <a:rPr lang="fr-FR" sz="1800" dirty="0"/>
              <a:t>Les documents (factures) créés ne sont plus </a:t>
            </a:r>
            <a:r>
              <a:rPr lang="fr-FR" sz="1800" dirty="0" smtClean="0"/>
              <a:t>validés</a:t>
            </a:r>
            <a:r>
              <a:rPr lang="fr-FR" sz="1800" dirty="0"/>
              <a:t>, donc ils </a:t>
            </a:r>
            <a:r>
              <a:rPr lang="fr-FR" sz="1800" dirty="0" smtClean="0"/>
              <a:t>peuvent, éventuellement, être </a:t>
            </a:r>
            <a:r>
              <a:rPr lang="fr-FR" sz="1800" dirty="0"/>
              <a:t>transférés </a:t>
            </a:r>
            <a:r>
              <a:rPr lang="fr-FR" sz="1800" dirty="0" smtClean="0"/>
              <a:t>dans la comptabilité de N+1.</a:t>
            </a:r>
            <a:endParaRPr lang="fr-FR" sz="1800" dirty="0"/>
          </a:p>
          <a:p>
            <a:pPr algn="l">
              <a:lnSpc>
                <a:spcPct val="100000"/>
              </a:lnSpc>
              <a:spcBef>
                <a:spcPts val="600"/>
              </a:spcBef>
            </a:pPr>
            <a:endParaRPr lang="fr-FR" sz="1050" b="1" dirty="0">
              <a:solidFill>
                <a:srgbClr val="C00000"/>
              </a:solidFill>
            </a:endParaRPr>
          </a:p>
          <a:p>
            <a:pPr algn="l">
              <a:lnSpc>
                <a:spcPct val="100000"/>
              </a:lnSpc>
              <a:spcBef>
                <a:spcPts val="600"/>
              </a:spcBef>
            </a:pPr>
            <a:r>
              <a:rPr lang="fr-FR" sz="1800" b="1" dirty="0" smtClean="0">
                <a:solidFill>
                  <a:srgbClr val="C00000"/>
                </a:solidFill>
              </a:rPr>
              <a:t>Limites </a:t>
            </a:r>
            <a:r>
              <a:rPr lang="fr-FR" sz="1800" b="1" dirty="0">
                <a:solidFill>
                  <a:srgbClr val="C00000"/>
                </a:solidFill>
              </a:rPr>
              <a:t>: </a:t>
            </a:r>
          </a:p>
          <a:p>
            <a:pPr marL="285750" indent="-285750" algn="l">
              <a:lnSpc>
                <a:spcPct val="100000"/>
              </a:lnSpc>
              <a:spcBef>
                <a:spcPts val="600"/>
              </a:spcBef>
              <a:buFont typeface="Arial" panose="020B0604020202020204" pitchFamily="34" charset="0"/>
              <a:buChar char="•"/>
            </a:pPr>
            <a:r>
              <a:rPr lang="fr-FR" sz="1800" dirty="0"/>
              <a:t>Pour chaque document commercial, il faut saisir manuellement la date à laquelle on veut </a:t>
            </a:r>
            <a:r>
              <a:rPr lang="fr-FR" sz="1800" dirty="0" smtClean="0"/>
              <a:t>le </a:t>
            </a:r>
            <a:r>
              <a:rPr lang="fr-FR" sz="1800" dirty="0"/>
              <a:t>dupliquer (fastidieux</a:t>
            </a:r>
            <a:r>
              <a:rPr lang="fr-FR" sz="1800" dirty="0" smtClean="0"/>
              <a:t>).</a:t>
            </a:r>
            <a:endParaRPr lang="fr-FR" sz="1800" dirty="0"/>
          </a:p>
          <a:p>
            <a:pPr marL="285750" indent="-285750" algn="l">
              <a:lnSpc>
                <a:spcPct val="100000"/>
              </a:lnSpc>
              <a:spcBef>
                <a:spcPts val="600"/>
              </a:spcBef>
              <a:buFont typeface="Arial" panose="020B0604020202020204" pitchFamily="34" charset="0"/>
              <a:buChar char="•"/>
            </a:pPr>
            <a:r>
              <a:rPr lang="fr-FR" sz="1800" dirty="0"/>
              <a:t>Les documents commerciaux de N qui ont été dupliqués sont toujours présents dans la base.</a:t>
            </a:r>
          </a:p>
        </p:txBody>
      </p:sp>
      <p:grpSp>
        <p:nvGrpSpPr>
          <p:cNvPr id="2" name="Groupe 1">
            <a:extLst>
              <a:ext uri="{FF2B5EF4-FFF2-40B4-BE49-F238E27FC236}">
                <a16:creationId xmlns="" xmlns:a16="http://schemas.microsoft.com/office/drawing/2014/main" id="{13AFA65B-D741-411F-9032-1CCF0496D0CB}"/>
              </a:ext>
            </a:extLst>
          </p:cNvPr>
          <p:cNvGrpSpPr/>
          <p:nvPr/>
        </p:nvGrpSpPr>
        <p:grpSpPr>
          <a:xfrm>
            <a:off x="0" y="0"/>
            <a:ext cx="12192001" cy="656948"/>
            <a:chOff x="0" y="0"/>
            <a:chExt cx="12192001" cy="656948"/>
          </a:xfrm>
        </p:grpSpPr>
        <p:sp>
          <p:nvSpPr>
            <p:cNvPr id="6" name="Titre 1">
              <a:extLst>
                <a:ext uri="{FF2B5EF4-FFF2-40B4-BE49-F238E27FC236}">
                  <a16:creationId xmlns="" xmlns:a16="http://schemas.microsoft.com/office/drawing/2014/main" id="{217DDA39-15B7-4996-A914-721A58F4B7A4}"/>
                </a:ext>
              </a:extLst>
            </p:cNvPr>
            <p:cNvSpPr txBox="1">
              <a:spLocks/>
            </p:cNvSpPr>
            <p:nvPr/>
          </p:nvSpPr>
          <p:spPr>
            <a:xfrm>
              <a:off x="1" y="0"/>
              <a:ext cx="12192000" cy="656948"/>
            </a:xfrm>
            <a:prstGeom prst="rect">
              <a:avLst/>
            </a:prstGeom>
            <a:solidFill>
              <a:schemeClr val="bg1">
                <a:lumMod val="85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048000"/>
              <a:r>
                <a:rPr lang="fr-FR" sz="4400" dirty="0"/>
                <a:t>Dupliquer les documents </a:t>
              </a:r>
              <a:r>
                <a:rPr lang="fr-FR" sz="4400" dirty="0" smtClean="0"/>
                <a:t>commerciaux </a:t>
              </a:r>
              <a:r>
                <a:rPr lang="fr-FR" sz="4400" dirty="0" smtClean="0">
                  <a:solidFill>
                    <a:schemeClr val="accent4">
                      <a:lumMod val="60000"/>
                      <a:lumOff val="40000"/>
                    </a:schemeClr>
                  </a:solidFill>
                </a:rPr>
                <a:t>(1/3)</a:t>
              </a:r>
              <a:endParaRPr lang="fr-FR" sz="4400" dirty="0">
                <a:solidFill>
                  <a:schemeClr val="accent4">
                    <a:lumMod val="60000"/>
                    <a:lumOff val="40000"/>
                  </a:schemeClr>
                </a:solidFill>
              </a:endParaRPr>
            </a:p>
          </p:txBody>
        </p:sp>
        <p:pic>
          <p:nvPicPr>
            <p:cNvPr id="9" name="Image 8">
              <a:extLst>
                <a:ext uri="{FF2B5EF4-FFF2-40B4-BE49-F238E27FC236}">
                  <a16:creationId xmlns="" xmlns:a16="http://schemas.microsoft.com/office/drawing/2014/main" id="{5E957DC6-2B3B-4F5D-910F-7B2627C4CC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82403" cy="622241"/>
            </a:xfrm>
            <a:prstGeom prst="rect">
              <a:avLst/>
            </a:prstGeom>
          </p:spPr>
        </p:pic>
      </p:grpSp>
      <p:sp>
        <p:nvSpPr>
          <p:cNvPr id="7"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8" name="Image 7" descr="Licence Creative Common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3703935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CAF5C8-42ED-4324-AF52-DCA0619ABD7B}"/>
              </a:ext>
            </a:extLst>
          </p:cNvPr>
          <p:cNvSpPr>
            <a:spLocks noGrp="1"/>
          </p:cNvSpPr>
          <p:nvPr>
            <p:ph type="ctrTitle"/>
          </p:nvPr>
        </p:nvSpPr>
        <p:spPr>
          <a:xfrm>
            <a:off x="1" y="0"/>
            <a:ext cx="12192000" cy="1354238"/>
          </a:xfrm>
          <a:solidFill>
            <a:schemeClr val="bg1">
              <a:lumMod val="85000"/>
            </a:schemeClr>
          </a:solidFill>
        </p:spPr>
        <p:txBody>
          <a:bodyPr>
            <a:normAutofit/>
          </a:bodyPr>
          <a:lstStyle/>
          <a:p>
            <a:r>
              <a:rPr lang="fr-FR" sz="4000" dirty="0"/>
              <a:t>Comment actualiser les </a:t>
            </a:r>
            <a:r>
              <a:rPr lang="fr-FR" sz="4000" dirty="0" smtClean="0"/>
              <a:t>bases EBP</a:t>
            </a:r>
            <a:r>
              <a:rPr lang="fr-FR" sz="4000" dirty="0"/>
              <a:t/>
            </a:r>
            <a:br>
              <a:rPr lang="fr-FR" sz="4000" dirty="0"/>
            </a:br>
            <a:r>
              <a:rPr lang="fr-FR" sz="4000" dirty="0"/>
              <a:t>(passer de N à N+1) ?</a:t>
            </a:r>
          </a:p>
        </p:txBody>
      </p:sp>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1" y="1643303"/>
            <a:ext cx="12191999" cy="3520964"/>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8900" algn="l">
              <a:spcAft>
                <a:spcPts val="600"/>
              </a:spcAft>
            </a:pPr>
            <a:r>
              <a:rPr lang="fr-FR" sz="3200" b="1" dirty="0">
                <a:solidFill>
                  <a:srgbClr val="C00000"/>
                </a:solidFill>
                <a:latin typeface="+mj-lt"/>
                <a:ea typeface="Times New Roman" panose="02020603050405020304" pitchFamily="18" charset="0"/>
              </a:rPr>
              <a:t>Contexte</a:t>
            </a:r>
            <a:endParaRPr lang="fr-FR" b="1" dirty="0">
              <a:solidFill>
                <a:srgbClr val="C00000"/>
              </a:solidFill>
              <a:latin typeface="+mj-lt"/>
              <a:ea typeface="Times New Roman" panose="02020603050405020304" pitchFamily="18" charset="0"/>
            </a:endParaRPr>
          </a:p>
          <a:p>
            <a:pPr marL="896938" indent="-342900" algn="l">
              <a:lnSpc>
                <a:spcPct val="110000"/>
              </a:lnSpc>
              <a:spcAft>
                <a:spcPts val="600"/>
              </a:spcAft>
              <a:buFont typeface="Arial" panose="020B0604020202020204" pitchFamily="34" charset="0"/>
              <a:buChar char="•"/>
            </a:pPr>
            <a:r>
              <a:rPr lang="fr-FR" sz="2000" b="1" dirty="0">
                <a:solidFill>
                  <a:srgbClr val="C00000"/>
                </a:solidFill>
                <a:latin typeface="+mj-lt"/>
                <a:ea typeface="Times New Roman" panose="02020603050405020304" pitchFamily="18" charset="0"/>
              </a:rPr>
              <a:t>Le besoin </a:t>
            </a:r>
            <a:r>
              <a:rPr lang="fr-FR" sz="2000" dirty="0">
                <a:latin typeface="+mj-lt"/>
                <a:ea typeface="Times New Roman" panose="02020603050405020304" pitchFamily="18" charset="0"/>
              </a:rPr>
              <a:t>est de pouvoir réutiliser, pour une situation professionnelle par exemple, les </a:t>
            </a:r>
            <a:r>
              <a:rPr lang="fr-FR" sz="2000" dirty="0" smtClean="0">
                <a:latin typeface="+mj-lt"/>
                <a:ea typeface="Times New Roman" panose="02020603050405020304" pitchFamily="18" charset="0"/>
              </a:rPr>
              <a:t>bases EBP </a:t>
            </a:r>
            <a:r>
              <a:rPr lang="fr-FR" sz="2000" dirty="0">
                <a:latin typeface="+mj-lt"/>
                <a:ea typeface="Times New Roman" panose="02020603050405020304" pitchFamily="18" charset="0"/>
              </a:rPr>
              <a:t>d’une année sur l’autre pour éviter la saisie d’informations (écritures, factures, salariés </a:t>
            </a:r>
            <a:r>
              <a:rPr lang="fr-FR" sz="2000" dirty="0" smtClean="0">
                <a:latin typeface="+mj-lt"/>
                <a:ea typeface="Times New Roman" panose="02020603050405020304" pitchFamily="18" charset="0"/>
              </a:rPr>
              <a:t>…). </a:t>
            </a:r>
            <a:endParaRPr lang="fr-FR" sz="2000" dirty="0">
              <a:latin typeface="+mj-lt"/>
              <a:ea typeface="Times New Roman" panose="02020603050405020304" pitchFamily="18" charset="0"/>
            </a:endParaRPr>
          </a:p>
          <a:p>
            <a:pPr marL="896938" indent="-342900" algn="l">
              <a:lnSpc>
                <a:spcPct val="110000"/>
              </a:lnSpc>
              <a:spcAft>
                <a:spcPts val="600"/>
              </a:spcAft>
              <a:buFont typeface="Arial" panose="020B0604020202020204" pitchFamily="34" charset="0"/>
              <a:buChar char="•"/>
            </a:pPr>
            <a:r>
              <a:rPr lang="fr-FR" sz="2000" b="1" dirty="0">
                <a:solidFill>
                  <a:srgbClr val="C00000"/>
                </a:solidFill>
                <a:latin typeface="+mj-lt"/>
                <a:ea typeface="Times New Roman" panose="02020603050405020304" pitchFamily="18" charset="0"/>
              </a:rPr>
              <a:t>La démarche </a:t>
            </a:r>
            <a:r>
              <a:rPr lang="fr-FR" sz="2000" dirty="0">
                <a:latin typeface="+mj-lt"/>
                <a:ea typeface="Times New Roman" panose="02020603050405020304" pitchFamily="18" charset="0"/>
              </a:rPr>
              <a:t>n’est pas usitée par les professionnels, donc non prévue spécifiquement par EBP. Toutefois, des fonctionnalités du PGI permettent de proposer différents modes opératoires qui répondent à ce </a:t>
            </a:r>
            <a:r>
              <a:rPr lang="fr-FR" sz="2000" dirty="0" smtClean="0">
                <a:latin typeface="+mj-lt"/>
                <a:ea typeface="Times New Roman" panose="02020603050405020304" pitchFamily="18" charset="0"/>
              </a:rPr>
              <a:t>besoin.</a:t>
            </a:r>
          </a:p>
          <a:p>
            <a:pPr marL="896938" indent="-342900" algn="l">
              <a:lnSpc>
                <a:spcPct val="110000"/>
              </a:lnSpc>
              <a:spcAft>
                <a:spcPts val="600"/>
              </a:spcAft>
              <a:buFont typeface="Arial" panose="020B0604020202020204" pitchFamily="34" charset="0"/>
              <a:buChar char="•"/>
            </a:pPr>
            <a:r>
              <a:rPr lang="fr-FR" sz="2000" b="1" dirty="0">
                <a:solidFill>
                  <a:srgbClr val="C00000"/>
                </a:solidFill>
                <a:latin typeface="+mj-lt"/>
                <a:ea typeface="Times New Roman" panose="02020603050405020304" pitchFamily="18" charset="0"/>
              </a:rPr>
              <a:t>Ce mode opératoire </a:t>
            </a:r>
            <a:r>
              <a:rPr lang="fr-FR" sz="2000" dirty="0">
                <a:latin typeface="+mj-lt"/>
                <a:ea typeface="Times New Roman" panose="02020603050405020304" pitchFamily="18" charset="0"/>
              </a:rPr>
              <a:t>a été réalisé sur la version 11.0 d’EBP et à partir des base de données EQUILIBRE (CRCF) et ZOLPAN (CRCF Académie de Lyon).</a:t>
            </a:r>
          </a:p>
        </p:txBody>
      </p:sp>
      <p:pic>
        <p:nvPicPr>
          <p:cNvPr id="7" name="Image 6">
            <a:extLst>
              <a:ext uri="{FF2B5EF4-FFF2-40B4-BE49-F238E27FC236}">
                <a16:creationId xmlns="" xmlns:a16="http://schemas.microsoft.com/office/drawing/2014/main" id="{8197F43B-1651-419E-988D-AE5103D44A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4882" y="5602147"/>
            <a:ext cx="3702437" cy="718641"/>
          </a:xfrm>
          <a:prstGeom prst="rect">
            <a:avLst/>
          </a:prstGeom>
        </p:spPr>
      </p:pic>
      <p:pic>
        <p:nvPicPr>
          <p:cNvPr id="8" name="Image 7">
            <a:extLst>
              <a:ext uri="{FF2B5EF4-FFF2-40B4-BE49-F238E27FC236}">
                <a16:creationId xmlns="" xmlns:a16="http://schemas.microsoft.com/office/drawing/2014/main" id="{D65DD9EC-1421-4CEF-B595-22380020F9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2257" y="5602147"/>
            <a:ext cx="2637327" cy="668567"/>
          </a:xfrm>
          <a:prstGeom prst="rect">
            <a:avLst/>
          </a:prstGeom>
        </p:spPr>
      </p:pic>
      <p:pic>
        <p:nvPicPr>
          <p:cNvPr id="6" name="Image 5">
            <a:extLst>
              <a:ext uri="{FF2B5EF4-FFF2-40B4-BE49-F238E27FC236}">
                <a16:creationId xmlns="" xmlns:a16="http://schemas.microsoft.com/office/drawing/2014/main" id="{E677EFE4-88FB-4533-8806-E25595E7CE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24638" y="5602147"/>
            <a:ext cx="1514177" cy="718642"/>
          </a:xfrm>
          <a:prstGeom prst="rect">
            <a:avLst/>
          </a:prstGeom>
        </p:spPr>
      </p:pic>
      <p:sp>
        <p:nvSpPr>
          <p:cNvPr id="3" name="Espace réservé du pied de page 2"/>
          <p:cNvSpPr>
            <a:spLocks noGrp="1"/>
          </p:cNvSpPr>
          <p:nvPr>
            <p:ph type="ftr" sz="quarter" idx="11"/>
          </p:nvPr>
        </p:nvSpPr>
        <p:spPr>
          <a:xfrm>
            <a:off x="1" y="6320789"/>
            <a:ext cx="11945071" cy="537211"/>
          </a:xfrm>
        </p:spPr>
        <p:txBody>
          <a:bodyPr/>
          <a:lstStyle/>
          <a:p>
            <a:r>
              <a:rPr lang="fr-FR" dirty="0" smtClean="0"/>
              <a:t>Comment actualiser les bases EBP (passer de N à N+1)	                          Réseau CRCF - Ministère de l'Éducation nationale - http://crcf.ac-grenoble.fr </a:t>
            </a:r>
            <a:endParaRPr lang="fr-FR" dirty="0"/>
          </a:p>
        </p:txBody>
      </p:sp>
      <p:pic>
        <p:nvPicPr>
          <p:cNvPr id="9" name="Image 8" descr="Licence Creative Common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1495" y="6530657"/>
            <a:ext cx="758825" cy="146685"/>
          </a:xfrm>
          <a:prstGeom prst="rect">
            <a:avLst/>
          </a:prstGeom>
          <a:noFill/>
          <a:ln>
            <a:noFill/>
          </a:ln>
        </p:spPr>
      </p:pic>
    </p:spTree>
    <p:extLst>
      <p:ext uri="{BB962C8B-B14F-4D97-AF65-F5344CB8AC3E}">
        <p14:creationId xmlns:p14="http://schemas.microsoft.com/office/powerpoint/2010/main" val="1850274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110C65AB-2B30-49C0-9BE8-F84FE4CF37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43" y="3467978"/>
            <a:ext cx="2473331" cy="2662266"/>
          </a:xfrm>
          <a:prstGeom prst="rect">
            <a:avLst/>
          </a:prstGeom>
        </p:spPr>
      </p:pic>
      <p:pic>
        <p:nvPicPr>
          <p:cNvPr id="3" name="Image 2">
            <a:extLst>
              <a:ext uri="{FF2B5EF4-FFF2-40B4-BE49-F238E27FC236}">
                <a16:creationId xmlns="" xmlns:a16="http://schemas.microsoft.com/office/drawing/2014/main" id="{0F4E5130-3418-4E7D-8291-8432846A4B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1551" y="2615990"/>
            <a:ext cx="2981552" cy="3848468"/>
          </a:xfrm>
          <a:prstGeom prst="rect">
            <a:avLst/>
          </a:prstGeom>
        </p:spPr>
      </p:pic>
      <p:sp>
        <p:nvSpPr>
          <p:cNvPr id="8" name="Rectangle 7">
            <a:extLst>
              <a:ext uri="{FF2B5EF4-FFF2-40B4-BE49-F238E27FC236}">
                <a16:creationId xmlns="" xmlns:a16="http://schemas.microsoft.com/office/drawing/2014/main" id="{4DA997AD-8CFC-4695-AD51-CE3A38406D83}"/>
              </a:ext>
            </a:extLst>
          </p:cNvPr>
          <p:cNvSpPr/>
          <p:nvPr/>
        </p:nvSpPr>
        <p:spPr>
          <a:xfrm>
            <a:off x="0" y="939078"/>
            <a:ext cx="5006109" cy="36933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1. </a:t>
            </a:r>
            <a:r>
              <a:rPr lang="fr-FR" b="1" dirty="0" smtClean="0">
                <a:solidFill>
                  <a:srgbClr val="C00000"/>
                </a:solidFill>
                <a:latin typeface="+mj-lt"/>
                <a:ea typeface="Times New Roman" panose="02020603050405020304" pitchFamily="18" charset="0"/>
              </a:rPr>
              <a:t>Dupliquer les </a:t>
            </a:r>
            <a:r>
              <a:rPr lang="fr-FR" b="1" dirty="0">
                <a:solidFill>
                  <a:srgbClr val="C00000"/>
                </a:solidFill>
                <a:latin typeface="+mj-lt"/>
                <a:ea typeface="Times New Roman" panose="02020603050405020304" pitchFamily="18" charset="0"/>
              </a:rPr>
              <a:t>documents d’achat</a:t>
            </a:r>
            <a:endParaRPr lang="fr-FR" dirty="0">
              <a:solidFill>
                <a:srgbClr val="C00000"/>
              </a:solidFill>
              <a:latin typeface="+mj-lt"/>
              <a:ea typeface="Times New Roman" panose="02020603050405020304" pitchFamily="18" charset="0"/>
            </a:endParaRPr>
          </a:p>
        </p:txBody>
      </p:sp>
      <p:sp>
        <p:nvSpPr>
          <p:cNvPr id="10" name="Rectangle 9">
            <a:extLst>
              <a:ext uri="{FF2B5EF4-FFF2-40B4-BE49-F238E27FC236}">
                <a16:creationId xmlns="" xmlns:a16="http://schemas.microsoft.com/office/drawing/2014/main" id="{925730F1-8607-4FE5-BAE8-1F0AD482168A}"/>
              </a:ext>
            </a:extLst>
          </p:cNvPr>
          <p:cNvSpPr/>
          <p:nvPr/>
        </p:nvSpPr>
        <p:spPr>
          <a:xfrm>
            <a:off x="202886" y="1463220"/>
            <a:ext cx="3012447" cy="1661993"/>
          </a:xfrm>
          <a:prstGeom prst="rect">
            <a:avLst/>
          </a:prstGeom>
          <a:ln>
            <a:solidFill>
              <a:srgbClr val="FF0000"/>
            </a:solidFill>
          </a:ln>
        </p:spPr>
        <p:txBody>
          <a:bodyPr wrap="square">
            <a:spAutoFit/>
          </a:bodyPr>
          <a:lstStyle/>
          <a:p>
            <a:r>
              <a:rPr lang="fr-FR" sz="1600" dirty="0">
                <a:latin typeface="+mj-lt"/>
                <a:ea typeface="Times New Roman" panose="02020603050405020304" pitchFamily="18" charset="0"/>
              </a:rPr>
              <a:t>1. Sélectionner tous les documents </a:t>
            </a:r>
            <a:r>
              <a:rPr lang="fr-FR" sz="1600" b="1" dirty="0" smtClean="0">
                <a:latin typeface="+mj-lt"/>
                <a:ea typeface="Times New Roman" panose="02020603050405020304" pitchFamily="18" charset="0"/>
              </a:rPr>
              <a:t>d'achat </a:t>
            </a:r>
            <a:endParaRPr lang="fr-FR" sz="1600" b="1" dirty="0">
              <a:latin typeface="+mj-lt"/>
              <a:ea typeface="Times New Roman" panose="02020603050405020304" pitchFamily="18" charset="0"/>
            </a:endParaRPr>
          </a:p>
          <a:p>
            <a:r>
              <a:rPr lang="fr-FR" sz="1400" i="1" dirty="0">
                <a:ea typeface="Times New Roman" panose="02020603050405020304" pitchFamily="18" charset="0"/>
              </a:rPr>
              <a:t>(si </a:t>
            </a:r>
            <a:r>
              <a:rPr lang="fr-FR" sz="1400" i="1" dirty="0" smtClean="0">
                <a:ea typeface="Times New Roman" panose="02020603050405020304" pitchFamily="18" charset="0"/>
              </a:rPr>
              <a:t>l'on </a:t>
            </a:r>
            <a:r>
              <a:rPr lang="fr-FR" sz="1400" i="1" dirty="0">
                <a:ea typeface="Times New Roman" panose="02020603050405020304" pitchFamily="18" charset="0"/>
              </a:rPr>
              <a:t>commence la duplication par les ventes, EBP va signaler des problèmes de stock d’où la nécessité de commencer par les achats</a:t>
            </a:r>
            <a:r>
              <a:rPr lang="fr-FR" sz="1400" i="1" dirty="0" smtClean="0">
                <a:ea typeface="Times New Roman" panose="02020603050405020304" pitchFamily="18" charset="0"/>
              </a:rPr>
              <a:t>).</a:t>
            </a:r>
            <a:endParaRPr lang="fr-FR" sz="1400" i="1" dirty="0">
              <a:ea typeface="Times New Roman" panose="02020603050405020304" pitchFamily="18" charset="0"/>
            </a:endParaRPr>
          </a:p>
        </p:txBody>
      </p:sp>
      <p:sp>
        <p:nvSpPr>
          <p:cNvPr id="11" name="Rectangle 10">
            <a:extLst>
              <a:ext uri="{FF2B5EF4-FFF2-40B4-BE49-F238E27FC236}">
                <a16:creationId xmlns="" xmlns:a16="http://schemas.microsoft.com/office/drawing/2014/main" id="{52604982-7C59-4491-9DA1-29B9A100C35E}"/>
              </a:ext>
            </a:extLst>
          </p:cNvPr>
          <p:cNvSpPr/>
          <p:nvPr/>
        </p:nvSpPr>
        <p:spPr>
          <a:xfrm>
            <a:off x="6826913" y="728767"/>
            <a:ext cx="2560933" cy="2185214"/>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3. Pour chaque document d’achat, saisir manuellement la date du </a:t>
            </a:r>
            <a:r>
              <a:rPr lang="fr-FR" sz="1600" dirty="0" smtClean="0">
                <a:latin typeface="+mj-lt"/>
                <a:ea typeface="Times New Roman" panose="02020603050405020304" pitchFamily="18" charset="0"/>
              </a:rPr>
              <a:t>document. </a:t>
            </a:r>
            <a:endParaRPr lang="fr-FR" sz="1600" dirty="0">
              <a:latin typeface="+mj-lt"/>
              <a:ea typeface="Times New Roman" panose="02020603050405020304" pitchFamily="18" charset="0"/>
            </a:endParaRPr>
          </a:p>
          <a:p>
            <a:pPr>
              <a:spcAft>
                <a:spcPts val="0"/>
              </a:spcAft>
            </a:pPr>
            <a:r>
              <a:rPr lang="fr-FR" sz="1400" i="1" dirty="0">
                <a:latin typeface="+mj-lt"/>
                <a:ea typeface="Times New Roman" panose="02020603050405020304" pitchFamily="18" charset="0"/>
              </a:rPr>
              <a:t>A priori JJ/MM inchangé mais AAAA sera changé en N+1 (2021 par exemple).</a:t>
            </a:r>
          </a:p>
          <a:p>
            <a:pPr>
              <a:spcAft>
                <a:spcPts val="0"/>
              </a:spcAft>
            </a:pPr>
            <a:r>
              <a:rPr lang="fr-FR" sz="1400" i="1" dirty="0">
                <a:latin typeface="+mj-lt"/>
                <a:ea typeface="Times New Roman" panose="02020603050405020304" pitchFamily="18" charset="0"/>
              </a:rPr>
              <a:t>Si rien n’est saisi, par défaut, EBP va mettre la date du jour.</a:t>
            </a:r>
            <a:endParaRPr lang="fr-FR" sz="1400" i="1" dirty="0">
              <a:latin typeface="+mj-lt"/>
            </a:endParaRPr>
          </a:p>
        </p:txBody>
      </p:sp>
      <p:sp>
        <p:nvSpPr>
          <p:cNvPr id="12" name="Rectangle 11">
            <a:extLst>
              <a:ext uri="{FF2B5EF4-FFF2-40B4-BE49-F238E27FC236}">
                <a16:creationId xmlns="" xmlns:a16="http://schemas.microsoft.com/office/drawing/2014/main" id="{F7C48B96-174E-4448-8033-BC332E01DD67}"/>
              </a:ext>
            </a:extLst>
          </p:cNvPr>
          <p:cNvSpPr/>
          <p:nvPr/>
        </p:nvSpPr>
        <p:spPr>
          <a:xfrm>
            <a:off x="3502734" y="1463220"/>
            <a:ext cx="3219186" cy="861774"/>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2. Clic droit sur un document d’achat (ex : FF00000007) </a:t>
            </a:r>
          </a:p>
          <a:p>
            <a:pPr>
              <a:spcAft>
                <a:spcPts val="0"/>
              </a:spcAft>
            </a:pPr>
            <a:r>
              <a:rPr lang="fr-FR" sz="1600" dirty="0">
                <a:latin typeface="+mj-lt"/>
                <a:ea typeface="Times New Roman" panose="02020603050405020304" pitchFamily="18" charset="0"/>
              </a:rPr>
              <a:t>et choisir </a:t>
            </a:r>
            <a:r>
              <a:rPr lang="fr-FR" sz="1600" dirty="0" smtClean="0">
                <a:latin typeface="+mj-lt"/>
                <a:ea typeface="Times New Roman" panose="02020603050405020304" pitchFamily="18" charset="0"/>
              </a:rPr>
              <a:t>« Dupliquer ».</a:t>
            </a:r>
            <a:endParaRPr lang="fr-FR" sz="1400" i="1" dirty="0">
              <a:latin typeface="+mj-lt"/>
            </a:endParaRPr>
          </a:p>
        </p:txBody>
      </p:sp>
      <p:pic>
        <p:nvPicPr>
          <p:cNvPr id="13" name="Image 12">
            <a:extLst>
              <a:ext uri="{FF2B5EF4-FFF2-40B4-BE49-F238E27FC236}">
                <a16:creationId xmlns="" xmlns:a16="http://schemas.microsoft.com/office/drawing/2014/main" id="{E726BB36-7AA1-4300-B91D-02B7DDEC98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26913" y="5403298"/>
            <a:ext cx="5121867" cy="725935"/>
          </a:xfrm>
          <a:prstGeom prst="rect">
            <a:avLst/>
          </a:prstGeom>
        </p:spPr>
      </p:pic>
      <p:sp>
        <p:nvSpPr>
          <p:cNvPr id="14" name="Rectangle 13">
            <a:extLst>
              <a:ext uri="{FF2B5EF4-FFF2-40B4-BE49-F238E27FC236}">
                <a16:creationId xmlns="" xmlns:a16="http://schemas.microsoft.com/office/drawing/2014/main" id="{55570740-FB83-4BBF-8CDB-78254AAF292C}"/>
              </a:ext>
            </a:extLst>
          </p:cNvPr>
          <p:cNvSpPr/>
          <p:nvPr/>
        </p:nvSpPr>
        <p:spPr>
          <a:xfrm>
            <a:off x="6826913" y="3786172"/>
            <a:ext cx="5293966" cy="1508105"/>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Un nouveau document d’achat </a:t>
            </a:r>
            <a:r>
              <a:rPr lang="fr-FR" sz="1600" dirty="0" smtClean="0">
                <a:latin typeface="+mj-lt"/>
                <a:ea typeface="Times New Roman" panose="02020603050405020304" pitchFamily="18" charset="0"/>
              </a:rPr>
              <a:t>est créé </a:t>
            </a:r>
            <a:r>
              <a:rPr lang="fr-FR" sz="1600" dirty="0">
                <a:latin typeface="+mj-lt"/>
                <a:ea typeface="Times New Roman" panose="02020603050405020304" pitchFamily="18" charset="0"/>
              </a:rPr>
              <a:t>(ici une facture d’achat), avec </a:t>
            </a:r>
          </a:p>
          <a:p>
            <a:pPr marL="285750" indent="-285750">
              <a:spcAft>
                <a:spcPts val="0"/>
              </a:spcAft>
              <a:buFontTx/>
              <a:buChar char="-"/>
            </a:pPr>
            <a:r>
              <a:rPr lang="fr-FR" sz="1600" dirty="0">
                <a:latin typeface="+mj-lt"/>
                <a:ea typeface="Times New Roman" panose="02020603050405020304" pitchFamily="18" charset="0"/>
              </a:rPr>
              <a:t>un nouveau numéro de pièce (qui doit rester unique dans EBP</a:t>
            </a:r>
            <a:r>
              <a:rPr lang="fr-FR" sz="1600" dirty="0" smtClean="0">
                <a:latin typeface="+mj-lt"/>
                <a:ea typeface="Times New Roman" panose="02020603050405020304" pitchFamily="18" charset="0"/>
              </a:rPr>
              <a:t>),</a:t>
            </a:r>
            <a:endParaRPr lang="fr-FR" sz="1600" dirty="0">
              <a:latin typeface="+mj-lt"/>
              <a:ea typeface="Times New Roman" panose="02020603050405020304" pitchFamily="18" charset="0"/>
            </a:endParaRPr>
          </a:p>
          <a:p>
            <a:pPr marL="285750" indent="-285750">
              <a:spcAft>
                <a:spcPts val="0"/>
              </a:spcAft>
              <a:buFontTx/>
              <a:buChar char="-"/>
            </a:pPr>
            <a:r>
              <a:rPr lang="fr-FR" sz="1600" dirty="0">
                <a:latin typeface="+mj-lt"/>
                <a:ea typeface="Times New Roman" panose="02020603050405020304" pitchFamily="18" charset="0"/>
              </a:rPr>
              <a:t> de nouvelles dates (de facture, d’échéance</a:t>
            </a:r>
            <a:r>
              <a:rPr lang="fr-FR" sz="1600" dirty="0" smtClean="0">
                <a:latin typeface="+mj-lt"/>
                <a:ea typeface="Times New Roman" panose="02020603050405020304" pitchFamily="18" charset="0"/>
              </a:rPr>
              <a:t>…).</a:t>
            </a:r>
            <a:endParaRPr lang="fr-FR" sz="1600" dirty="0">
              <a:latin typeface="+mj-lt"/>
              <a:ea typeface="Times New Roman" panose="02020603050405020304" pitchFamily="18" charset="0"/>
            </a:endParaRPr>
          </a:p>
          <a:p>
            <a:pPr>
              <a:spcAft>
                <a:spcPts val="0"/>
              </a:spcAft>
            </a:pPr>
            <a:endParaRPr lang="fr-FR" sz="1200" i="1" dirty="0">
              <a:latin typeface="+mj-lt"/>
            </a:endParaRPr>
          </a:p>
        </p:txBody>
      </p:sp>
      <p:pic>
        <p:nvPicPr>
          <p:cNvPr id="17" name="Image 16">
            <a:extLst>
              <a:ext uri="{FF2B5EF4-FFF2-40B4-BE49-F238E27FC236}">
                <a16:creationId xmlns="" xmlns:a16="http://schemas.microsoft.com/office/drawing/2014/main" id="{27B964F0-1E14-4F41-920F-E8F2BBBDA9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556971" y="728767"/>
            <a:ext cx="2574216" cy="2739211"/>
          </a:xfrm>
          <a:prstGeom prst="rect">
            <a:avLst/>
          </a:prstGeom>
        </p:spPr>
      </p:pic>
      <p:grpSp>
        <p:nvGrpSpPr>
          <p:cNvPr id="18" name="Groupe 17">
            <a:extLst>
              <a:ext uri="{FF2B5EF4-FFF2-40B4-BE49-F238E27FC236}">
                <a16:creationId xmlns="" xmlns:a16="http://schemas.microsoft.com/office/drawing/2014/main" id="{22915318-C910-41B8-B745-2285A6E2B829}"/>
              </a:ext>
            </a:extLst>
          </p:cNvPr>
          <p:cNvGrpSpPr/>
          <p:nvPr/>
        </p:nvGrpSpPr>
        <p:grpSpPr>
          <a:xfrm>
            <a:off x="0" y="0"/>
            <a:ext cx="12192001" cy="656948"/>
            <a:chOff x="0" y="0"/>
            <a:chExt cx="12192001" cy="656948"/>
          </a:xfrm>
        </p:grpSpPr>
        <p:sp>
          <p:nvSpPr>
            <p:cNvPr id="19" name="Titre 1">
              <a:extLst>
                <a:ext uri="{FF2B5EF4-FFF2-40B4-BE49-F238E27FC236}">
                  <a16:creationId xmlns="" xmlns:a16="http://schemas.microsoft.com/office/drawing/2014/main" id="{45F02434-F69E-45C7-B0C6-9072915E1B28}"/>
                </a:ext>
              </a:extLst>
            </p:cNvPr>
            <p:cNvSpPr txBox="1">
              <a:spLocks/>
            </p:cNvSpPr>
            <p:nvPr/>
          </p:nvSpPr>
          <p:spPr>
            <a:xfrm>
              <a:off x="1" y="0"/>
              <a:ext cx="12192000" cy="656948"/>
            </a:xfrm>
            <a:prstGeom prst="rect">
              <a:avLst/>
            </a:prstGeom>
            <a:solidFill>
              <a:schemeClr val="bg1">
                <a:lumMod val="85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048000"/>
              <a:r>
                <a:rPr lang="fr-FR" sz="4400" dirty="0"/>
                <a:t>Dupliquer les documents commerciaux </a:t>
              </a:r>
              <a:r>
                <a:rPr lang="fr-FR" sz="4400" dirty="0" smtClean="0">
                  <a:solidFill>
                    <a:schemeClr val="accent4">
                      <a:lumMod val="60000"/>
                      <a:lumOff val="40000"/>
                    </a:schemeClr>
                  </a:solidFill>
                </a:rPr>
                <a:t>(2/3)</a:t>
              </a:r>
              <a:endParaRPr lang="fr-FR" sz="4400" dirty="0">
                <a:solidFill>
                  <a:schemeClr val="accent4">
                    <a:lumMod val="60000"/>
                    <a:lumOff val="40000"/>
                  </a:schemeClr>
                </a:solidFill>
              </a:endParaRPr>
            </a:p>
          </p:txBody>
        </p:sp>
        <p:pic>
          <p:nvPicPr>
            <p:cNvPr id="20" name="Image 19">
              <a:extLst>
                <a:ext uri="{FF2B5EF4-FFF2-40B4-BE49-F238E27FC236}">
                  <a16:creationId xmlns="" xmlns:a16="http://schemas.microsoft.com/office/drawing/2014/main" id="{98D31592-0B7D-4051-90CE-878BF8B283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2982403" cy="622241"/>
            </a:xfrm>
            <a:prstGeom prst="rect">
              <a:avLst/>
            </a:prstGeom>
          </p:spPr>
        </p:pic>
      </p:grpSp>
      <p:sp>
        <p:nvSpPr>
          <p:cNvPr id="15"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6" name="Image 15" descr="Licence Creative Commons">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2516864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DA997AD-8CFC-4695-AD51-CE3A38406D83}"/>
              </a:ext>
            </a:extLst>
          </p:cNvPr>
          <p:cNvSpPr/>
          <p:nvPr/>
        </p:nvSpPr>
        <p:spPr>
          <a:xfrm>
            <a:off x="-1" y="1092347"/>
            <a:ext cx="5006109" cy="36933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2. </a:t>
            </a:r>
            <a:r>
              <a:rPr lang="fr-FR" b="1" dirty="0" smtClean="0">
                <a:solidFill>
                  <a:srgbClr val="C00000"/>
                </a:solidFill>
                <a:latin typeface="+mj-lt"/>
                <a:ea typeface="Times New Roman" panose="02020603050405020304" pitchFamily="18" charset="0"/>
              </a:rPr>
              <a:t>Dupliquer les </a:t>
            </a:r>
            <a:r>
              <a:rPr lang="fr-FR" b="1" dirty="0">
                <a:solidFill>
                  <a:srgbClr val="C00000"/>
                </a:solidFill>
                <a:latin typeface="+mj-lt"/>
                <a:ea typeface="Times New Roman" panose="02020603050405020304" pitchFamily="18" charset="0"/>
              </a:rPr>
              <a:t>documents de vente</a:t>
            </a:r>
            <a:endParaRPr lang="fr-FR" dirty="0">
              <a:solidFill>
                <a:srgbClr val="C00000"/>
              </a:solidFill>
              <a:latin typeface="+mj-lt"/>
              <a:ea typeface="Times New Roman" panose="02020603050405020304" pitchFamily="18" charset="0"/>
            </a:endParaRPr>
          </a:p>
        </p:txBody>
      </p:sp>
      <p:sp>
        <p:nvSpPr>
          <p:cNvPr id="10" name="Rectangle 9">
            <a:extLst>
              <a:ext uri="{FF2B5EF4-FFF2-40B4-BE49-F238E27FC236}">
                <a16:creationId xmlns="" xmlns:a16="http://schemas.microsoft.com/office/drawing/2014/main" id="{925730F1-8607-4FE5-BAE8-1F0AD482168A}"/>
              </a:ext>
            </a:extLst>
          </p:cNvPr>
          <p:cNvSpPr/>
          <p:nvPr/>
        </p:nvSpPr>
        <p:spPr>
          <a:xfrm>
            <a:off x="313724" y="1659474"/>
            <a:ext cx="6798280" cy="338554"/>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La démarche est exactement la même que pour les achats.</a:t>
            </a:r>
            <a:endParaRPr lang="fr-FR" sz="1600" dirty="0">
              <a:latin typeface="+mj-lt"/>
              <a:ea typeface="Times New Roman" panose="02020603050405020304" pitchFamily="18" charset="0"/>
            </a:endParaRPr>
          </a:p>
        </p:txBody>
      </p:sp>
      <p:sp>
        <p:nvSpPr>
          <p:cNvPr id="14" name="Rectangle 13">
            <a:extLst>
              <a:ext uri="{FF2B5EF4-FFF2-40B4-BE49-F238E27FC236}">
                <a16:creationId xmlns="" xmlns:a16="http://schemas.microsoft.com/office/drawing/2014/main" id="{55570740-FB83-4BBF-8CDB-78254AAF292C}"/>
              </a:ext>
            </a:extLst>
          </p:cNvPr>
          <p:cNvSpPr/>
          <p:nvPr/>
        </p:nvSpPr>
        <p:spPr>
          <a:xfrm>
            <a:off x="313724" y="2891362"/>
            <a:ext cx="11060546" cy="2985433"/>
          </a:xfrm>
          <a:prstGeom prst="rect">
            <a:avLst/>
          </a:prstGeom>
          <a:ln>
            <a:solidFill>
              <a:srgbClr val="FF0000"/>
            </a:solidFill>
          </a:ln>
        </p:spPr>
        <p:txBody>
          <a:bodyPr wrap="square">
            <a:spAutoFit/>
          </a:bodyPr>
          <a:lstStyle/>
          <a:p>
            <a:pPr>
              <a:spcAft>
                <a:spcPts val="0"/>
              </a:spcAft>
            </a:pPr>
            <a:r>
              <a:rPr lang="fr-FR" sz="1600" dirty="0">
                <a:ea typeface="Times New Roman" panose="02020603050405020304" pitchFamily="18" charset="0"/>
              </a:rPr>
              <a:t>Les documents de N (2020 par exemple) demeurent inchangés. Pas de possibilité de les supprimer car, par mesure de sécurité, les numéros de pièce doivent rester uniques et stables (cas des factures validées par exemple</a:t>
            </a:r>
            <a:r>
              <a:rPr lang="fr-FR" sz="1600" dirty="0" smtClean="0">
                <a:ea typeface="Times New Roman" panose="02020603050405020304" pitchFamily="18" charset="0"/>
              </a:rPr>
              <a:t>).</a:t>
            </a:r>
            <a:endParaRPr lang="fr-FR" sz="1600" dirty="0">
              <a:ea typeface="Times New Roman" panose="02020603050405020304" pitchFamily="18" charset="0"/>
            </a:endParaRPr>
          </a:p>
          <a:p>
            <a:endParaRPr lang="fr-FR" sz="1600" dirty="0">
              <a:ea typeface="Times New Roman" panose="02020603050405020304" pitchFamily="18" charset="0"/>
            </a:endParaRPr>
          </a:p>
          <a:p>
            <a:r>
              <a:rPr lang="fr-FR" sz="1600" dirty="0">
                <a:ea typeface="Times New Roman" panose="02020603050405020304" pitchFamily="18" charset="0"/>
              </a:rPr>
              <a:t>Les achats et les ventes ont été dupliqués en N+1 mais restent en N. Les mouvements clients, fournisseurs et stocks sont identiques en N et N+1 mais cela ne nuit pas au travail attendu en </a:t>
            </a:r>
            <a:r>
              <a:rPr lang="fr-FR" sz="1600" dirty="0" smtClean="0">
                <a:ea typeface="Times New Roman" panose="02020603050405020304" pitchFamily="18" charset="0"/>
              </a:rPr>
              <a:t>N+1.</a:t>
            </a:r>
            <a:endParaRPr lang="fr-FR" sz="1600" dirty="0">
              <a:ea typeface="Times New Roman" panose="02020603050405020304" pitchFamily="18" charset="0"/>
            </a:endParaRPr>
          </a:p>
          <a:p>
            <a:pPr>
              <a:spcAft>
                <a:spcPts val="0"/>
              </a:spcAft>
            </a:pPr>
            <a:endParaRPr lang="fr-FR" sz="1600" dirty="0">
              <a:ea typeface="Times New Roman" panose="02020603050405020304" pitchFamily="18" charset="0"/>
            </a:endParaRPr>
          </a:p>
          <a:p>
            <a:pPr>
              <a:spcAft>
                <a:spcPts val="0"/>
              </a:spcAft>
            </a:pPr>
            <a:r>
              <a:rPr lang="fr-FR" sz="1600" dirty="0">
                <a:ea typeface="Times New Roman" panose="02020603050405020304" pitchFamily="18" charset="0"/>
              </a:rPr>
              <a:t>Ce qui est nouveau pour N+1 : </a:t>
            </a:r>
          </a:p>
          <a:p>
            <a:pPr marL="285750" indent="-285750">
              <a:spcAft>
                <a:spcPts val="0"/>
              </a:spcAft>
              <a:buFontTx/>
              <a:buChar char="-"/>
            </a:pPr>
            <a:r>
              <a:rPr lang="fr-FR" sz="1600" dirty="0">
                <a:ea typeface="Times New Roman" panose="02020603050405020304" pitchFamily="18" charset="0"/>
              </a:rPr>
              <a:t>un nouveau numéro de pièce pour chaque document </a:t>
            </a:r>
            <a:r>
              <a:rPr lang="fr-FR" sz="1600" dirty="0" smtClean="0">
                <a:ea typeface="Times New Roman" panose="02020603050405020304" pitchFamily="18" charset="0"/>
              </a:rPr>
              <a:t>commercial,</a:t>
            </a:r>
            <a:endParaRPr lang="fr-FR" sz="1600" dirty="0">
              <a:ea typeface="Times New Roman" panose="02020603050405020304" pitchFamily="18" charset="0"/>
            </a:endParaRPr>
          </a:p>
          <a:p>
            <a:pPr marL="285750" indent="-285750">
              <a:spcAft>
                <a:spcPts val="0"/>
              </a:spcAft>
              <a:buFontTx/>
              <a:buChar char="-"/>
            </a:pPr>
            <a:r>
              <a:rPr lang="fr-FR" sz="1600" dirty="0">
                <a:ea typeface="Times New Roman" panose="02020603050405020304" pitchFamily="18" charset="0"/>
              </a:rPr>
              <a:t>de nouvelles dates (de </a:t>
            </a:r>
            <a:r>
              <a:rPr lang="fr-FR" sz="1600" dirty="0" smtClean="0">
                <a:ea typeface="Times New Roman" panose="02020603050405020304" pitchFamily="18" charset="0"/>
              </a:rPr>
              <a:t>bon de livraison, </a:t>
            </a:r>
            <a:r>
              <a:rPr lang="fr-FR" sz="1600" dirty="0">
                <a:ea typeface="Times New Roman" panose="02020603050405020304" pitchFamily="18" charset="0"/>
              </a:rPr>
              <a:t>facture, d’échéance…) avec l’année </a:t>
            </a:r>
            <a:r>
              <a:rPr lang="fr-FR" sz="1600" dirty="0" smtClean="0">
                <a:ea typeface="Times New Roman" panose="02020603050405020304" pitchFamily="18" charset="0"/>
              </a:rPr>
              <a:t>souhaitée,</a:t>
            </a:r>
            <a:endParaRPr lang="fr-FR" sz="1600" dirty="0">
              <a:ea typeface="Times New Roman" panose="02020603050405020304" pitchFamily="18" charset="0"/>
            </a:endParaRPr>
          </a:p>
          <a:p>
            <a:pPr marL="285750" indent="-285750">
              <a:spcAft>
                <a:spcPts val="0"/>
              </a:spcAft>
              <a:buFontTx/>
              <a:buChar char="-"/>
            </a:pPr>
            <a:r>
              <a:rPr lang="fr-FR" sz="1600" dirty="0" smtClean="0">
                <a:ea typeface="Times New Roman" panose="02020603050405020304" pitchFamily="18" charset="0"/>
              </a:rPr>
              <a:t>un </a:t>
            </a:r>
            <a:r>
              <a:rPr lang="fr-FR" sz="1600" dirty="0">
                <a:ea typeface="Times New Roman" panose="02020603050405020304" pitchFamily="18" charset="0"/>
              </a:rPr>
              <a:t>nouveau statut pour les factures. Les nouvelles factures peuvent être supprimées ou validées pour être transférées en comptabilité. </a:t>
            </a:r>
          </a:p>
          <a:p>
            <a:pPr marL="285750" indent="-285750">
              <a:spcAft>
                <a:spcPts val="0"/>
              </a:spcAft>
              <a:buFontTx/>
              <a:buChar char="-"/>
            </a:pPr>
            <a:endParaRPr lang="fr-FR" sz="1200" i="1" dirty="0"/>
          </a:p>
        </p:txBody>
      </p:sp>
      <p:sp>
        <p:nvSpPr>
          <p:cNvPr id="15" name="Rectangle 14">
            <a:extLst>
              <a:ext uri="{FF2B5EF4-FFF2-40B4-BE49-F238E27FC236}">
                <a16:creationId xmlns="" xmlns:a16="http://schemas.microsoft.com/office/drawing/2014/main" id="{67138301-61B3-49F1-B15B-1924211DCB9A}"/>
              </a:ext>
            </a:extLst>
          </p:cNvPr>
          <p:cNvSpPr/>
          <p:nvPr/>
        </p:nvSpPr>
        <p:spPr>
          <a:xfrm>
            <a:off x="73889" y="2376094"/>
            <a:ext cx="5006109" cy="36933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3. </a:t>
            </a:r>
            <a:r>
              <a:rPr lang="fr-FR" b="1" dirty="0" smtClean="0">
                <a:solidFill>
                  <a:srgbClr val="C00000"/>
                </a:solidFill>
                <a:latin typeface="+mj-lt"/>
                <a:ea typeface="Times New Roman" panose="02020603050405020304" pitchFamily="18" charset="0"/>
              </a:rPr>
              <a:t>A savoir</a:t>
            </a:r>
            <a:endParaRPr lang="fr-FR" dirty="0">
              <a:solidFill>
                <a:srgbClr val="C00000"/>
              </a:solidFill>
              <a:latin typeface="+mj-lt"/>
              <a:ea typeface="Times New Roman" panose="02020603050405020304" pitchFamily="18" charset="0"/>
            </a:endParaRPr>
          </a:p>
        </p:txBody>
      </p:sp>
      <p:grpSp>
        <p:nvGrpSpPr>
          <p:cNvPr id="16" name="Groupe 15">
            <a:extLst>
              <a:ext uri="{FF2B5EF4-FFF2-40B4-BE49-F238E27FC236}">
                <a16:creationId xmlns="" xmlns:a16="http://schemas.microsoft.com/office/drawing/2014/main" id="{FC07AB27-16C2-481A-96CE-CBBA832063F4}"/>
              </a:ext>
            </a:extLst>
          </p:cNvPr>
          <p:cNvGrpSpPr/>
          <p:nvPr/>
        </p:nvGrpSpPr>
        <p:grpSpPr>
          <a:xfrm>
            <a:off x="0" y="0"/>
            <a:ext cx="12192001" cy="656948"/>
            <a:chOff x="0" y="0"/>
            <a:chExt cx="12192001" cy="656948"/>
          </a:xfrm>
        </p:grpSpPr>
        <p:sp>
          <p:nvSpPr>
            <p:cNvPr id="18" name="Titre 1">
              <a:extLst>
                <a:ext uri="{FF2B5EF4-FFF2-40B4-BE49-F238E27FC236}">
                  <a16:creationId xmlns="" xmlns:a16="http://schemas.microsoft.com/office/drawing/2014/main" id="{5D22D082-70E5-4EEF-B83E-94536D8E3B3D}"/>
                </a:ext>
              </a:extLst>
            </p:cNvPr>
            <p:cNvSpPr txBox="1">
              <a:spLocks/>
            </p:cNvSpPr>
            <p:nvPr/>
          </p:nvSpPr>
          <p:spPr>
            <a:xfrm>
              <a:off x="1" y="0"/>
              <a:ext cx="12192000" cy="656948"/>
            </a:xfrm>
            <a:prstGeom prst="rect">
              <a:avLst/>
            </a:prstGeom>
            <a:solidFill>
              <a:schemeClr val="bg1">
                <a:lumMod val="85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048000"/>
              <a:r>
                <a:rPr lang="fr-FR" sz="4400" dirty="0"/>
                <a:t>Dupliquer les documents commerciaux </a:t>
              </a:r>
              <a:r>
                <a:rPr lang="fr-FR" sz="4400" dirty="0" smtClean="0">
                  <a:solidFill>
                    <a:schemeClr val="accent4">
                      <a:lumMod val="60000"/>
                      <a:lumOff val="40000"/>
                    </a:schemeClr>
                  </a:solidFill>
                </a:rPr>
                <a:t>(3/3)</a:t>
              </a:r>
              <a:endParaRPr lang="fr-FR" sz="4400" dirty="0">
                <a:solidFill>
                  <a:schemeClr val="accent4">
                    <a:lumMod val="60000"/>
                    <a:lumOff val="40000"/>
                  </a:schemeClr>
                </a:solidFill>
              </a:endParaRPr>
            </a:p>
          </p:txBody>
        </p:sp>
        <p:pic>
          <p:nvPicPr>
            <p:cNvPr id="19" name="Image 18">
              <a:extLst>
                <a:ext uri="{FF2B5EF4-FFF2-40B4-BE49-F238E27FC236}">
                  <a16:creationId xmlns="" xmlns:a16="http://schemas.microsoft.com/office/drawing/2014/main" id="{37AD5E97-9C34-4255-B71D-4A1DFFC154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82403" cy="622241"/>
            </a:xfrm>
            <a:prstGeom prst="rect">
              <a:avLst/>
            </a:prstGeom>
          </p:spPr>
        </p:pic>
      </p:grpSp>
      <p:sp>
        <p:nvSpPr>
          <p:cNvPr id="11"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2" name="Image 11" descr="Licence Creative Common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171451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 xmlns:a16="http://schemas.microsoft.com/office/drawing/2014/main" id="{68C4FB85-2B84-45A5-8853-833A25ABFACB}"/>
              </a:ext>
            </a:extLst>
          </p:cNvPr>
          <p:cNvSpPr>
            <a:spLocks noGrp="1"/>
          </p:cNvSpPr>
          <p:nvPr>
            <p:ph type="ctrTitle"/>
          </p:nvPr>
        </p:nvSpPr>
        <p:spPr>
          <a:xfrm>
            <a:off x="0" y="0"/>
            <a:ext cx="12192000" cy="1354238"/>
          </a:xfrm>
          <a:solidFill>
            <a:schemeClr val="bg1">
              <a:lumMod val="85000"/>
            </a:schemeClr>
          </a:solidFill>
        </p:spPr>
        <p:txBody>
          <a:bodyPr>
            <a:normAutofit/>
          </a:bodyPr>
          <a:lstStyle/>
          <a:p>
            <a:r>
              <a:rPr lang="fr-FR" sz="4000" dirty="0"/>
              <a:t>Comment actualiser les bases EBP</a:t>
            </a:r>
            <a:br>
              <a:rPr lang="fr-FR" sz="4000" dirty="0"/>
            </a:br>
            <a:r>
              <a:rPr lang="fr-FR" sz="4000" dirty="0"/>
              <a:t>(passer de N à N+1) ?</a:t>
            </a:r>
          </a:p>
        </p:txBody>
      </p:sp>
      <p:sp>
        <p:nvSpPr>
          <p:cNvPr id="13" name="Sous-titre 3">
            <a:extLst>
              <a:ext uri="{FF2B5EF4-FFF2-40B4-BE49-F238E27FC236}">
                <a16:creationId xmlns="" xmlns:a16="http://schemas.microsoft.com/office/drawing/2014/main" id="{E92382BC-7485-4D6B-90A7-59A92247FCD9}"/>
              </a:ext>
            </a:extLst>
          </p:cNvPr>
          <p:cNvSpPr txBox="1">
            <a:spLocks/>
          </p:cNvSpPr>
          <p:nvPr/>
        </p:nvSpPr>
        <p:spPr>
          <a:xfrm>
            <a:off x="0" y="1372539"/>
            <a:ext cx="12191999" cy="5909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8900">
              <a:spcAft>
                <a:spcPts val="600"/>
              </a:spcAft>
            </a:pPr>
            <a:r>
              <a:rPr lang="fr-FR" sz="3600" b="1" dirty="0" smtClean="0">
                <a:solidFill>
                  <a:srgbClr val="C00000"/>
                </a:solidFill>
                <a:latin typeface="+mj-lt"/>
                <a:ea typeface="Times New Roman" panose="02020603050405020304" pitchFamily="18" charset="0"/>
              </a:rPr>
              <a:t>Pour le module Paie</a:t>
            </a:r>
            <a:endParaRPr lang="fr-FR" sz="2800" dirty="0">
              <a:solidFill>
                <a:srgbClr val="C00000"/>
              </a:solidFill>
              <a:latin typeface="+mj-lt"/>
              <a:ea typeface="Times New Roman" panose="02020603050405020304" pitchFamily="18" charset="0"/>
            </a:endParaRPr>
          </a:p>
        </p:txBody>
      </p:sp>
      <p:pic>
        <p:nvPicPr>
          <p:cNvPr id="8" name="Image 7">
            <a:extLst>
              <a:ext uri="{FF2B5EF4-FFF2-40B4-BE49-F238E27FC236}">
                <a16:creationId xmlns="" xmlns:a16="http://schemas.microsoft.com/office/drawing/2014/main" id="{154D6A59-8563-418F-96E1-E19E034333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033997"/>
            <a:ext cx="1331089" cy="631747"/>
          </a:xfrm>
          <a:prstGeom prst="rect">
            <a:avLst/>
          </a:prstGeom>
        </p:spPr>
      </p:pic>
      <p:sp>
        <p:nvSpPr>
          <p:cNvPr id="16" name="Sous-titre 3">
            <a:extLst>
              <a:ext uri="{FF2B5EF4-FFF2-40B4-BE49-F238E27FC236}">
                <a16:creationId xmlns="" xmlns:a16="http://schemas.microsoft.com/office/drawing/2014/main" id="{6D4A0863-B735-4113-B013-B135A6F9FF9B}"/>
              </a:ext>
            </a:extLst>
          </p:cNvPr>
          <p:cNvSpPr txBox="1">
            <a:spLocks/>
          </p:cNvSpPr>
          <p:nvPr/>
        </p:nvSpPr>
        <p:spPr>
          <a:xfrm>
            <a:off x="2978872" y="4949931"/>
            <a:ext cx="9080956" cy="1555298"/>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2075" algn="l">
              <a:spcAft>
                <a:spcPts val="600"/>
              </a:spcAft>
            </a:pPr>
            <a:r>
              <a:rPr lang="fr-FR" sz="1800" dirty="0"/>
              <a:t>Deux méthodes selon le </a:t>
            </a:r>
            <a:r>
              <a:rPr lang="fr-FR" sz="1800" dirty="0" smtClean="0"/>
              <a:t>besoin :</a:t>
            </a:r>
            <a:endParaRPr lang="fr-FR" sz="1800" dirty="0"/>
          </a:p>
          <a:p>
            <a:pPr marL="450850" indent="-358775" algn="l">
              <a:spcAft>
                <a:spcPts val="600"/>
              </a:spcAft>
              <a:buFont typeface="Arial" panose="020B0604020202020204" pitchFamily="34" charset="0"/>
              <a:buChar char="•"/>
            </a:pPr>
            <a:r>
              <a:rPr lang="fr-FR" sz="1800" b="1" dirty="0">
                <a:solidFill>
                  <a:srgbClr val="C00000"/>
                </a:solidFill>
              </a:rPr>
              <a:t>1</a:t>
            </a:r>
            <a:r>
              <a:rPr lang="fr-FR" sz="1800" b="1" baseline="30000" dirty="0">
                <a:solidFill>
                  <a:srgbClr val="C00000"/>
                </a:solidFill>
              </a:rPr>
              <a:t>ère</a:t>
            </a:r>
            <a:r>
              <a:rPr lang="fr-FR" sz="1800" b="1" dirty="0">
                <a:solidFill>
                  <a:srgbClr val="C00000"/>
                </a:solidFill>
              </a:rPr>
              <a:t> méthode : </a:t>
            </a:r>
            <a:r>
              <a:rPr lang="fr-FR" sz="1800" b="1" dirty="0"/>
              <a:t>c</a:t>
            </a:r>
            <a:r>
              <a:rPr lang="fr-FR" sz="1800" b="1" dirty="0" smtClean="0"/>
              <a:t>lôture </a:t>
            </a:r>
            <a:r>
              <a:rPr lang="fr-FR" sz="1800" b="1" dirty="0"/>
              <a:t>annuelle </a:t>
            </a:r>
            <a:r>
              <a:rPr lang="fr-FR" sz="1800" dirty="0"/>
              <a:t>et </a:t>
            </a:r>
            <a:r>
              <a:rPr lang="fr-FR" sz="1800" dirty="0" smtClean="0"/>
              <a:t>récupérer </a:t>
            </a:r>
            <a:r>
              <a:rPr lang="fr-FR" sz="1800" dirty="0"/>
              <a:t>en N+1 </a:t>
            </a:r>
            <a:r>
              <a:rPr lang="fr-FR" sz="1800" dirty="0" smtClean="0"/>
              <a:t>toute </a:t>
            </a:r>
            <a:r>
              <a:rPr lang="fr-FR" sz="1800" dirty="0"/>
              <a:t>la base N. </a:t>
            </a:r>
          </a:p>
          <a:p>
            <a:pPr marL="450850" indent="-358775" algn="l">
              <a:lnSpc>
                <a:spcPct val="100000"/>
              </a:lnSpc>
              <a:spcAft>
                <a:spcPts val="600"/>
              </a:spcAft>
              <a:buFont typeface="Arial" panose="020B0604020202020204" pitchFamily="34" charset="0"/>
              <a:buChar char="•"/>
            </a:pPr>
            <a:r>
              <a:rPr lang="fr-FR" sz="1800" b="1" dirty="0">
                <a:solidFill>
                  <a:srgbClr val="C00000"/>
                </a:solidFill>
                <a:ea typeface="Times New Roman" panose="02020603050405020304" pitchFamily="18" charset="0"/>
              </a:rPr>
              <a:t>2</a:t>
            </a:r>
            <a:r>
              <a:rPr lang="fr-FR" sz="1800" b="1" baseline="30000" dirty="0">
                <a:solidFill>
                  <a:srgbClr val="C00000"/>
                </a:solidFill>
                <a:ea typeface="Times New Roman" panose="02020603050405020304" pitchFamily="18" charset="0"/>
              </a:rPr>
              <a:t>ème</a:t>
            </a:r>
            <a:r>
              <a:rPr lang="fr-FR" sz="1800" b="1" dirty="0">
                <a:solidFill>
                  <a:srgbClr val="C00000"/>
                </a:solidFill>
                <a:ea typeface="Times New Roman" panose="02020603050405020304" pitchFamily="18" charset="0"/>
              </a:rPr>
              <a:t> méthode : </a:t>
            </a:r>
            <a:r>
              <a:rPr lang="fr-FR" sz="1800" b="1" dirty="0">
                <a:ea typeface="Times New Roman" panose="02020603050405020304" pitchFamily="18" charset="0"/>
              </a:rPr>
              <a:t>i</a:t>
            </a:r>
            <a:r>
              <a:rPr lang="fr-FR" sz="1800" b="1" dirty="0" smtClean="0">
                <a:ea typeface="Times New Roman" panose="02020603050405020304" pitchFamily="18" charset="0"/>
              </a:rPr>
              <a:t>mporter </a:t>
            </a:r>
            <a:r>
              <a:rPr lang="fr-FR" sz="1800" b="1" dirty="0">
                <a:ea typeface="Times New Roman" panose="02020603050405020304" pitchFamily="18" charset="0"/>
              </a:rPr>
              <a:t>le fichier salarié</a:t>
            </a:r>
            <a:r>
              <a:rPr lang="fr-FR" sz="1800" dirty="0">
                <a:ea typeface="Times New Roman" panose="02020603050405020304" pitchFamily="18" charset="0"/>
              </a:rPr>
              <a:t> dans une base nouvellement créée en N+1 (dossier EBP à jour en </a:t>
            </a:r>
            <a:r>
              <a:rPr lang="fr-FR" sz="1800" dirty="0" smtClean="0">
                <a:ea typeface="Times New Roman" panose="02020603050405020304" pitchFamily="18" charset="0"/>
              </a:rPr>
              <a:t>N+1 </a:t>
            </a:r>
            <a:r>
              <a:rPr lang="fr-FR" sz="1800" dirty="0">
                <a:ea typeface="Times New Roman" panose="02020603050405020304" pitchFamily="18" charset="0"/>
              </a:rPr>
              <a:t>mais perte des paramétrages de N). </a:t>
            </a:r>
            <a:endParaRPr lang="fr-FR" sz="1800" i="1" dirty="0">
              <a:ea typeface="Times New Roman" panose="02020603050405020304" pitchFamily="18" charset="0"/>
            </a:endParaRPr>
          </a:p>
        </p:txBody>
      </p:sp>
      <p:sp>
        <p:nvSpPr>
          <p:cNvPr id="2"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372863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217DDA39-15B7-4996-A914-721A58F4B7A4}"/>
              </a:ext>
            </a:extLst>
          </p:cNvPr>
          <p:cNvSpPr txBox="1">
            <a:spLocks/>
          </p:cNvSpPr>
          <p:nvPr/>
        </p:nvSpPr>
        <p:spPr>
          <a:xfrm>
            <a:off x="1" y="0"/>
            <a:ext cx="12192000" cy="563418"/>
          </a:xfrm>
          <a:prstGeom prst="rect">
            <a:avLst/>
          </a:prstGeom>
          <a:solidFill>
            <a:schemeClr val="bg1">
              <a:lumMod val="8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00213">
              <a:tabLst>
                <a:tab pos="1616075" algn="l"/>
              </a:tabLst>
            </a:pPr>
            <a:r>
              <a:rPr lang="fr-FR" sz="3600" dirty="0"/>
              <a:t>Module de paie</a:t>
            </a:r>
          </a:p>
        </p:txBody>
      </p:sp>
      <p:pic>
        <p:nvPicPr>
          <p:cNvPr id="7" name="Image 6">
            <a:extLst>
              <a:ext uri="{FF2B5EF4-FFF2-40B4-BE49-F238E27FC236}">
                <a16:creationId xmlns="" xmlns:a16="http://schemas.microsoft.com/office/drawing/2014/main" id="{5F430E59-754C-4B2B-88BD-23D0468AA5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449183" cy="687795"/>
          </a:xfrm>
          <a:prstGeom prst="rect">
            <a:avLst/>
          </a:prstGeom>
        </p:spPr>
      </p:pic>
      <p:sp>
        <p:nvSpPr>
          <p:cNvPr id="8" name="Rectangle 7">
            <a:extLst>
              <a:ext uri="{FF2B5EF4-FFF2-40B4-BE49-F238E27FC236}">
                <a16:creationId xmlns="" xmlns:a16="http://schemas.microsoft.com/office/drawing/2014/main" id="{C44435CC-E654-4D0F-A67F-F265BA88375B}"/>
              </a:ext>
            </a:extLst>
          </p:cNvPr>
          <p:cNvSpPr/>
          <p:nvPr/>
        </p:nvSpPr>
        <p:spPr>
          <a:xfrm>
            <a:off x="517238" y="787541"/>
            <a:ext cx="11245263" cy="646331"/>
          </a:xfrm>
          <a:prstGeom prst="rect">
            <a:avLst/>
          </a:prstGeom>
        </p:spPr>
        <p:txBody>
          <a:bodyPr wrap="square">
            <a:spAutoFit/>
          </a:bodyPr>
          <a:lstStyle/>
          <a:p>
            <a:pPr>
              <a:spcAft>
                <a:spcPts val="0"/>
              </a:spcAft>
            </a:pPr>
            <a:r>
              <a:rPr lang="fr-FR" dirty="0">
                <a:latin typeface="+mj-lt"/>
                <a:ea typeface="Times New Roman" panose="02020603050405020304" pitchFamily="18" charset="0"/>
              </a:rPr>
              <a:t>Le module paie est par nature très sécurisé, ce qui limite les possibilités </a:t>
            </a:r>
            <a:r>
              <a:rPr lang="fr-FR" dirty="0" smtClean="0">
                <a:latin typeface="+mj-lt"/>
                <a:ea typeface="Times New Roman" panose="02020603050405020304" pitchFamily="18" charset="0"/>
              </a:rPr>
              <a:t>de </a:t>
            </a:r>
            <a:r>
              <a:rPr lang="fr-FR" dirty="0">
                <a:latin typeface="+mj-lt"/>
                <a:ea typeface="Times New Roman" panose="02020603050405020304" pitchFamily="18" charset="0"/>
              </a:rPr>
              <a:t>manipulation </a:t>
            </a:r>
            <a:r>
              <a:rPr lang="fr-FR" dirty="0" smtClean="0">
                <a:latin typeface="+mj-lt"/>
                <a:ea typeface="Times New Roman" panose="02020603050405020304" pitchFamily="18" charset="0"/>
              </a:rPr>
              <a:t>des </a:t>
            </a:r>
            <a:r>
              <a:rPr lang="fr-FR" dirty="0">
                <a:latin typeface="+mj-lt"/>
                <a:ea typeface="Times New Roman" panose="02020603050405020304" pitchFamily="18" charset="0"/>
              </a:rPr>
              <a:t>exercices. Toutefois, il est possible d’actualiser une base existante pour l’utiliser en N+1, avec ces deux méthodes :</a:t>
            </a:r>
          </a:p>
        </p:txBody>
      </p:sp>
      <p:grpSp>
        <p:nvGrpSpPr>
          <p:cNvPr id="14" name="Groupe 13">
            <a:extLst>
              <a:ext uri="{FF2B5EF4-FFF2-40B4-BE49-F238E27FC236}">
                <a16:creationId xmlns="" xmlns:a16="http://schemas.microsoft.com/office/drawing/2014/main" id="{FF255C4D-4E27-400C-A9AE-D8109B5DD2F9}"/>
              </a:ext>
            </a:extLst>
          </p:cNvPr>
          <p:cNvGrpSpPr/>
          <p:nvPr/>
        </p:nvGrpSpPr>
        <p:grpSpPr>
          <a:xfrm>
            <a:off x="6421622" y="1787576"/>
            <a:ext cx="5495638" cy="4282583"/>
            <a:chOff x="517234" y="1747436"/>
            <a:chExt cx="5495638" cy="4282583"/>
          </a:xfrm>
        </p:grpSpPr>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517235" y="1747436"/>
              <a:ext cx="5495637" cy="3516347"/>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2000" b="1" dirty="0"/>
                <a:t>2. </a:t>
              </a:r>
              <a:r>
                <a:rPr lang="fr-FR" sz="2000" b="1" dirty="0" smtClean="0"/>
                <a:t>Importer </a:t>
              </a:r>
              <a:r>
                <a:rPr lang="fr-FR" sz="2000" b="1" dirty="0" smtClean="0"/>
                <a:t>un fichier </a:t>
              </a:r>
              <a:r>
                <a:rPr lang="fr-FR" sz="2000" b="1" dirty="0"/>
                <a:t>« salarié »</a:t>
              </a:r>
            </a:p>
            <a:p>
              <a:pPr algn="l">
                <a:lnSpc>
                  <a:spcPct val="100000"/>
                </a:lnSpc>
                <a:spcBef>
                  <a:spcPts val="0"/>
                </a:spcBef>
              </a:pPr>
              <a:endParaRPr lang="fr-FR" sz="1050" b="1" dirty="0">
                <a:solidFill>
                  <a:srgbClr val="C00000"/>
                </a:solidFill>
              </a:endParaRPr>
            </a:p>
            <a:p>
              <a:pPr algn="l">
                <a:lnSpc>
                  <a:spcPct val="100000"/>
                </a:lnSpc>
                <a:spcBef>
                  <a:spcPts val="0"/>
                </a:spcBef>
              </a:pPr>
              <a:r>
                <a:rPr lang="fr-FR" sz="1800" b="1" dirty="0">
                  <a:solidFill>
                    <a:srgbClr val="C00000"/>
                  </a:solidFill>
                </a:rPr>
                <a:t>Principe : </a:t>
              </a:r>
            </a:p>
            <a:p>
              <a:pPr algn="l">
                <a:lnSpc>
                  <a:spcPct val="100000"/>
                </a:lnSpc>
                <a:spcBef>
                  <a:spcPts val="0"/>
                </a:spcBef>
              </a:pPr>
              <a:r>
                <a:rPr lang="fr-FR" sz="1600" dirty="0"/>
                <a:t>Créer une nouvelle base EBP (en N+1) et importer le fichier « salariés » créée dans un autre dossier (celui de l’année N par exemple</a:t>
              </a:r>
              <a:r>
                <a:rPr lang="fr-FR" sz="1600" dirty="0" smtClean="0"/>
                <a:t>).</a:t>
              </a:r>
              <a:endParaRPr lang="fr-FR" sz="1600" i="1" dirty="0"/>
            </a:p>
            <a:p>
              <a:pPr algn="l">
                <a:lnSpc>
                  <a:spcPct val="100000"/>
                </a:lnSpc>
                <a:spcBef>
                  <a:spcPts val="0"/>
                </a:spcBef>
              </a:pPr>
              <a:endParaRPr lang="fr-FR" sz="100" b="1" dirty="0">
                <a:solidFill>
                  <a:srgbClr val="C00000"/>
                </a:solidFill>
              </a:endParaRPr>
            </a:p>
            <a:p>
              <a:pPr algn="l">
                <a:lnSpc>
                  <a:spcPct val="100000"/>
                </a:lnSpc>
                <a:spcBef>
                  <a:spcPts val="0"/>
                </a:spcBef>
              </a:pPr>
              <a:endParaRPr lang="fr-FR" sz="400" b="1" dirty="0">
                <a:solidFill>
                  <a:srgbClr val="C00000"/>
                </a:solidFill>
              </a:endParaRPr>
            </a:p>
            <a:p>
              <a:pPr algn="l">
                <a:lnSpc>
                  <a:spcPct val="100000"/>
                </a:lnSpc>
                <a:spcBef>
                  <a:spcPts val="0"/>
                </a:spcBef>
              </a:pPr>
              <a:r>
                <a:rPr lang="fr-FR" sz="1800" b="1" dirty="0">
                  <a:solidFill>
                    <a:srgbClr val="C00000"/>
                  </a:solidFill>
                </a:rPr>
                <a:t>Intérêt : </a:t>
              </a:r>
            </a:p>
            <a:p>
              <a:pPr marL="285750" indent="-285750" algn="l">
                <a:lnSpc>
                  <a:spcPct val="100000"/>
                </a:lnSpc>
                <a:spcBef>
                  <a:spcPts val="0"/>
                </a:spcBef>
                <a:buFont typeface="Arial" panose="020B0604020202020204" pitchFamily="34" charset="0"/>
                <a:buChar char="•"/>
              </a:pPr>
              <a:r>
                <a:rPr lang="fr-FR" sz="1600" dirty="0" smtClean="0"/>
                <a:t>Évite </a:t>
              </a:r>
              <a:r>
                <a:rPr lang="fr-FR" sz="1600" dirty="0"/>
                <a:t>la saisie des tous les éléments concernant les salariés (contrat, paie</a:t>
              </a:r>
              <a:r>
                <a:rPr lang="fr-FR" sz="1600" dirty="0" smtClean="0"/>
                <a:t>…).</a:t>
              </a:r>
              <a:endParaRPr lang="fr-FR" sz="1600" dirty="0"/>
            </a:p>
            <a:p>
              <a:pPr marL="285750" indent="-285750" algn="l">
                <a:lnSpc>
                  <a:spcPct val="100000"/>
                </a:lnSpc>
                <a:spcBef>
                  <a:spcPts val="0"/>
                </a:spcBef>
                <a:buFont typeface="Arial" panose="020B0604020202020204" pitchFamily="34" charset="0"/>
                <a:buChar char="•"/>
              </a:pPr>
              <a:r>
                <a:rPr lang="fr-FR" sz="1600" dirty="0"/>
                <a:t>Le travail est réalisé à partir d’une base actualisée par EBP, </a:t>
              </a:r>
              <a:r>
                <a:rPr lang="fr-FR" sz="1600" dirty="0" smtClean="0"/>
                <a:t>"propre", sans bug</a:t>
              </a:r>
              <a:r>
                <a:rPr lang="fr-FR" sz="1600" dirty="0"/>
                <a:t>.</a:t>
              </a:r>
            </a:p>
            <a:p>
              <a:pPr algn="l">
                <a:lnSpc>
                  <a:spcPct val="100000"/>
                </a:lnSpc>
                <a:spcBef>
                  <a:spcPts val="0"/>
                </a:spcBef>
              </a:pPr>
              <a:endParaRPr lang="fr-FR" sz="100" b="1" dirty="0">
                <a:solidFill>
                  <a:srgbClr val="C00000"/>
                </a:solidFill>
              </a:endParaRPr>
            </a:p>
            <a:p>
              <a:pPr algn="l">
                <a:lnSpc>
                  <a:spcPct val="100000"/>
                </a:lnSpc>
                <a:spcBef>
                  <a:spcPts val="0"/>
                </a:spcBef>
              </a:pPr>
              <a:endParaRPr lang="fr-FR" sz="400" b="1" dirty="0">
                <a:solidFill>
                  <a:srgbClr val="C00000"/>
                </a:solidFill>
              </a:endParaRPr>
            </a:p>
            <a:p>
              <a:pPr algn="l">
                <a:lnSpc>
                  <a:spcPct val="100000"/>
                </a:lnSpc>
                <a:spcBef>
                  <a:spcPts val="0"/>
                </a:spcBef>
              </a:pPr>
              <a:r>
                <a:rPr lang="fr-FR" sz="1800" b="1" dirty="0">
                  <a:solidFill>
                    <a:srgbClr val="C00000"/>
                  </a:solidFill>
                </a:rPr>
                <a:t>Limite :  </a:t>
              </a:r>
            </a:p>
            <a:p>
              <a:pPr algn="l">
                <a:lnSpc>
                  <a:spcPct val="100000"/>
                </a:lnSpc>
                <a:spcBef>
                  <a:spcPts val="0"/>
                </a:spcBef>
              </a:pPr>
              <a:r>
                <a:rPr lang="fr-FR" sz="1600" dirty="0"/>
                <a:t>Le paramétrage de l’établissement n’existe </a:t>
              </a:r>
              <a:r>
                <a:rPr lang="fr-FR" sz="1600" dirty="0" smtClean="0"/>
                <a:t>plus.</a:t>
              </a:r>
              <a:endParaRPr lang="fr-FR" sz="1600" dirty="0"/>
            </a:p>
          </p:txBody>
        </p:sp>
        <p:sp>
          <p:nvSpPr>
            <p:cNvPr id="12" name="Sous-titre 3">
              <a:extLst>
                <a:ext uri="{FF2B5EF4-FFF2-40B4-BE49-F238E27FC236}">
                  <a16:creationId xmlns="" xmlns:a16="http://schemas.microsoft.com/office/drawing/2014/main" id="{24C6267F-8BA8-4207-AEFB-C93934484510}"/>
                </a:ext>
              </a:extLst>
            </p:cNvPr>
            <p:cNvSpPr txBox="1">
              <a:spLocks/>
            </p:cNvSpPr>
            <p:nvPr/>
          </p:nvSpPr>
          <p:spPr>
            <a:xfrm>
              <a:off x="517234" y="5445244"/>
              <a:ext cx="5495637" cy="584775"/>
            </a:xfrm>
            <a:prstGeom prst="rect">
              <a:avLst/>
            </a:prstGeom>
            <a:solidFill>
              <a:srgbClr val="A40000"/>
            </a:solidFill>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1600" dirty="0">
                  <a:solidFill>
                    <a:schemeClr val="bg1"/>
                  </a:solidFill>
                </a:rPr>
                <a:t>Méthode intéressante si l’on veut que les étudiants travaillent sur le paramétrage du </a:t>
              </a:r>
              <a:r>
                <a:rPr lang="fr-FR" sz="1600" dirty="0" smtClean="0">
                  <a:solidFill>
                    <a:schemeClr val="bg1"/>
                  </a:solidFill>
                </a:rPr>
                <a:t>PGI.</a:t>
              </a:r>
              <a:endParaRPr lang="fr-FR" sz="1400" dirty="0">
                <a:solidFill>
                  <a:schemeClr val="bg1"/>
                </a:solidFill>
              </a:endParaRPr>
            </a:p>
          </p:txBody>
        </p:sp>
      </p:grpSp>
      <p:grpSp>
        <p:nvGrpSpPr>
          <p:cNvPr id="15" name="Groupe 14">
            <a:extLst>
              <a:ext uri="{FF2B5EF4-FFF2-40B4-BE49-F238E27FC236}">
                <a16:creationId xmlns="" xmlns:a16="http://schemas.microsoft.com/office/drawing/2014/main" id="{0C8E7B86-C1FD-4794-B3DA-77C5B92006A3}"/>
              </a:ext>
            </a:extLst>
          </p:cNvPr>
          <p:cNvGrpSpPr/>
          <p:nvPr/>
        </p:nvGrpSpPr>
        <p:grpSpPr>
          <a:xfrm>
            <a:off x="517237" y="1787576"/>
            <a:ext cx="5578766" cy="4308710"/>
            <a:chOff x="6382325" y="1613230"/>
            <a:chExt cx="5578766" cy="3955281"/>
          </a:xfrm>
        </p:grpSpPr>
        <p:sp>
          <p:nvSpPr>
            <p:cNvPr id="10" name="Sous-titre 3">
              <a:extLst>
                <a:ext uri="{FF2B5EF4-FFF2-40B4-BE49-F238E27FC236}">
                  <a16:creationId xmlns="" xmlns:a16="http://schemas.microsoft.com/office/drawing/2014/main" id="{15654C79-8FBA-4D7A-ABB8-86CE2C368C14}"/>
                </a:ext>
              </a:extLst>
            </p:cNvPr>
            <p:cNvSpPr txBox="1">
              <a:spLocks/>
            </p:cNvSpPr>
            <p:nvPr/>
          </p:nvSpPr>
          <p:spPr>
            <a:xfrm>
              <a:off x="6382328" y="1613230"/>
              <a:ext cx="5578763" cy="3227913"/>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2000" b="1" dirty="0"/>
                <a:t>1. </a:t>
              </a:r>
              <a:r>
                <a:rPr lang="fr-FR" sz="2000" b="1" dirty="0" smtClean="0"/>
                <a:t>Clôturer l’exercice N</a:t>
              </a:r>
              <a:endParaRPr lang="fr-FR" sz="2000" b="1" dirty="0"/>
            </a:p>
            <a:p>
              <a:pPr algn="l">
                <a:lnSpc>
                  <a:spcPct val="100000"/>
                </a:lnSpc>
                <a:spcBef>
                  <a:spcPts val="0"/>
                </a:spcBef>
              </a:pPr>
              <a:endParaRPr lang="fr-FR" sz="1050" b="1" dirty="0">
                <a:solidFill>
                  <a:srgbClr val="C00000"/>
                </a:solidFill>
              </a:endParaRPr>
            </a:p>
            <a:p>
              <a:pPr algn="l">
                <a:lnSpc>
                  <a:spcPct val="100000"/>
                </a:lnSpc>
                <a:spcBef>
                  <a:spcPts val="0"/>
                </a:spcBef>
              </a:pPr>
              <a:r>
                <a:rPr lang="fr-FR" sz="1800" b="1" dirty="0">
                  <a:solidFill>
                    <a:srgbClr val="C00000"/>
                  </a:solidFill>
                </a:rPr>
                <a:t>Principe : </a:t>
              </a:r>
            </a:p>
            <a:p>
              <a:pPr algn="l">
                <a:lnSpc>
                  <a:spcPct val="100000"/>
                </a:lnSpc>
                <a:spcBef>
                  <a:spcPts val="0"/>
                </a:spcBef>
              </a:pPr>
              <a:r>
                <a:rPr lang="fr-FR" sz="1600" dirty="0"/>
                <a:t>Clôturer l’exercice </a:t>
              </a:r>
              <a:r>
                <a:rPr lang="fr-FR" sz="1600" dirty="0" smtClean="0"/>
                <a:t>N, </a:t>
              </a:r>
              <a:r>
                <a:rPr lang="fr-FR" sz="1600" dirty="0"/>
                <a:t>qui crée automatiquement un nouvel exercice </a:t>
              </a:r>
              <a:r>
                <a:rPr lang="fr-FR" sz="1600" dirty="0" smtClean="0"/>
                <a:t>N+1 avec </a:t>
              </a:r>
              <a:r>
                <a:rPr lang="fr-FR" sz="1600" dirty="0"/>
                <a:t>le paramétrage de l’année précédente. </a:t>
              </a:r>
            </a:p>
            <a:p>
              <a:pPr algn="l">
                <a:lnSpc>
                  <a:spcPct val="100000"/>
                </a:lnSpc>
                <a:spcBef>
                  <a:spcPts val="0"/>
                </a:spcBef>
              </a:pPr>
              <a:endParaRPr lang="fr-FR" sz="100" b="1" dirty="0">
                <a:solidFill>
                  <a:srgbClr val="C00000"/>
                </a:solidFill>
              </a:endParaRPr>
            </a:p>
            <a:p>
              <a:pPr algn="l">
                <a:lnSpc>
                  <a:spcPct val="100000"/>
                </a:lnSpc>
                <a:spcBef>
                  <a:spcPts val="0"/>
                </a:spcBef>
              </a:pPr>
              <a:endParaRPr lang="fr-FR" sz="400" b="1" dirty="0"/>
            </a:p>
            <a:p>
              <a:pPr algn="l">
                <a:lnSpc>
                  <a:spcPct val="100000"/>
                </a:lnSpc>
                <a:spcBef>
                  <a:spcPts val="0"/>
                </a:spcBef>
              </a:pPr>
              <a:r>
                <a:rPr lang="fr-FR" sz="1800" b="1" dirty="0">
                  <a:solidFill>
                    <a:srgbClr val="C00000"/>
                  </a:solidFill>
                </a:rPr>
                <a:t>Intérêt : </a:t>
              </a:r>
            </a:p>
            <a:p>
              <a:pPr marL="285750" indent="-285750" algn="l">
                <a:lnSpc>
                  <a:spcPct val="100000"/>
                </a:lnSpc>
                <a:spcBef>
                  <a:spcPts val="0"/>
                </a:spcBef>
                <a:buFont typeface="Arial" panose="020B0604020202020204" pitchFamily="34" charset="0"/>
                <a:buChar char="•"/>
              </a:pPr>
              <a:r>
                <a:rPr lang="fr-FR" sz="1600" dirty="0"/>
                <a:t>Méthode très simple et rapide, prévue dans </a:t>
              </a:r>
              <a:r>
                <a:rPr lang="fr-FR" sz="1600" dirty="0" smtClean="0"/>
                <a:t>EBP.</a:t>
              </a:r>
              <a:endParaRPr lang="fr-FR" sz="1600" dirty="0"/>
            </a:p>
            <a:p>
              <a:pPr marL="285750" indent="-285750" algn="l">
                <a:lnSpc>
                  <a:spcPct val="100000"/>
                </a:lnSpc>
                <a:spcBef>
                  <a:spcPts val="0"/>
                </a:spcBef>
                <a:buFont typeface="Arial" panose="020B0604020202020204" pitchFamily="34" charset="0"/>
                <a:buChar char="•"/>
              </a:pPr>
              <a:r>
                <a:rPr lang="fr-FR" sz="1600" dirty="0"/>
                <a:t>Tous les éléments de l’année N (salariés, paramétrages…) sont disponibles en </a:t>
              </a:r>
              <a:r>
                <a:rPr lang="fr-FR" sz="1600" dirty="0" smtClean="0"/>
                <a:t>N+1.</a:t>
              </a:r>
              <a:endParaRPr lang="fr-FR" sz="1600" dirty="0"/>
            </a:p>
            <a:p>
              <a:pPr marL="285750" indent="-285750" algn="l">
                <a:lnSpc>
                  <a:spcPct val="100000"/>
                </a:lnSpc>
                <a:spcBef>
                  <a:spcPts val="0"/>
                </a:spcBef>
                <a:buFont typeface="Arial" panose="020B0604020202020204" pitchFamily="34" charset="0"/>
                <a:buChar char="•"/>
              </a:pPr>
              <a:r>
                <a:rPr lang="fr-FR" sz="1600" dirty="0"/>
                <a:t>Les compteurs </a:t>
              </a:r>
              <a:r>
                <a:rPr lang="fr-FR" sz="1600" dirty="0" smtClean="0"/>
                <a:t>sont remis </a:t>
              </a:r>
              <a:r>
                <a:rPr lang="fr-FR" sz="1600" dirty="0"/>
                <a:t>à </a:t>
              </a:r>
              <a:r>
                <a:rPr lang="fr-FR" sz="1600" dirty="0" smtClean="0"/>
                <a:t>zéro.</a:t>
              </a:r>
              <a:endParaRPr lang="fr-FR" sz="1600" dirty="0"/>
            </a:p>
            <a:p>
              <a:pPr algn="l">
                <a:lnSpc>
                  <a:spcPct val="100000"/>
                </a:lnSpc>
                <a:spcBef>
                  <a:spcPts val="0"/>
                </a:spcBef>
              </a:pPr>
              <a:endParaRPr lang="fr-FR" sz="100" b="1" dirty="0">
                <a:solidFill>
                  <a:srgbClr val="C00000"/>
                </a:solidFill>
              </a:endParaRPr>
            </a:p>
            <a:p>
              <a:pPr algn="l">
                <a:lnSpc>
                  <a:spcPct val="100000"/>
                </a:lnSpc>
                <a:spcBef>
                  <a:spcPts val="0"/>
                </a:spcBef>
              </a:pPr>
              <a:endParaRPr lang="fr-FR" sz="400" b="1" dirty="0">
                <a:solidFill>
                  <a:srgbClr val="C00000"/>
                </a:solidFill>
              </a:endParaRPr>
            </a:p>
            <a:p>
              <a:pPr algn="l">
                <a:lnSpc>
                  <a:spcPct val="100000"/>
                </a:lnSpc>
                <a:spcBef>
                  <a:spcPts val="0"/>
                </a:spcBef>
              </a:pPr>
              <a:r>
                <a:rPr lang="fr-FR" sz="1800" b="1" dirty="0">
                  <a:solidFill>
                    <a:srgbClr val="C00000"/>
                  </a:solidFill>
                </a:rPr>
                <a:t>Limite :  </a:t>
              </a:r>
            </a:p>
            <a:p>
              <a:pPr algn="l">
                <a:lnSpc>
                  <a:spcPct val="100000"/>
                </a:lnSpc>
                <a:spcBef>
                  <a:spcPts val="0"/>
                </a:spcBef>
              </a:pPr>
              <a:r>
                <a:rPr lang="fr-FR" sz="1600" dirty="0" smtClean="0"/>
                <a:t>La base contient les bulletins de l'exercice N.</a:t>
              </a:r>
            </a:p>
            <a:p>
              <a:pPr algn="l">
                <a:lnSpc>
                  <a:spcPct val="100000"/>
                </a:lnSpc>
                <a:spcBef>
                  <a:spcPts val="0"/>
                </a:spcBef>
              </a:pPr>
              <a:endParaRPr lang="fr-FR" sz="1600" dirty="0"/>
            </a:p>
          </p:txBody>
        </p:sp>
        <p:sp>
          <p:nvSpPr>
            <p:cNvPr id="13" name="Sous-titre 3">
              <a:extLst>
                <a:ext uri="{FF2B5EF4-FFF2-40B4-BE49-F238E27FC236}">
                  <a16:creationId xmlns="" xmlns:a16="http://schemas.microsoft.com/office/drawing/2014/main" id="{F2484134-94BD-4BA7-99CA-CB5D5DBB1F2D}"/>
                </a:ext>
              </a:extLst>
            </p:cNvPr>
            <p:cNvSpPr txBox="1">
              <a:spLocks/>
            </p:cNvSpPr>
            <p:nvPr/>
          </p:nvSpPr>
          <p:spPr>
            <a:xfrm>
              <a:off x="6382325" y="4983736"/>
              <a:ext cx="5578763" cy="584775"/>
            </a:xfrm>
            <a:prstGeom prst="rect">
              <a:avLst/>
            </a:prstGeom>
            <a:solidFill>
              <a:srgbClr val="A40000"/>
            </a:solidFill>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1600" dirty="0">
                  <a:solidFill>
                    <a:schemeClr val="bg1"/>
                  </a:solidFill>
                </a:rPr>
                <a:t>Méthode à utiliser si l’on veut utiliser une base existante, sans avoir à travailler sur le </a:t>
              </a:r>
              <a:r>
                <a:rPr lang="fr-FR" sz="1600" dirty="0" smtClean="0">
                  <a:solidFill>
                    <a:schemeClr val="bg1"/>
                  </a:solidFill>
                </a:rPr>
                <a:t>paramétrage.</a:t>
              </a:r>
              <a:endParaRPr lang="fr-FR" sz="1400" dirty="0">
                <a:solidFill>
                  <a:schemeClr val="bg1"/>
                </a:solidFill>
              </a:endParaRPr>
            </a:p>
          </p:txBody>
        </p:sp>
      </p:grpSp>
      <p:sp>
        <p:nvSpPr>
          <p:cNvPr id="16"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7" name="Image 16" descr="Licence Creative Common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4266654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217DDA39-15B7-4996-A914-721A58F4B7A4}"/>
              </a:ext>
            </a:extLst>
          </p:cNvPr>
          <p:cNvSpPr txBox="1">
            <a:spLocks/>
          </p:cNvSpPr>
          <p:nvPr/>
        </p:nvSpPr>
        <p:spPr>
          <a:xfrm>
            <a:off x="1" y="0"/>
            <a:ext cx="12192000" cy="656948"/>
          </a:xfrm>
          <a:prstGeom prst="rect">
            <a:avLst/>
          </a:prstGeom>
          <a:solidFill>
            <a:schemeClr val="bg1">
              <a:lumMod val="85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433513"/>
            <a:r>
              <a:rPr lang="fr-FR" sz="4400" dirty="0"/>
              <a:t>1. Clôture annuelle &amp; </a:t>
            </a:r>
            <a:r>
              <a:rPr lang="fr-FR" sz="4400" dirty="0" smtClean="0"/>
              <a:t>créer un </a:t>
            </a:r>
            <a:r>
              <a:rPr lang="fr-FR" sz="4400" dirty="0"/>
              <a:t>nouvel exercice</a:t>
            </a:r>
          </a:p>
        </p:txBody>
      </p:sp>
      <p:pic>
        <p:nvPicPr>
          <p:cNvPr id="7" name="Image 6">
            <a:extLst>
              <a:ext uri="{FF2B5EF4-FFF2-40B4-BE49-F238E27FC236}">
                <a16:creationId xmlns="" xmlns:a16="http://schemas.microsoft.com/office/drawing/2014/main" id="{5F430E59-754C-4B2B-88BD-23D0468AA5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384188" cy="656948"/>
          </a:xfrm>
          <a:prstGeom prst="rect">
            <a:avLst/>
          </a:prstGeom>
        </p:spPr>
      </p:pic>
      <p:sp>
        <p:nvSpPr>
          <p:cNvPr id="8" name="Rectangle 7">
            <a:extLst>
              <a:ext uri="{FF2B5EF4-FFF2-40B4-BE49-F238E27FC236}">
                <a16:creationId xmlns="" xmlns:a16="http://schemas.microsoft.com/office/drawing/2014/main" id="{C44435CC-E654-4D0F-A67F-F265BA88375B}"/>
              </a:ext>
            </a:extLst>
          </p:cNvPr>
          <p:cNvSpPr/>
          <p:nvPr/>
        </p:nvSpPr>
        <p:spPr>
          <a:xfrm>
            <a:off x="0" y="984792"/>
            <a:ext cx="3953325" cy="1107996"/>
          </a:xfrm>
          <a:prstGeom prst="rect">
            <a:avLst/>
          </a:prstGeom>
        </p:spPr>
        <p:txBody>
          <a:bodyPr wrap="square">
            <a:spAutoFit/>
          </a:bodyPr>
          <a:lstStyle/>
          <a:p>
            <a:pPr marL="342900" indent="-342900">
              <a:spcAft>
                <a:spcPts val="0"/>
              </a:spcAft>
              <a:buAutoNum type="arabicPeriod"/>
            </a:pPr>
            <a:r>
              <a:rPr lang="fr-FR" b="1" dirty="0" smtClean="0">
                <a:solidFill>
                  <a:srgbClr val="C00000"/>
                </a:solidFill>
                <a:latin typeface="+mj-lt"/>
                <a:ea typeface="Times New Roman" panose="02020603050405020304" pitchFamily="18" charset="0"/>
              </a:rPr>
              <a:t>Créer un </a:t>
            </a:r>
            <a:r>
              <a:rPr lang="fr-FR" b="1" dirty="0">
                <a:solidFill>
                  <a:srgbClr val="C00000"/>
                </a:solidFill>
                <a:latin typeface="+mj-lt"/>
                <a:ea typeface="Times New Roman" panose="02020603050405020304" pitchFamily="18" charset="0"/>
              </a:rPr>
              <a:t>nouvel exercice</a:t>
            </a:r>
          </a:p>
          <a:p>
            <a:pPr marL="360363">
              <a:spcAft>
                <a:spcPts val="0"/>
              </a:spcAft>
            </a:pPr>
            <a:r>
              <a:rPr lang="fr-FR" sz="1600" dirty="0">
                <a:latin typeface="+mj-lt"/>
                <a:ea typeface="Times New Roman" panose="02020603050405020304" pitchFamily="18" charset="0"/>
              </a:rPr>
              <a:t>Menu Opérations / Clôture / Clôture annuelle. Cette opération crée automatiquement l’exercice </a:t>
            </a:r>
            <a:r>
              <a:rPr lang="fr-FR" sz="1600" dirty="0" smtClean="0">
                <a:latin typeface="+mj-lt"/>
                <a:ea typeface="Times New Roman" panose="02020603050405020304" pitchFamily="18" charset="0"/>
              </a:rPr>
              <a:t>N+1.</a:t>
            </a:r>
            <a:endParaRPr lang="fr-FR" sz="1600" dirty="0">
              <a:latin typeface="+mj-lt"/>
              <a:ea typeface="Times New Roman" panose="02020603050405020304" pitchFamily="18" charset="0"/>
            </a:endParaRPr>
          </a:p>
        </p:txBody>
      </p:sp>
      <p:pic>
        <p:nvPicPr>
          <p:cNvPr id="15" name="Image 14">
            <a:extLst>
              <a:ext uri="{FF2B5EF4-FFF2-40B4-BE49-F238E27FC236}">
                <a16:creationId xmlns="" xmlns:a16="http://schemas.microsoft.com/office/drawing/2014/main" id="{FB90D22A-2A8E-4254-B612-2DCBCC01F6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730"/>
          <a:stretch/>
        </p:blipFill>
        <p:spPr>
          <a:xfrm>
            <a:off x="179767" y="2759117"/>
            <a:ext cx="3703782" cy="1814309"/>
          </a:xfrm>
          <a:prstGeom prst="rect">
            <a:avLst/>
          </a:prstGeom>
        </p:spPr>
      </p:pic>
      <p:sp>
        <p:nvSpPr>
          <p:cNvPr id="16" name="Rectangle 15">
            <a:extLst>
              <a:ext uri="{FF2B5EF4-FFF2-40B4-BE49-F238E27FC236}">
                <a16:creationId xmlns="" xmlns:a16="http://schemas.microsoft.com/office/drawing/2014/main" id="{993A3F56-E3CE-4294-997A-7A23CBF6D24D}"/>
              </a:ext>
            </a:extLst>
          </p:cNvPr>
          <p:cNvSpPr/>
          <p:nvPr/>
        </p:nvSpPr>
        <p:spPr>
          <a:xfrm>
            <a:off x="4132461" y="964940"/>
            <a:ext cx="4106215" cy="404726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2. </a:t>
            </a:r>
            <a:r>
              <a:rPr lang="fr-FR" b="1" dirty="0" smtClean="0">
                <a:solidFill>
                  <a:srgbClr val="C00000"/>
                </a:solidFill>
                <a:latin typeface="+mj-lt"/>
                <a:ea typeface="Times New Roman" panose="02020603050405020304" pitchFamily="18" charset="0"/>
              </a:rPr>
              <a:t>Préparer la </a:t>
            </a:r>
            <a:r>
              <a:rPr lang="fr-FR" b="1" dirty="0">
                <a:solidFill>
                  <a:srgbClr val="C00000"/>
                </a:solidFill>
                <a:latin typeface="+mj-lt"/>
                <a:ea typeface="Times New Roman" panose="02020603050405020304" pitchFamily="18" charset="0"/>
              </a:rPr>
              <a:t>base N+1</a:t>
            </a:r>
          </a:p>
          <a:p>
            <a:pPr marL="360363">
              <a:spcAft>
                <a:spcPts val="600"/>
              </a:spcAft>
            </a:pPr>
            <a:r>
              <a:rPr lang="fr-FR" sz="1600" dirty="0">
                <a:ea typeface="Times New Roman" panose="02020603050405020304" pitchFamily="18" charset="0"/>
              </a:rPr>
              <a:t>Certains éléments sont à mettre à jour pour que la base N+1 soit opérationnelle :</a:t>
            </a:r>
          </a:p>
          <a:p>
            <a:pPr marL="646113" indent="-285750">
              <a:spcAft>
                <a:spcPts val="600"/>
              </a:spcAft>
              <a:buFontTx/>
              <a:buChar char="-"/>
            </a:pPr>
            <a:r>
              <a:rPr lang="fr-FR" sz="1600" b="1" dirty="0">
                <a:ea typeface="Times New Roman" panose="02020603050405020304" pitchFamily="18" charset="0"/>
              </a:rPr>
              <a:t>Préparation des bulletins </a:t>
            </a:r>
            <a:r>
              <a:rPr lang="fr-FR" sz="1600" dirty="0">
                <a:ea typeface="Times New Roman" panose="02020603050405020304" pitchFamily="18" charset="0"/>
              </a:rPr>
              <a:t>pour pouvoir réaliser les bulletins de janvier N+1 (Bulletin / Préparation des bulletins / clic droit</a:t>
            </a:r>
            <a:r>
              <a:rPr lang="fr-FR" sz="1600" dirty="0" smtClean="0">
                <a:ea typeface="Times New Roman" panose="02020603050405020304" pitchFamily="18" charset="0"/>
              </a:rPr>
              <a:t>).</a:t>
            </a:r>
            <a:endParaRPr lang="fr-FR" sz="1600" dirty="0">
              <a:ea typeface="Times New Roman" panose="02020603050405020304" pitchFamily="18" charset="0"/>
            </a:endParaRPr>
          </a:p>
          <a:p>
            <a:pPr marL="646113" indent="-285750">
              <a:spcAft>
                <a:spcPts val="600"/>
              </a:spcAft>
              <a:buFontTx/>
              <a:buChar char="-"/>
            </a:pPr>
            <a:r>
              <a:rPr lang="fr-FR" sz="1600" dirty="0" smtClean="0">
                <a:ea typeface="Times New Roman" panose="02020603050405020304" pitchFamily="18" charset="0"/>
              </a:rPr>
              <a:t>Par exemple, </a:t>
            </a:r>
            <a:r>
              <a:rPr lang="fr-FR" sz="1600" b="1" dirty="0" smtClean="0">
                <a:ea typeface="Times New Roman" panose="02020603050405020304" pitchFamily="18" charset="0"/>
              </a:rPr>
              <a:t>changement </a:t>
            </a:r>
            <a:r>
              <a:rPr lang="fr-FR" sz="1600" b="1" dirty="0">
                <a:ea typeface="Times New Roman" panose="02020603050405020304" pitchFamily="18" charset="0"/>
              </a:rPr>
              <a:t>de la date d’entrée</a:t>
            </a:r>
            <a:r>
              <a:rPr lang="fr-FR" sz="1600" dirty="0">
                <a:ea typeface="Times New Roman" panose="02020603050405020304" pitchFamily="18" charset="0"/>
              </a:rPr>
              <a:t> d’un </a:t>
            </a:r>
            <a:r>
              <a:rPr lang="fr-FR" sz="1600" dirty="0" smtClean="0">
                <a:ea typeface="Times New Roman" panose="02020603050405020304" pitchFamily="18" charset="0"/>
              </a:rPr>
              <a:t>salarié.</a:t>
            </a:r>
            <a:endParaRPr lang="fr-FR" sz="1600" dirty="0">
              <a:ea typeface="Times New Roman" panose="02020603050405020304" pitchFamily="18" charset="0"/>
            </a:endParaRPr>
          </a:p>
          <a:p>
            <a:pPr marL="646113" indent="-285750">
              <a:spcAft>
                <a:spcPts val="600"/>
              </a:spcAft>
              <a:buFontTx/>
              <a:buChar char="-"/>
            </a:pPr>
            <a:r>
              <a:rPr lang="fr-FR" sz="1600" dirty="0" smtClean="0">
                <a:ea typeface="Times New Roman" panose="02020603050405020304" pitchFamily="18" charset="0"/>
              </a:rPr>
              <a:t>Ou la </a:t>
            </a:r>
            <a:r>
              <a:rPr lang="fr-FR" sz="1600" b="1" dirty="0">
                <a:ea typeface="Times New Roman" panose="02020603050405020304" pitchFamily="18" charset="0"/>
              </a:rPr>
              <a:t>mise à jour des compteurs de Congés </a:t>
            </a:r>
            <a:r>
              <a:rPr lang="fr-FR" sz="1600" b="1" dirty="0" smtClean="0">
                <a:ea typeface="Times New Roman" panose="02020603050405020304" pitchFamily="18" charset="0"/>
              </a:rPr>
              <a:t>Payés</a:t>
            </a:r>
            <a:r>
              <a:rPr lang="fr-FR" sz="1600" dirty="0" smtClean="0">
                <a:ea typeface="Times New Roman" panose="02020603050405020304" pitchFamily="18" charset="0"/>
              </a:rPr>
              <a:t> </a:t>
            </a:r>
            <a:r>
              <a:rPr lang="fr-FR" sz="1600" dirty="0">
                <a:ea typeface="Times New Roman" panose="02020603050405020304" pitchFamily="18" charset="0"/>
              </a:rPr>
              <a:t>N et N-1 </a:t>
            </a:r>
            <a:r>
              <a:rPr lang="fr-FR" sz="1600" i="1" dirty="0">
                <a:ea typeface="Times New Roman" panose="02020603050405020304" pitchFamily="18" charset="0"/>
              </a:rPr>
              <a:t>(Ouvrir le bulletin d’un salarié / Onglet Congés payés / Absences, compteur CP / Reprise CP</a:t>
            </a:r>
            <a:r>
              <a:rPr lang="fr-FR" sz="1600" i="1" dirty="0" smtClean="0">
                <a:ea typeface="Times New Roman" panose="02020603050405020304" pitchFamily="18" charset="0"/>
              </a:rPr>
              <a:t>).</a:t>
            </a:r>
            <a:endParaRPr lang="fr-FR" sz="1600" i="1" dirty="0">
              <a:ea typeface="Times New Roman" panose="02020603050405020304" pitchFamily="18" charset="0"/>
            </a:endParaRPr>
          </a:p>
        </p:txBody>
      </p:sp>
      <p:pic>
        <p:nvPicPr>
          <p:cNvPr id="21" name="Image 20">
            <a:extLst>
              <a:ext uri="{FF2B5EF4-FFF2-40B4-BE49-F238E27FC236}">
                <a16:creationId xmlns="" xmlns:a16="http://schemas.microsoft.com/office/drawing/2014/main" id="{0E383A3B-A31D-463F-8E64-00D728F42B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80363" y="687795"/>
            <a:ext cx="2175628" cy="2541542"/>
          </a:xfrm>
          <a:prstGeom prst="rect">
            <a:avLst/>
          </a:prstGeom>
        </p:spPr>
      </p:pic>
      <p:pic>
        <p:nvPicPr>
          <p:cNvPr id="22" name="Image 21">
            <a:extLst>
              <a:ext uri="{FF2B5EF4-FFF2-40B4-BE49-F238E27FC236}">
                <a16:creationId xmlns="" xmlns:a16="http://schemas.microsoft.com/office/drawing/2014/main" id="{A31E6043-772D-4D56-B5B2-7727127AB4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19910" y="3431506"/>
            <a:ext cx="3872089" cy="3098491"/>
          </a:xfrm>
          <a:prstGeom prst="rect">
            <a:avLst/>
          </a:prstGeom>
        </p:spPr>
      </p:pic>
      <p:sp>
        <p:nvSpPr>
          <p:cNvPr id="23" name="Ellipse 22">
            <a:extLst>
              <a:ext uri="{FF2B5EF4-FFF2-40B4-BE49-F238E27FC236}">
                <a16:creationId xmlns="" xmlns:a16="http://schemas.microsoft.com/office/drawing/2014/main" id="{5B7B5E93-E137-49CC-B5A8-74396C7B203C}"/>
              </a:ext>
            </a:extLst>
          </p:cNvPr>
          <p:cNvSpPr/>
          <p:nvPr/>
        </p:nvSpPr>
        <p:spPr>
          <a:xfrm>
            <a:off x="10086032" y="3372965"/>
            <a:ext cx="1888175" cy="7730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a:extLst>
              <a:ext uri="{FF2B5EF4-FFF2-40B4-BE49-F238E27FC236}">
                <a16:creationId xmlns="" xmlns:a16="http://schemas.microsoft.com/office/drawing/2014/main" id="{BDA048E5-1C4B-44DD-B083-986F575F566F}"/>
              </a:ext>
            </a:extLst>
          </p:cNvPr>
          <p:cNvSpPr/>
          <p:nvPr/>
        </p:nvSpPr>
        <p:spPr>
          <a:xfrm>
            <a:off x="8136275" y="3372444"/>
            <a:ext cx="1888175" cy="5446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3" name="Image 12" descr="Licence Creative Commons">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941029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CC96436B-F8FA-432A-9BF7-CBAE460C5D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24354" y="1104002"/>
            <a:ext cx="3460790" cy="3232375"/>
          </a:xfrm>
          <a:prstGeom prst="rect">
            <a:avLst/>
          </a:prstGeom>
        </p:spPr>
      </p:pic>
      <p:sp>
        <p:nvSpPr>
          <p:cNvPr id="8" name="Rectangle 7">
            <a:extLst>
              <a:ext uri="{FF2B5EF4-FFF2-40B4-BE49-F238E27FC236}">
                <a16:creationId xmlns="" xmlns:a16="http://schemas.microsoft.com/office/drawing/2014/main" id="{C44435CC-E654-4D0F-A67F-F265BA88375B}"/>
              </a:ext>
            </a:extLst>
          </p:cNvPr>
          <p:cNvSpPr/>
          <p:nvPr/>
        </p:nvSpPr>
        <p:spPr>
          <a:xfrm>
            <a:off x="316348" y="893076"/>
            <a:ext cx="4940226" cy="167738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1. </a:t>
            </a:r>
            <a:r>
              <a:rPr lang="fr-FR" b="1" dirty="0" smtClean="0">
                <a:solidFill>
                  <a:srgbClr val="C00000"/>
                </a:solidFill>
                <a:latin typeface="+mj-lt"/>
                <a:ea typeface="Times New Roman" panose="02020603050405020304" pitchFamily="18" charset="0"/>
              </a:rPr>
              <a:t>Exporter la </a:t>
            </a:r>
            <a:r>
              <a:rPr lang="fr-FR" b="1" dirty="0">
                <a:solidFill>
                  <a:srgbClr val="C00000"/>
                </a:solidFill>
                <a:latin typeface="+mj-lt"/>
                <a:ea typeface="Times New Roman" panose="02020603050405020304" pitchFamily="18" charset="0"/>
              </a:rPr>
              <a:t>base « salariés »</a:t>
            </a:r>
          </a:p>
          <a:p>
            <a:pPr marL="360363"/>
            <a:r>
              <a:rPr lang="fr-FR" sz="1600" dirty="0" smtClean="0">
                <a:ea typeface="Times New Roman" panose="02020603050405020304" pitchFamily="18" charset="0"/>
              </a:rPr>
              <a:t>Depuis </a:t>
            </a:r>
            <a:r>
              <a:rPr lang="fr-FR" sz="1600" dirty="0">
                <a:ea typeface="Times New Roman" panose="02020603050405020304" pitchFamily="18" charset="0"/>
              </a:rPr>
              <a:t>le dossier de l’année N (par exemple 2020), Menu Outils / Imports/Exports et exporter le fichier « Salariés </a:t>
            </a:r>
            <a:r>
              <a:rPr lang="fr-FR" sz="1600" dirty="0" smtClean="0">
                <a:ea typeface="Times New Roman" panose="02020603050405020304" pitchFamily="18" charset="0"/>
              </a:rPr>
              <a:t>».</a:t>
            </a:r>
            <a:endParaRPr lang="fr-FR" sz="1600" dirty="0">
              <a:ea typeface="Times New Roman" panose="02020603050405020304" pitchFamily="18" charset="0"/>
            </a:endParaRPr>
          </a:p>
          <a:p>
            <a:pPr marL="360363">
              <a:spcAft>
                <a:spcPts val="0"/>
              </a:spcAft>
            </a:pPr>
            <a:endParaRPr lang="fr-FR" sz="500" i="1" dirty="0">
              <a:ea typeface="Times New Roman" panose="02020603050405020304" pitchFamily="18" charset="0"/>
            </a:endParaRPr>
          </a:p>
          <a:p>
            <a:pPr marL="360363">
              <a:spcAft>
                <a:spcPts val="0"/>
              </a:spcAft>
            </a:pPr>
            <a:r>
              <a:rPr lang="fr-FR" sz="1600" i="1" dirty="0">
                <a:ea typeface="Times New Roman" panose="02020603050405020304" pitchFamily="18" charset="0"/>
              </a:rPr>
              <a:t>Procédure identique à celle vue dans le module </a:t>
            </a:r>
            <a:r>
              <a:rPr lang="fr-FR" sz="1600" i="1" dirty="0" smtClean="0">
                <a:ea typeface="Times New Roman" panose="02020603050405020304" pitchFamily="18" charset="0"/>
              </a:rPr>
              <a:t>comptable.</a:t>
            </a:r>
            <a:endParaRPr lang="fr-FR" sz="1600" i="1" dirty="0">
              <a:ea typeface="Times New Roman" panose="02020603050405020304" pitchFamily="18" charset="0"/>
            </a:endParaRPr>
          </a:p>
        </p:txBody>
      </p:sp>
      <p:sp>
        <p:nvSpPr>
          <p:cNvPr id="9" name="Rectangle 8">
            <a:extLst>
              <a:ext uri="{FF2B5EF4-FFF2-40B4-BE49-F238E27FC236}">
                <a16:creationId xmlns="" xmlns:a16="http://schemas.microsoft.com/office/drawing/2014/main" id="{F8219218-7DE2-45E2-A538-BF77A4CCBD96}"/>
              </a:ext>
            </a:extLst>
          </p:cNvPr>
          <p:cNvSpPr/>
          <p:nvPr/>
        </p:nvSpPr>
        <p:spPr>
          <a:xfrm>
            <a:off x="316348" y="4797539"/>
            <a:ext cx="8446653" cy="1477328"/>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3. </a:t>
            </a:r>
            <a:r>
              <a:rPr lang="fr-FR" b="1" dirty="0" smtClean="0">
                <a:solidFill>
                  <a:srgbClr val="C00000"/>
                </a:solidFill>
                <a:latin typeface="+mj-lt"/>
                <a:ea typeface="Times New Roman" panose="02020603050405020304" pitchFamily="18" charset="0"/>
              </a:rPr>
              <a:t>Importer le </a:t>
            </a:r>
            <a:r>
              <a:rPr lang="fr-FR" b="1" dirty="0">
                <a:solidFill>
                  <a:srgbClr val="C00000"/>
                </a:solidFill>
                <a:latin typeface="+mj-lt"/>
                <a:ea typeface="Times New Roman" panose="02020603050405020304" pitchFamily="18" charset="0"/>
              </a:rPr>
              <a:t>fichier « salariés »</a:t>
            </a:r>
          </a:p>
          <a:p>
            <a:pPr marL="285750" indent="-285750">
              <a:spcAft>
                <a:spcPts val="0"/>
              </a:spcAft>
              <a:buFont typeface="Arial" panose="020B0604020202020204" pitchFamily="34" charset="0"/>
              <a:buChar char="•"/>
            </a:pPr>
            <a:r>
              <a:rPr lang="fr-FR" dirty="0">
                <a:ea typeface="Times New Roman" panose="02020603050405020304" pitchFamily="18" charset="0"/>
              </a:rPr>
              <a:t>Une fois le nouveau dossier N+1 créé, importer le fichier texte (par exemple </a:t>
            </a:r>
            <a:r>
              <a:rPr lang="fr-FR" dirty="0" smtClean="0">
                <a:ea typeface="Times New Roman" panose="02020603050405020304" pitchFamily="18" charset="0"/>
              </a:rPr>
              <a:t>salariés-2020.txt).</a:t>
            </a:r>
            <a:endParaRPr lang="fr-FR" dirty="0">
              <a:ea typeface="Times New Roman" panose="02020603050405020304" pitchFamily="18" charset="0"/>
            </a:endParaRPr>
          </a:p>
          <a:p>
            <a:pPr marL="285750" indent="-285750">
              <a:spcAft>
                <a:spcPts val="0"/>
              </a:spcAft>
              <a:buFont typeface="Arial" panose="020B0604020202020204" pitchFamily="34" charset="0"/>
              <a:buChar char="•"/>
            </a:pPr>
            <a:r>
              <a:rPr lang="fr-FR" dirty="0">
                <a:latin typeface="+mj-lt"/>
                <a:ea typeface="Times New Roman" panose="02020603050405020304" pitchFamily="18" charset="0"/>
              </a:rPr>
              <a:t>Toutes les informations des salariés seront </a:t>
            </a:r>
            <a:r>
              <a:rPr lang="fr-FR" dirty="0" smtClean="0">
                <a:latin typeface="+mj-lt"/>
                <a:ea typeface="Times New Roman" panose="02020603050405020304" pitchFamily="18" charset="0"/>
              </a:rPr>
              <a:t>récupérées </a:t>
            </a:r>
            <a:r>
              <a:rPr lang="fr-FR" dirty="0">
                <a:latin typeface="+mj-lt"/>
                <a:ea typeface="Times New Roman" panose="02020603050405020304" pitchFamily="18" charset="0"/>
              </a:rPr>
              <a:t>dans le nouveau dossier (mais pas le paramétrage car il s’agit d’une nouvelle base</a:t>
            </a:r>
            <a:r>
              <a:rPr lang="fr-FR" dirty="0" smtClean="0">
                <a:latin typeface="+mj-lt"/>
                <a:ea typeface="Times New Roman" panose="02020603050405020304" pitchFamily="18" charset="0"/>
              </a:rPr>
              <a:t>).</a:t>
            </a:r>
            <a:endParaRPr lang="fr-FR" dirty="0">
              <a:latin typeface="+mj-lt"/>
              <a:ea typeface="Times New Roman" panose="02020603050405020304" pitchFamily="18" charset="0"/>
            </a:endParaRPr>
          </a:p>
        </p:txBody>
      </p:sp>
      <p:grpSp>
        <p:nvGrpSpPr>
          <p:cNvPr id="11" name="Groupe 10">
            <a:extLst>
              <a:ext uri="{FF2B5EF4-FFF2-40B4-BE49-F238E27FC236}">
                <a16:creationId xmlns="" xmlns:a16="http://schemas.microsoft.com/office/drawing/2014/main" id="{33D2709B-1DB4-4DC9-9B4C-BE3B197D2ACA}"/>
              </a:ext>
            </a:extLst>
          </p:cNvPr>
          <p:cNvGrpSpPr/>
          <p:nvPr/>
        </p:nvGrpSpPr>
        <p:grpSpPr>
          <a:xfrm>
            <a:off x="8877598" y="1034625"/>
            <a:ext cx="2503055" cy="2247726"/>
            <a:chOff x="2720107" y="3519053"/>
            <a:chExt cx="2068948" cy="1907310"/>
          </a:xfrm>
        </p:grpSpPr>
        <p:pic>
          <p:nvPicPr>
            <p:cNvPr id="2" name="Image 1">
              <a:extLst>
                <a:ext uri="{FF2B5EF4-FFF2-40B4-BE49-F238E27FC236}">
                  <a16:creationId xmlns="" xmlns:a16="http://schemas.microsoft.com/office/drawing/2014/main" id="{88A25BD7-902A-4791-A95F-02EF93FA79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0107" y="3519053"/>
              <a:ext cx="2068947" cy="1542473"/>
            </a:xfrm>
            <a:prstGeom prst="rect">
              <a:avLst/>
            </a:prstGeom>
          </p:spPr>
        </p:pic>
        <p:pic>
          <p:nvPicPr>
            <p:cNvPr id="10" name="Image 9">
              <a:extLst>
                <a:ext uri="{FF2B5EF4-FFF2-40B4-BE49-F238E27FC236}">
                  <a16:creationId xmlns="" xmlns:a16="http://schemas.microsoft.com/office/drawing/2014/main" id="{AC1C7677-325C-4B43-8C4C-E0A9CED897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20108" y="5061526"/>
              <a:ext cx="2068947" cy="364837"/>
            </a:xfrm>
            <a:prstGeom prst="rect">
              <a:avLst/>
            </a:prstGeom>
          </p:spPr>
        </p:pic>
      </p:grpSp>
      <p:pic>
        <p:nvPicPr>
          <p:cNvPr id="12" name="Image 11">
            <a:extLst>
              <a:ext uri="{FF2B5EF4-FFF2-40B4-BE49-F238E27FC236}">
                <a16:creationId xmlns="" xmlns:a16="http://schemas.microsoft.com/office/drawing/2014/main" id="{48397380-ED7B-422A-B7CA-B08BEBF3BE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02435" y="4859095"/>
            <a:ext cx="2278217" cy="1415772"/>
          </a:xfrm>
          <a:prstGeom prst="rect">
            <a:avLst/>
          </a:prstGeom>
        </p:spPr>
      </p:pic>
      <p:sp>
        <p:nvSpPr>
          <p:cNvPr id="13" name="Ellipse 12">
            <a:extLst>
              <a:ext uri="{FF2B5EF4-FFF2-40B4-BE49-F238E27FC236}">
                <a16:creationId xmlns="" xmlns:a16="http://schemas.microsoft.com/office/drawing/2014/main" id="{91D6A9A2-325A-4E0A-961A-A9DE618EA130}"/>
              </a:ext>
            </a:extLst>
          </p:cNvPr>
          <p:cNvSpPr/>
          <p:nvPr/>
        </p:nvSpPr>
        <p:spPr>
          <a:xfrm>
            <a:off x="9789493" y="2747255"/>
            <a:ext cx="1888175" cy="7730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Titre 1">
            <a:extLst>
              <a:ext uri="{FF2B5EF4-FFF2-40B4-BE49-F238E27FC236}">
                <a16:creationId xmlns="" xmlns:a16="http://schemas.microsoft.com/office/drawing/2014/main" id="{478564DA-8579-46E7-9CC1-7B62D0E778D8}"/>
              </a:ext>
            </a:extLst>
          </p:cNvPr>
          <p:cNvSpPr txBox="1">
            <a:spLocks/>
          </p:cNvSpPr>
          <p:nvPr/>
        </p:nvSpPr>
        <p:spPr>
          <a:xfrm>
            <a:off x="0" y="0"/>
            <a:ext cx="12192000" cy="563418"/>
          </a:xfrm>
          <a:prstGeom prst="rect">
            <a:avLst/>
          </a:prstGeom>
          <a:solidFill>
            <a:schemeClr val="bg1">
              <a:lumMod val="85000"/>
            </a:schemeClr>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00213">
              <a:tabLst>
                <a:tab pos="1616075" algn="l"/>
              </a:tabLst>
            </a:pPr>
            <a:r>
              <a:rPr lang="fr-FR" sz="3200" dirty="0"/>
              <a:t>2. </a:t>
            </a:r>
            <a:r>
              <a:rPr lang="fr-FR" sz="3200" dirty="0" smtClean="0"/>
              <a:t>Importer une </a:t>
            </a:r>
            <a:r>
              <a:rPr lang="fr-FR" sz="3200" dirty="0"/>
              <a:t>base « </a:t>
            </a:r>
            <a:r>
              <a:rPr lang="fr-FR" sz="3200" dirty="0" smtClean="0"/>
              <a:t>salariés</a:t>
            </a:r>
            <a:r>
              <a:rPr lang="fr-FR" sz="3200" dirty="0"/>
              <a:t> » dans </a:t>
            </a:r>
            <a:r>
              <a:rPr lang="fr-FR" sz="3200" dirty="0" smtClean="0"/>
              <a:t>une nouvelle base</a:t>
            </a:r>
            <a:endParaRPr lang="fr-FR" sz="3200" dirty="0"/>
          </a:p>
        </p:txBody>
      </p:sp>
      <p:pic>
        <p:nvPicPr>
          <p:cNvPr id="15" name="Image 14">
            <a:extLst>
              <a:ext uri="{FF2B5EF4-FFF2-40B4-BE49-F238E27FC236}">
                <a16:creationId xmlns="" xmlns:a16="http://schemas.microsoft.com/office/drawing/2014/main" id="{15D1F3E9-F82D-4A00-83B3-FE84881D147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1"/>
            <a:ext cx="1381125" cy="655495"/>
          </a:xfrm>
          <a:prstGeom prst="rect">
            <a:avLst/>
          </a:prstGeom>
        </p:spPr>
      </p:pic>
      <p:sp>
        <p:nvSpPr>
          <p:cNvPr id="16" name="Rectangle 15">
            <a:extLst>
              <a:ext uri="{FF2B5EF4-FFF2-40B4-BE49-F238E27FC236}">
                <a16:creationId xmlns="" xmlns:a16="http://schemas.microsoft.com/office/drawing/2014/main" id="{8871B270-2493-49C1-94A9-C172C8FF8165}"/>
              </a:ext>
            </a:extLst>
          </p:cNvPr>
          <p:cNvSpPr/>
          <p:nvPr/>
        </p:nvSpPr>
        <p:spPr>
          <a:xfrm>
            <a:off x="316348" y="3067374"/>
            <a:ext cx="4396510" cy="646331"/>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2. </a:t>
            </a:r>
            <a:r>
              <a:rPr lang="fr-FR" b="1" dirty="0" smtClean="0">
                <a:solidFill>
                  <a:srgbClr val="C00000"/>
                </a:solidFill>
                <a:latin typeface="+mj-lt"/>
                <a:ea typeface="Times New Roman" panose="02020603050405020304" pitchFamily="18" charset="0"/>
              </a:rPr>
              <a:t>Créer </a:t>
            </a:r>
            <a:r>
              <a:rPr lang="fr-FR" b="1" dirty="0" smtClean="0">
                <a:solidFill>
                  <a:srgbClr val="C00000"/>
                </a:solidFill>
                <a:latin typeface="+mj-lt"/>
                <a:ea typeface="Times New Roman" panose="02020603050405020304" pitchFamily="18" charset="0"/>
              </a:rPr>
              <a:t>une</a:t>
            </a:r>
            <a:r>
              <a:rPr lang="fr-FR" b="1" dirty="0" smtClean="0">
                <a:solidFill>
                  <a:srgbClr val="C00000"/>
                </a:solidFill>
                <a:latin typeface="+mj-lt"/>
                <a:ea typeface="Times New Roman" panose="02020603050405020304" pitchFamily="18" charset="0"/>
              </a:rPr>
              <a:t> </a:t>
            </a:r>
            <a:r>
              <a:rPr lang="fr-FR" b="1" dirty="0">
                <a:solidFill>
                  <a:srgbClr val="C00000"/>
                </a:solidFill>
                <a:latin typeface="+mj-lt"/>
                <a:ea typeface="Times New Roman" panose="02020603050405020304" pitchFamily="18" charset="0"/>
              </a:rPr>
              <a:t>nouvelle base </a:t>
            </a:r>
          </a:p>
          <a:p>
            <a:pPr>
              <a:spcAft>
                <a:spcPts val="0"/>
              </a:spcAft>
            </a:pPr>
            <a:r>
              <a:rPr lang="fr-FR" dirty="0">
                <a:latin typeface="+mj-lt"/>
                <a:ea typeface="Times New Roman" panose="02020603050405020304" pitchFamily="18" charset="0"/>
              </a:rPr>
              <a:t>qui commencera en Janvier N+1 (2021)</a:t>
            </a:r>
            <a:endParaRPr lang="fr-FR" i="1" dirty="0">
              <a:latin typeface="+mj-lt"/>
              <a:ea typeface="Times New Roman" panose="02020603050405020304" pitchFamily="18" charset="0"/>
            </a:endParaRPr>
          </a:p>
        </p:txBody>
      </p:sp>
      <p:pic>
        <p:nvPicPr>
          <p:cNvPr id="17" name="Image 16">
            <a:extLst>
              <a:ext uri="{FF2B5EF4-FFF2-40B4-BE49-F238E27FC236}">
                <a16:creationId xmlns="" xmlns:a16="http://schemas.microsoft.com/office/drawing/2014/main" id="{F2AE806E-544B-4199-9179-93EF84F49B43}"/>
              </a:ext>
            </a:extLst>
          </p:cNvPr>
          <p:cNvPicPr>
            <a:picLocks noChangeAspect="1"/>
          </p:cNvPicPr>
          <p:nvPr/>
        </p:nvPicPr>
        <p:blipFill rotWithShape="1">
          <a:blip r:embed="rId7" cstate="print"/>
          <a:srcRect r="87581" b="89448"/>
          <a:stretch/>
        </p:blipFill>
        <p:spPr>
          <a:xfrm>
            <a:off x="927095" y="3812501"/>
            <a:ext cx="2232794" cy="886241"/>
          </a:xfrm>
          <a:prstGeom prst="rect">
            <a:avLst/>
          </a:prstGeom>
        </p:spPr>
      </p:pic>
      <p:sp>
        <p:nvSpPr>
          <p:cNvPr id="18"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9" name="Image 18" descr="Licence Creative Commons">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472889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3585029" y="1154813"/>
            <a:ext cx="7460342" cy="2727926"/>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1" dirty="0"/>
              <a:t>Centre de Ressources </a:t>
            </a:r>
            <a:br>
              <a:rPr lang="fr-FR" sz="2000" b="1" dirty="0"/>
            </a:br>
            <a:r>
              <a:rPr lang="fr-FR" sz="2000" b="1" dirty="0"/>
              <a:t>Comptabilité et Finance</a:t>
            </a:r>
            <a:endParaRPr lang="fr-FR" sz="2000" dirty="0"/>
          </a:p>
          <a:p>
            <a:r>
              <a:rPr lang="fr-FR" sz="2000" dirty="0"/>
              <a:t>Lycée MARIE CURIE</a:t>
            </a:r>
          </a:p>
          <a:p>
            <a:r>
              <a:rPr lang="fr-FR" sz="2000" dirty="0"/>
              <a:t>Avenue du 8 mai 1945 - BP 348 </a:t>
            </a:r>
          </a:p>
          <a:p>
            <a:r>
              <a:rPr lang="fr-FR" sz="2000" dirty="0"/>
              <a:t>38435 ECHIROLLES cedex</a:t>
            </a:r>
          </a:p>
          <a:p>
            <a:r>
              <a:rPr lang="nl-NL" sz="2000" u="sng" dirty="0">
                <a:hlinkClick r:id="rId2"/>
              </a:rPr>
              <a:t>http://crcf.ac-grenoble.fr/</a:t>
            </a:r>
            <a:r>
              <a:rPr lang="nl-NL" sz="2000" dirty="0"/>
              <a:t> </a:t>
            </a:r>
            <a:endParaRPr lang="fr-FR" sz="2000" dirty="0"/>
          </a:p>
          <a:p>
            <a:pPr marL="88900" algn="l">
              <a:spcAft>
                <a:spcPts val="600"/>
              </a:spcAft>
            </a:pPr>
            <a:endParaRPr lang="fr-FR" sz="2000" dirty="0">
              <a:latin typeface="+mj-lt"/>
              <a:ea typeface="Times New Roman" panose="02020603050405020304" pitchFamily="18" charset="0"/>
            </a:endParaRPr>
          </a:p>
        </p:txBody>
      </p:sp>
      <p:sp>
        <p:nvSpPr>
          <p:cNvPr id="3" name="Espace réservé du pied de page 2"/>
          <p:cNvSpPr>
            <a:spLocks noGrp="1"/>
          </p:cNvSpPr>
          <p:nvPr>
            <p:ph type="ftr" sz="quarter" idx="11"/>
          </p:nvPr>
        </p:nvSpPr>
        <p:spPr>
          <a:xfrm>
            <a:off x="1" y="6492875"/>
            <a:ext cx="11945071"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9" name="Image 8"/>
          <p:cNvPicPr/>
          <p:nvPr/>
        </p:nvPicPr>
        <p:blipFill>
          <a:blip r:embed="rId3" cstate="print"/>
          <a:srcRect b="-21947"/>
          <a:stretch>
            <a:fillRect/>
          </a:stretch>
        </p:blipFill>
        <p:spPr bwMode="auto">
          <a:xfrm>
            <a:off x="2178330" y="1379778"/>
            <a:ext cx="2007366" cy="2277997"/>
          </a:xfrm>
          <a:prstGeom prst="rect">
            <a:avLst/>
          </a:prstGeom>
          <a:noFill/>
          <a:ln w="9525">
            <a:noFill/>
            <a:miter lim="800000"/>
            <a:headEnd/>
            <a:tailEnd/>
          </a:ln>
          <a:effectLst/>
        </p:spPr>
      </p:pic>
      <p:pic>
        <p:nvPicPr>
          <p:cNvPr id="10" name="Image 9" descr="Licence Creative Commons">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295" y="6610031"/>
            <a:ext cx="758825" cy="146685"/>
          </a:xfrm>
          <a:prstGeom prst="rect">
            <a:avLst/>
          </a:prstGeom>
          <a:noFill/>
          <a:ln>
            <a:noFill/>
          </a:ln>
        </p:spPr>
      </p:pic>
      <p:sp>
        <p:nvSpPr>
          <p:cNvPr id="11" name="ZoneTexte 10"/>
          <p:cNvSpPr txBox="1"/>
          <p:nvPr/>
        </p:nvSpPr>
        <p:spPr>
          <a:xfrm>
            <a:off x="4185696" y="4524405"/>
            <a:ext cx="3728906" cy="400110"/>
          </a:xfrm>
          <a:prstGeom prst="rect">
            <a:avLst/>
          </a:prstGeom>
          <a:noFill/>
        </p:spPr>
        <p:txBody>
          <a:bodyPr wrap="none" rtlCol="0">
            <a:spAutoFit/>
          </a:bodyPr>
          <a:lstStyle/>
          <a:p>
            <a:r>
              <a:rPr lang="fr-FR" sz="2000" b="1" dirty="0" smtClean="0"/>
              <a:t>Auteur : Jean-Philippe Minier</a:t>
            </a:r>
            <a:endParaRPr lang="fr-FR" sz="2000" b="1" dirty="0"/>
          </a:p>
        </p:txBody>
      </p:sp>
    </p:spTree>
    <p:extLst>
      <p:ext uri="{BB962C8B-B14F-4D97-AF65-F5344CB8AC3E}">
        <p14:creationId xmlns:p14="http://schemas.microsoft.com/office/powerpoint/2010/main" val="2513235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2978872" y="2196867"/>
            <a:ext cx="9080956" cy="1555298"/>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2075" algn="l">
              <a:spcAft>
                <a:spcPts val="600"/>
              </a:spcAft>
            </a:pPr>
            <a:r>
              <a:rPr lang="fr-FR" sz="1800" dirty="0"/>
              <a:t>Deux méthodes selon le type de comptabilité à transférer d’une année sur </a:t>
            </a:r>
            <a:r>
              <a:rPr lang="fr-FR" sz="1800" dirty="0" smtClean="0"/>
              <a:t>l’autre :</a:t>
            </a:r>
            <a:endParaRPr lang="fr-FR" sz="1800" dirty="0"/>
          </a:p>
          <a:p>
            <a:pPr marL="450850" indent="-358775" algn="l">
              <a:spcAft>
                <a:spcPts val="600"/>
              </a:spcAft>
              <a:buFont typeface="Arial" panose="020B0604020202020204" pitchFamily="34" charset="0"/>
              <a:buChar char="•"/>
            </a:pPr>
            <a:r>
              <a:rPr lang="fr-FR" sz="1800" b="1" dirty="0">
                <a:solidFill>
                  <a:srgbClr val="C00000"/>
                </a:solidFill>
              </a:rPr>
              <a:t>1</a:t>
            </a:r>
            <a:r>
              <a:rPr lang="fr-FR" sz="1800" b="1" baseline="30000" dirty="0">
                <a:solidFill>
                  <a:srgbClr val="C00000"/>
                </a:solidFill>
              </a:rPr>
              <a:t>ère</a:t>
            </a:r>
            <a:r>
              <a:rPr lang="fr-FR" sz="1800" b="1" dirty="0">
                <a:solidFill>
                  <a:srgbClr val="C00000"/>
                </a:solidFill>
              </a:rPr>
              <a:t> méthode : </a:t>
            </a:r>
            <a:r>
              <a:rPr lang="fr-FR" sz="1800" b="1" dirty="0"/>
              <a:t>r</a:t>
            </a:r>
            <a:r>
              <a:rPr lang="fr-FR" sz="1800" b="1" dirty="0" smtClean="0"/>
              <a:t>éimputer </a:t>
            </a:r>
            <a:r>
              <a:rPr lang="fr-FR" sz="1800" b="1" dirty="0"/>
              <a:t>les écritures </a:t>
            </a:r>
            <a:r>
              <a:rPr lang="fr-FR" sz="1800" dirty="0"/>
              <a:t>en changeant la date de comptabilisation. </a:t>
            </a:r>
          </a:p>
          <a:p>
            <a:pPr marL="450850" indent="-358775" algn="l">
              <a:lnSpc>
                <a:spcPct val="100000"/>
              </a:lnSpc>
              <a:spcAft>
                <a:spcPts val="600"/>
              </a:spcAft>
              <a:buFont typeface="Arial" panose="020B0604020202020204" pitchFamily="34" charset="0"/>
              <a:buChar char="•"/>
            </a:pPr>
            <a:r>
              <a:rPr lang="fr-FR" sz="1800" b="1" dirty="0">
                <a:solidFill>
                  <a:srgbClr val="C00000"/>
                </a:solidFill>
                <a:ea typeface="Times New Roman" panose="02020603050405020304" pitchFamily="18" charset="0"/>
              </a:rPr>
              <a:t>2</a:t>
            </a:r>
            <a:r>
              <a:rPr lang="fr-FR" sz="1800" b="1" baseline="30000" dirty="0">
                <a:solidFill>
                  <a:srgbClr val="C00000"/>
                </a:solidFill>
                <a:ea typeface="Times New Roman" panose="02020603050405020304" pitchFamily="18" charset="0"/>
              </a:rPr>
              <a:t>ème</a:t>
            </a:r>
            <a:r>
              <a:rPr lang="fr-FR" sz="1800" b="1" dirty="0">
                <a:solidFill>
                  <a:srgbClr val="C00000"/>
                </a:solidFill>
                <a:ea typeface="Times New Roman" panose="02020603050405020304" pitchFamily="18" charset="0"/>
              </a:rPr>
              <a:t> méthode : </a:t>
            </a:r>
            <a:r>
              <a:rPr lang="fr-FR" sz="1800" b="1" dirty="0" smtClean="0">
                <a:ea typeface="Times New Roman" panose="02020603050405020304" pitchFamily="18" charset="0"/>
              </a:rPr>
              <a:t>remplacer </a:t>
            </a:r>
            <a:r>
              <a:rPr lang="fr-FR" sz="1800" b="1" dirty="0">
                <a:ea typeface="Times New Roman" panose="02020603050405020304" pitchFamily="18" charset="0"/>
              </a:rPr>
              <a:t>l’année </a:t>
            </a:r>
            <a:r>
              <a:rPr lang="fr-FR" sz="1800" dirty="0">
                <a:ea typeface="Times New Roman" panose="02020603050405020304" pitchFamily="18" charset="0"/>
              </a:rPr>
              <a:t>de comptabilisation de N par N+1 (par exemple, 2020 devient 2021). </a:t>
            </a:r>
            <a:endParaRPr lang="fr-FR" sz="1800" i="1" dirty="0">
              <a:ea typeface="Times New Roman" panose="02020603050405020304" pitchFamily="18" charset="0"/>
            </a:endParaRPr>
          </a:p>
        </p:txBody>
      </p:sp>
      <p:pic>
        <p:nvPicPr>
          <p:cNvPr id="12" name="Image 11">
            <a:hlinkClick r:id="rId2" action="ppaction://hlinksldjump"/>
            <a:extLst>
              <a:ext uri="{FF2B5EF4-FFF2-40B4-BE49-F238E27FC236}">
                <a16:creationId xmlns="" xmlns:a16="http://schemas.microsoft.com/office/drawing/2014/main" id="{AC9147AC-BE82-4983-8AA7-77851D50D2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685" y="2196867"/>
            <a:ext cx="2399844" cy="608364"/>
          </a:xfrm>
          <a:prstGeom prst="rect">
            <a:avLst/>
          </a:prstGeom>
        </p:spPr>
      </p:pic>
      <p:sp>
        <p:nvSpPr>
          <p:cNvPr id="9" name="Titre 1">
            <a:extLst>
              <a:ext uri="{FF2B5EF4-FFF2-40B4-BE49-F238E27FC236}">
                <a16:creationId xmlns="" xmlns:a16="http://schemas.microsoft.com/office/drawing/2014/main" id="{68C4FB85-2B84-45A5-8853-833A25ABFACB}"/>
              </a:ext>
            </a:extLst>
          </p:cNvPr>
          <p:cNvSpPr>
            <a:spLocks noGrp="1"/>
          </p:cNvSpPr>
          <p:nvPr>
            <p:ph type="ctrTitle"/>
          </p:nvPr>
        </p:nvSpPr>
        <p:spPr>
          <a:xfrm>
            <a:off x="0" y="0"/>
            <a:ext cx="12192000" cy="1354238"/>
          </a:xfrm>
          <a:solidFill>
            <a:schemeClr val="bg1">
              <a:lumMod val="85000"/>
            </a:schemeClr>
          </a:solidFill>
        </p:spPr>
        <p:txBody>
          <a:bodyPr>
            <a:normAutofit/>
          </a:bodyPr>
          <a:lstStyle/>
          <a:p>
            <a:r>
              <a:rPr lang="fr-FR" sz="4000" dirty="0"/>
              <a:t>Comment actualiser les bases EBP</a:t>
            </a:r>
            <a:br>
              <a:rPr lang="fr-FR" sz="4000" dirty="0"/>
            </a:br>
            <a:r>
              <a:rPr lang="fr-FR" sz="4000" dirty="0"/>
              <a:t>(passer de N à N+1) ?</a:t>
            </a:r>
          </a:p>
        </p:txBody>
      </p:sp>
      <p:sp>
        <p:nvSpPr>
          <p:cNvPr id="13" name="Sous-titre 3">
            <a:extLst>
              <a:ext uri="{FF2B5EF4-FFF2-40B4-BE49-F238E27FC236}">
                <a16:creationId xmlns="" xmlns:a16="http://schemas.microsoft.com/office/drawing/2014/main" id="{E92382BC-7485-4D6B-90A7-59A92247FCD9}"/>
              </a:ext>
            </a:extLst>
          </p:cNvPr>
          <p:cNvSpPr txBox="1">
            <a:spLocks/>
          </p:cNvSpPr>
          <p:nvPr/>
        </p:nvSpPr>
        <p:spPr>
          <a:xfrm>
            <a:off x="0" y="1372539"/>
            <a:ext cx="12191999" cy="5909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8900">
              <a:spcAft>
                <a:spcPts val="600"/>
              </a:spcAft>
            </a:pPr>
            <a:r>
              <a:rPr lang="fr-FR" sz="3600" b="1" dirty="0">
                <a:solidFill>
                  <a:srgbClr val="C00000"/>
                </a:solidFill>
                <a:latin typeface="+mj-lt"/>
                <a:ea typeface="Times New Roman" panose="02020603050405020304" pitchFamily="18" charset="0"/>
              </a:rPr>
              <a:t>Sommaire </a:t>
            </a:r>
            <a:r>
              <a:rPr lang="fr-FR" sz="2800" dirty="0">
                <a:solidFill>
                  <a:srgbClr val="C00000"/>
                </a:solidFill>
                <a:latin typeface="+mj-lt"/>
                <a:ea typeface="Times New Roman" panose="02020603050405020304" pitchFamily="18" charset="0"/>
              </a:rPr>
              <a:t>: les différentes méthodes proposées selon le module</a:t>
            </a:r>
          </a:p>
        </p:txBody>
      </p:sp>
      <p:pic>
        <p:nvPicPr>
          <p:cNvPr id="14" name="Image 13">
            <a:hlinkClick r:id="rId4" action="ppaction://hlinksldjump"/>
            <a:extLst>
              <a:ext uri="{FF2B5EF4-FFF2-40B4-BE49-F238E27FC236}">
                <a16:creationId xmlns="" xmlns:a16="http://schemas.microsoft.com/office/drawing/2014/main" id="{97A422F5-8041-4587-A98E-61AF469EE9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1684" y="3985562"/>
            <a:ext cx="2787767" cy="586746"/>
          </a:xfrm>
          <a:prstGeom prst="rect">
            <a:avLst/>
          </a:prstGeom>
        </p:spPr>
      </p:pic>
      <p:pic>
        <p:nvPicPr>
          <p:cNvPr id="8" name="Image 7">
            <a:hlinkClick r:id="rId6" action="ppaction://hlinksldjump"/>
            <a:extLst>
              <a:ext uri="{FF2B5EF4-FFF2-40B4-BE49-F238E27FC236}">
                <a16:creationId xmlns="" xmlns:a16="http://schemas.microsoft.com/office/drawing/2014/main" id="{154D6A59-8563-418F-96E1-E19E034333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033997"/>
            <a:ext cx="1331089" cy="631747"/>
          </a:xfrm>
          <a:prstGeom prst="rect">
            <a:avLst/>
          </a:prstGeom>
        </p:spPr>
      </p:pic>
      <p:sp>
        <p:nvSpPr>
          <p:cNvPr id="11" name="Sous-titre 3">
            <a:extLst>
              <a:ext uri="{FF2B5EF4-FFF2-40B4-BE49-F238E27FC236}">
                <a16:creationId xmlns="" xmlns:a16="http://schemas.microsoft.com/office/drawing/2014/main" id="{FE352049-E584-4004-A407-4B3CC2C53525}"/>
              </a:ext>
            </a:extLst>
          </p:cNvPr>
          <p:cNvSpPr txBox="1">
            <a:spLocks/>
          </p:cNvSpPr>
          <p:nvPr/>
        </p:nvSpPr>
        <p:spPr>
          <a:xfrm>
            <a:off x="2978873" y="3985562"/>
            <a:ext cx="9080956" cy="646331"/>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2075" algn="l">
              <a:lnSpc>
                <a:spcPct val="100000"/>
              </a:lnSpc>
              <a:spcAft>
                <a:spcPts val="600"/>
              </a:spcAft>
            </a:pPr>
            <a:r>
              <a:rPr lang="fr-FR" sz="1800" b="1" dirty="0"/>
              <a:t>Dupliquer tous les documents commerciaux </a:t>
            </a:r>
            <a:r>
              <a:rPr lang="fr-FR" sz="1800" dirty="0"/>
              <a:t>(commandes, </a:t>
            </a:r>
            <a:r>
              <a:rPr lang="fr-FR" sz="1800" dirty="0" smtClean="0"/>
              <a:t>bons de livraison, </a:t>
            </a:r>
            <a:r>
              <a:rPr lang="fr-FR" sz="1800" dirty="0"/>
              <a:t>factures achats et </a:t>
            </a:r>
            <a:r>
              <a:rPr lang="fr-FR" sz="1800" dirty="0" smtClean="0"/>
              <a:t>ventes) de </a:t>
            </a:r>
            <a:r>
              <a:rPr lang="fr-FR" sz="1800" dirty="0"/>
              <a:t>l’année N en les datant de l’année </a:t>
            </a:r>
            <a:r>
              <a:rPr lang="fr-FR" sz="1800" dirty="0" smtClean="0"/>
              <a:t>N+1.</a:t>
            </a:r>
            <a:endParaRPr lang="fr-FR" sz="1800" dirty="0"/>
          </a:p>
        </p:txBody>
      </p:sp>
      <p:sp>
        <p:nvSpPr>
          <p:cNvPr id="16" name="Sous-titre 3">
            <a:extLst>
              <a:ext uri="{FF2B5EF4-FFF2-40B4-BE49-F238E27FC236}">
                <a16:creationId xmlns="" xmlns:a16="http://schemas.microsoft.com/office/drawing/2014/main" id="{6D4A0863-B735-4113-B013-B135A6F9FF9B}"/>
              </a:ext>
            </a:extLst>
          </p:cNvPr>
          <p:cNvSpPr txBox="1">
            <a:spLocks/>
          </p:cNvSpPr>
          <p:nvPr/>
        </p:nvSpPr>
        <p:spPr>
          <a:xfrm>
            <a:off x="2978872" y="4949931"/>
            <a:ext cx="9080956" cy="1555298"/>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2075" algn="l">
              <a:spcAft>
                <a:spcPts val="600"/>
              </a:spcAft>
            </a:pPr>
            <a:r>
              <a:rPr lang="fr-FR" sz="1800" dirty="0"/>
              <a:t>Deux méthodes selon le </a:t>
            </a:r>
            <a:r>
              <a:rPr lang="fr-FR" sz="1800" dirty="0" smtClean="0"/>
              <a:t>besoin :</a:t>
            </a:r>
            <a:endParaRPr lang="fr-FR" sz="1800" dirty="0"/>
          </a:p>
          <a:p>
            <a:pPr marL="450850" indent="-358775" algn="l">
              <a:spcAft>
                <a:spcPts val="600"/>
              </a:spcAft>
              <a:buFont typeface="Arial" panose="020B0604020202020204" pitchFamily="34" charset="0"/>
              <a:buChar char="•"/>
            </a:pPr>
            <a:r>
              <a:rPr lang="fr-FR" sz="1800" b="1" dirty="0">
                <a:solidFill>
                  <a:srgbClr val="C00000"/>
                </a:solidFill>
              </a:rPr>
              <a:t>1</a:t>
            </a:r>
            <a:r>
              <a:rPr lang="fr-FR" sz="1800" b="1" baseline="30000" dirty="0">
                <a:solidFill>
                  <a:srgbClr val="C00000"/>
                </a:solidFill>
              </a:rPr>
              <a:t>ère</a:t>
            </a:r>
            <a:r>
              <a:rPr lang="fr-FR" sz="1800" b="1" dirty="0">
                <a:solidFill>
                  <a:srgbClr val="C00000"/>
                </a:solidFill>
              </a:rPr>
              <a:t> méthode : </a:t>
            </a:r>
            <a:r>
              <a:rPr lang="fr-FR" sz="1800" b="1" dirty="0"/>
              <a:t>c</a:t>
            </a:r>
            <a:r>
              <a:rPr lang="fr-FR" sz="1800" b="1" dirty="0" smtClean="0"/>
              <a:t>lôture </a:t>
            </a:r>
            <a:r>
              <a:rPr lang="fr-FR" sz="1800" b="1" dirty="0"/>
              <a:t>annuelle </a:t>
            </a:r>
            <a:r>
              <a:rPr lang="fr-FR" sz="1800" dirty="0"/>
              <a:t>et </a:t>
            </a:r>
            <a:r>
              <a:rPr lang="fr-FR" sz="1800" dirty="0" smtClean="0"/>
              <a:t>récupérer </a:t>
            </a:r>
            <a:r>
              <a:rPr lang="fr-FR" sz="1800" dirty="0"/>
              <a:t>en N+1 </a:t>
            </a:r>
            <a:r>
              <a:rPr lang="fr-FR" sz="1800" dirty="0" smtClean="0"/>
              <a:t>toute </a:t>
            </a:r>
            <a:r>
              <a:rPr lang="fr-FR" sz="1800" dirty="0"/>
              <a:t>la base N. </a:t>
            </a:r>
          </a:p>
          <a:p>
            <a:pPr marL="450850" indent="-358775" algn="l">
              <a:lnSpc>
                <a:spcPct val="100000"/>
              </a:lnSpc>
              <a:spcAft>
                <a:spcPts val="600"/>
              </a:spcAft>
              <a:buFont typeface="Arial" panose="020B0604020202020204" pitchFamily="34" charset="0"/>
              <a:buChar char="•"/>
            </a:pPr>
            <a:r>
              <a:rPr lang="fr-FR" sz="1800" b="1" dirty="0">
                <a:solidFill>
                  <a:srgbClr val="C00000"/>
                </a:solidFill>
                <a:ea typeface="Times New Roman" panose="02020603050405020304" pitchFamily="18" charset="0"/>
              </a:rPr>
              <a:t>2</a:t>
            </a:r>
            <a:r>
              <a:rPr lang="fr-FR" sz="1800" b="1" baseline="30000" dirty="0">
                <a:solidFill>
                  <a:srgbClr val="C00000"/>
                </a:solidFill>
                <a:ea typeface="Times New Roman" panose="02020603050405020304" pitchFamily="18" charset="0"/>
              </a:rPr>
              <a:t>ème</a:t>
            </a:r>
            <a:r>
              <a:rPr lang="fr-FR" sz="1800" b="1" dirty="0">
                <a:solidFill>
                  <a:srgbClr val="C00000"/>
                </a:solidFill>
                <a:ea typeface="Times New Roman" panose="02020603050405020304" pitchFamily="18" charset="0"/>
              </a:rPr>
              <a:t> méthode : </a:t>
            </a:r>
            <a:r>
              <a:rPr lang="fr-FR" sz="1800" b="1" dirty="0">
                <a:ea typeface="Times New Roman" panose="02020603050405020304" pitchFamily="18" charset="0"/>
              </a:rPr>
              <a:t>i</a:t>
            </a:r>
            <a:r>
              <a:rPr lang="fr-FR" sz="1800" b="1" dirty="0" smtClean="0">
                <a:ea typeface="Times New Roman" panose="02020603050405020304" pitchFamily="18" charset="0"/>
              </a:rPr>
              <a:t>mporter </a:t>
            </a:r>
            <a:r>
              <a:rPr lang="fr-FR" sz="1800" b="1" dirty="0">
                <a:ea typeface="Times New Roman" panose="02020603050405020304" pitchFamily="18" charset="0"/>
              </a:rPr>
              <a:t>le fichier salarié</a:t>
            </a:r>
            <a:r>
              <a:rPr lang="fr-FR" sz="1800" dirty="0">
                <a:ea typeface="Times New Roman" panose="02020603050405020304" pitchFamily="18" charset="0"/>
              </a:rPr>
              <a:t> dans une base nouvellement créée en N+1 (dossier EBP à jour en </a:t>
            </a:r>
            <a:r>
              <a:rPr lang="fr-FR" sz="1800" dirty="0" smtClean="0">
                <a:ea typeface="Times New Roman" panose="02020603050405020304" pitchFamily="18" charset="0"/>
              </a:rPr>
              <a:t>N+1 </a:t>
            </a:r>
            <a:r>
              <a:rPr lang="fr-FR" sz="1800" dirty="0">
                <a:ea typeface="Times New Roman" panose="02020603050405020304" pitchFamily="18" charset="0"/>
              </a:rPr>
              <a:t>mais perte des paramétrages de N). </a:t>
            </a:r>
            <a:endParaRPr lang="fr-FR" sz="1800" i="1" dirty="0">
              <a:ea typeface="Times New Roman" panose="02020603050405020304" pitchFamily="18" charset="0"/>
            </a:endParaRPr>
          </a:p>
        </p:txBody>
      </p:sp>
      <p:sp>
        <p:nvSpPr>
          <p:cNvPr id="2"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37286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2978872" y="2196867"/>
            <a:ext cx="9080956" cy="1555298"/>
          </a:xfrm>
          <a:prstGeom prst="rect">
            <a:avLst/>
          </a:prstGeom>
          <a:ln>
            <a:solidFill>
              <a:srgbClr val="C00000"/>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2075" algn="l">
              <a:spcAft>
                <a:spcPts val="600"/>
              </a:spcAft>
            </a:pPr>
            <a:r>
              <a:rPr lang="fr-FR" sz="1800" dirty="0"/>
              <a:t>Deux méthodes selon le type de comptabilité à transférer d’une année sur </a:t>
            </a:r>
            <a:r>
              <a:rPr lang="fr-FR" sz="1800" dirty="0" smtClean="0"/>
              <a:t>l’autre :</a:t>
            </a:r>
            <a:endParaRPr lang="fr-FR" sz="1800" dirty="0"/>
          </a:p>
          <a:p>
            <a:pPr marL="450850" indent="-358775" algn="l">
              <a:spcAft>
                <a:spcPts val="600"/>
              </a:spcAft>
              <a:buFont typeface="Arial" panose="020B0604020202020204" pitchFamily="34" charset="0"/>
              <a:buChar char="•"/>
            </a:pPr>
            <a:r>
              <a:rPr lang="fr-FR" sz="1800" b="1" dirty="0">
                <a:solidFill>
                  <a:srgbClr val="C00000"/>
                </a:solidFill>
              </a:rPr>
              <a:t>1</a:t>
            </a:r>
            <a:r>
              <a:rPr lang="fr-FR" sz="1800" b="1" baseline="30000" dirty="0">
                <a:solidFill>
                  <a:srgbClr val="C00000"/>
                </a:solidFill>
              </a:rPr>
              <a:t>ère</a:t>
            </a:r>
            <a:r>
              <a:rPr lang="fr-FR" sz="1800" b="1" dirty="0">
                <a:solidFill>
                  <a:srgbClr val="C00000"/>
                </a:solidFill>
              </a:rPr>
              <a:t> méthode : </a:t>
            </a:r>
            <a:r>
              <a:rPr lang="fr-FR" sz="1800" b="1" dirty="0"/>
              <a:t>r</a:t>
            </a:r>
            <a:r>
              <a:rPr lang="fr-FR" sz="1800" b="1" dirty="0" smtClean="0"/>
              <a:t>éimputer </a:t>
            </a:r>
            <a:r>
              <a:rPr lang="fr-FR" sz="1800" b="1" dirty="0"/>
              <a:t>les écritures </a:t>
            </a:r>
            <a:r>
              <a:rPr lang="fr-FR" sz="1800" dirty="0"/>
              <a:t>en changeant la date de comptabilisation. </a:t>
            </a:r>
          </a:p>
          <a:p>
            <a:pPr marL="450850" indent="-358775" algn="l">
              <a:lnSpc>
                <a:spcPct val="100000"/>
              </a:lnSpc>
              <a:spcAft>
                <a:spcPts val="600"/>
              </a:spcAft>
              <a:buFont typeface="Arial" panose="020B0604020202020204" pitchFamily="34" charset="0"/>
              <a:buChar char="•"/>
            </a:pPr>
            <a:r>
              <a:rPr lang="fr-FR" sz="1800" b="1" dirty="0">
                <a:solidFill>
                  <a:srgbClr val="C00000"/>
                </a:solidFill>
                <a:ea typeface="Times New Roman" panose="02020603050405020304" pitchFamily="18" charset="0"/>
              </a:rPr>
              <a:t>2</a:t>
            </a:r>
            <a:r>
              <a:rPr lang="fr-FR" sz="1800" b="1" baseline="30000" dirty="0">
                <a:solidFill>
                  <a:srgbClr val="C00000"/>
                </a:solidFill>
                <a:ea typeface="Times New Roman" panose="02020603050405020304" pitchFamily="18" charset="0"/>
              </a:rPr>
              <a:t>ème</a:t>
            </a:r>
            <a:r>
              <a:rPr lang="fr-FR" sz="1800" b="1" dirty="0">
                <a:solidFill>
                  <a:srgbClr val="C00000"/>
                </a:solidFill>
                <a:ea typeface="Times New Roman" panose="02020603050405020304" pitchFamily="18" charset="0"/>
              </a:rPr>
              <a:t> méthode : </a:t>
            </a:r>
            <a:r>
              <a:rPr lang="fr-FR" sz="1800" b="1" dirty="0" smtClean="0">
                <a:ea typeface="Times New Roman" panose="02020603050405020304" pitchFamily="18" charset="0"/>
              </a:rPr>
              <a:t>remplacer </a:t>
            </a:r>
            <a:r>
              <a:rPr lang="fr-FR" sz="1800" b="1" dirty="0">
                <a:ea typeface="Times New Roman" panose="02020603050405020304" pitchFamily="18" charset="0"/>
              </a:rPr>
              <a:t>l’année </a:t>
            </a:r>
            <a:r>
              <a:rPr lang="fr-FR" sz="1800" dirty="0">
                <a:ea typeface="Times New Roman" panose="02020603050405020304" pitchFamily="18" charset="0"/>
              </a:rPr>
              <a:t>de comptabilisation de N par N+1 (par exemple, 2020 devient 2021). </a:t>
            </a:r>
            <a:endParaRPr lang="fr-FR" sz="1800" i="1" dirty="0">
              <a:ea typeface="Times New Roman" panose="02020603050405020304" pitchFamily="18" charset="0"/>
            </a:endParaRPr>
          </a:p>
        </p:txBody>
      </p:sp>
      <p:pic>
        <p:nvPicPr>
          <p:cNvPr id="12" name="Image 11">
            <a:extLst>
              <a:ext uri="{FF2B5EF4-FFF2-40B4-BE49-F238E27FC236}">
                <a16:creationId xmlns="" xmlns:a16="http://schemas.microsoft.com/office/drawing/2014/main" id="{AC9147AC-BE82-4983-8AA7-77851D50D2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685" y="2196867"/>
            <a:ext cx="2399844" cy="608364"/>
          </a:xfrm>
          <a:prstGeom prst="rect">
            <a:avLst/>
          </a:prstGeom>
        </p:spPr>
      </p:pic>
      <p:sp>
        <p:nvSpPr>
          <p:cNvPr id="9" name="Titre 1">
            <a:extLst>
              <a:ext uri="{FF2B5EF4-FFF2-40B4-BE49-F238E27FC236}">
                <a16:creationId xmlns="" xmlns:a16="http://schemas.microsoft.com/office/drawing/2014/main" id="{68C4FB85-2B84-45A5-8853-833A25ABFACB}"/>
              </a:ext>
            </a:extLst>
          </p:cNvPr>
          <p:cNvSpPr>
            <a:spLocks noGrp="1"/>
          </p:cNvSpPr>
          <p:nvPr>
            <p:ph type="ctrTitle"/>
          </p:nvPr>
        </p:nvSpPr>
        <p:spPr>
          <a:xfrm>
            <a:off x="0" y="0"/>
            <a:ext cx="12192000" cy="1354238"/>
          </a:xfrm>
          <a:solidFill>
            <a:schemeClr val="bg1">
              <a:lumMod val="85000"/>
            </a:schemeClr>
          </a:solidFill>
        </p:spPr>
        <p:txBody>
          <a:bodyPr>
            <a:normAutofit/>
          </a:bodyPr>
          <a:lstStyle/>
          <a:p>
            <a:r>
              <a:rPr lang="fr-FR" sz="4000" dirty="0"/>
              <a:t>Comment actualiser les bases EBP</a:t>
            </a:r>
            <a:br>
              <a:rPr lang="fr-FR" sz="4000" dirty="0"/>
            </a:br>
            <a:r>
              <a:rPr lang="fr-FR" sz="4000" dirty="0"/>
              <a:t>(passer de N à N+1) ?</a:t>
            </a:r>
          </a:p>
        </p:txBody>
      </p:sp>
      <p:sp>
        <p:nvSpPr>
          <p:cNvPr id="13" name="Sous-titre 3">
            <a:extLst>
              <a:ext uri="{FF2B5EF4-FFF2-40B4-BE49-F238E27FC236}">
                <a16:creationId xmlns="" xmlns:a16="http://schemas.microsoft.com/office/drawing/2014/main" id="{E92382BC-7485-4D6B-90A7-59A92247FCD9}"/>
              </a:ext>
            </a:extLst>
          </p:cNvPr>
          <p:cNvSpPr txBox="1">
            <a:spLocks/>
          </p:cNvSpPr>
          <p:nvPr/>
        </p:nvSpPr>
        <p:spPr>
          <a:xfrm>
            <a:off x="0" y="1372539"/>
            <a:ext cx="12191999" cy="5909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8900">
              <a:spcAft>
                <a:spcPts val="600"/>
              </a:spcAft>
            </a:pPr>
            <a:r>
              <a:rPr lang="fr-FR" sz="3600" b="1" dirty="0" smtClean="0">
                <a:solidFill>
                  <a:srgbClr val="C00000"/>
                </a:solidFill>
                <a:latin typeface="+mj-lt"/>
                <a:ea typeface="Times New Roman" panose="02020603050405020304" pitchFamily="18" charset="0"/>
              </a:rPr>
              <a:t>Pour le module Comptabilité</a:t>
            </a:r>
            <a:endParaRPr lang="fr-FR" sz="2800" dirty="0">
              <a:solidFill>
                <a:srgbClr val="C00000"/>
              </a:solidFill>
              <a:latin typeface="+mj-lt"/>
              <a:ea typeface="Times New Roman" panose="02020603050405020304" pitchFamily="18" charset="0"/>
            </a:endParaRPr>
          </a:p>
        </p:txBody>
      </p:sp>
      <p:sp>
        <p:nvSpPr>
          <p:cNvPr id="2"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137286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3">
            <a:extLst>
              <a:ext uri="{FF2B5EF4-FFF2-40B4-BE49-F238E27FC236}">
                <a16:creationId xmlns="" xmlns:a16="http://schemas.microsoft.com/office/drawing/2014/main" id="{180C1927-7365-4C26-AC69-2962F7FC263E}"/>
              </a:ext>
            </a:extLst>
          </p:cNvPr>
          <p:cNvSpPr txBox="1">
            <a:spLocks/>
          </p:cNvSpPr>
          <p:nvPr/>
        </p:nvSpPr>
        <p:spPr>
          <a:xfrm>
            <a:off x="137075" y="1038579"/>
            <a:ext cx="7142855" cy="5260927"/>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b="1" dirty="0">
                <a:solidFill>
                  <a:srgbClr val="C00000"/>
                </a:solidFill>
              </a:rPr>
              <a:t>Principe : </a:t>
            </a:r>
          </a:p>
          <a:p>
            <a:pPr algn="l">
              <a:lnSpc>
                <a:spcPct val="110000"/>
              </a:lnSpc>
            </a:pPr>
            <a:r>
              <a:rPr lang="fr-FR" sz="1600" dirty="0"/>
              <a:t>Transférer les écritures comptabilisées en N </a:t>
            </a:r>
            <a:r>
              <a:rPr lang="fr-FR" sz="1600" i="1" dirty="0"/>
              <a:t>(ex : janvier 2020)</a:t>
            </a:r>
            <a:r>
              <a:rPr lang="fr-FR" sz="1600" dirty="0"/>
              <a:t> vers la même date mais en N+1 </a:t>
            </a:r>
            <a:r>
              <a:rPr lang="fr-FR" sz="1600" i="1" dirty="0"/>
              <a:t>(ex : janvier 2021</a:t>
            </a:r>
            <a:r>
              <a:rPr lang="fr-FR" sz="1600" i="1" dirty="0" smtClean="0"/>
              <a:t>).</a:t>
            </a:r>
            <a:endParaRPr lang="fr-FR" sz="1600" i="1" dirty="0"/>
          </a:p>
          <a:p>
            <a:pPr algn="l">
              <a:lnSpc>
                <a:spcPct val="110000"/>
              </a:lnSpc>
            </a:pPr>
            <a:endParaRPr lang="fr-FR" sz="100" b="1" dirty="0">
              <a:solidFill>
                <a:srgbClr val="C00000"/>
              </a:solidFill>
            </a:endParaRPr>
          </a:p>
          <a:p>
            <a:pPr algn="l">
              <a:lnSpc>
                <a:spcPct val="110000"/>
              </a:lnSpc>
            </a:pPr>
            <a:r>
              <a:rPr lang="fr-FR" sz="1800" b="1" dirty="0">
                <a:solidFill>
                  <a:srgbClr val="C00000"/>
                </a:solidFill>
              </a:rPr>
              <a:t>Intérêt : </a:t>
            </a:r>
          </a:p>
          <a:p>
            <a:pPr algn="l">
              <a:lnSpc>
                <a:spcPct val="110000"/>
              </a:lnSpc>
            </a:pPr>
            <a:r>
              <a:rPr lang="fr-FR" sz="1600" dirty="0"/>
              <a:t>Démarche assez aisée car elle utilise une fonctionnalité prévue par EBP.</a:t>
            </a:r>
          </a:p>
          <a:p>
            <a:pPr algn="l">
              <a:lnSpc>
                <a:spcPct val="110000"/>
              </a:lnSpc>
            </a:pPr>
            <a:r>
              <a:rPr lang="fr-FR" sz="1600" b="1" dirty="0"/>
              <a:t>Méthode à privilégier </a:t>
            </a:r>
            <a:r>
              <a:rPr lang="fr-FR" sz="1600" dirty="0"/>
              <a:t>si l’on a peu de journaux </a:t>
            </a:r>
            <a:r>
              <a:rPr lang="fr-FR" sz="1600" dirty="0" smtClean="0"/>
              <a:t>et de </a:t>
            </a:r>
            <a:r>
              <a:rPr lang="fr-FR" sz="1600" dirty="0"/>
              <a:t>mois </a:t>
            </a:r>
            <a:r>
              <a:rPr lang="fr-FR" sz="1600" dirty="0" smtClean="0"/>
              <a:t>mouvementés.</a:t>
            </a:r>
            <a:endParaRPr lang="fr-FR" sz="1600" dirty="0"/>
          </a:p>
          <a:p>
            <a:pPr algn="l">
              <a:lnSpc>
                <a:spcPct val="110000"/>
              </a:lnSpc>
            </a:pPr>
            <a:endParaRPr lang="fr-FR" sz="100" b="1" dirty="0">
              <a:solidFill>
                <a:srgbClr val="C00000"/>
              </a:solidFill>
            </a:endParaRPr>
          </a:p>
          <a:p>
            <a:pPr algn="l">
              <a:lnSpc>
                <a:spcPct val="110000"/>
              </a:lnSpc>
            </a:pPr>
            <a:r>
              <a:rPr lang="fr-FR" sz="1800" b="1" dirty="0">
                <a:solidFill>
                  <a:srgbClr val="C00000"/>
                </a:solidFill>
              </a:rPr>
              <a:t>Limite : </a:t>
            </a:r>
            <a:r>
              <a:rPr lang="fr-FR" sz="1600" dirty="0" smtClean="0"/>
              <a:t>La </a:t>
            </a:r>
            <a:r>
              <a:rPr lang="fr-FR" sz="1600" dirty="0"/>
              <a:t>réimputation doit être réalisée </a:t>
            </a:r>
            <a:r>
              <a:rPr lang="fr-FR" sz="1600" dirty="0" smtClean="0"/>
              <a:t>journal </a:t>
            </a:r>
            <a:r>
              <a:rPr lang="fr-FR" sz="1600" dirty="0"/>
              <a:t>par journal et, pour chaque journal, mois par mois, ce qui peut être fastidieux avec une comptabilité très complète (écritures tous les mois de l’année, dans de nombreux journaux). </a:t>
            </a:r>
            <a:endParaRPr lang="fr-FR" sz="1600" dirty="0" smtClean="0"/>
          </a:p>
          <a:p>
            <a:pPr algn="l">
              <a:lnSpc>
                <a:spcPct val="110000"/>
              </a:lnSpc>
            </a:pPr>
            <a:r>
              <a:rPr lang="fr-FR" sz="1600" i="1" dirty="0"/>
              <a:t>Remarque : il n'est pas possible de réimputer des écritures qui ont été générées (à partir d'une facture par exemple). En revanche, si les documents commerciaux sont transférés d'une année à une autre dans le module commercial </a:t>
            </a:r>
            <a:r>
              <a:rPr lang="fr-FR" sz="1600" i="1" dirty="0" smtClean="0"/>
              <a:t>(</a:t>
            </a:r>
            <a:r>
              <a:rPr lang="fr-FR" sz="1600" i="1" dirty="0" smtClean="0">
                <a:solidFill>
                  <a:srgbClr val="FF0000"/>
                </a:solidFill>
                <a:hlinkClick r:id="rId2" action="ppaction://hlinksldjump"/>
              </a:rPr>
              <a:t>voir ci-après</a:t>
            </a:r>
            <a:r>
              <a:rPr lang="fr-FR" sz="1600" i="1" dirty="0" smtClean="0"/>
              <a:t>), </a:t>
            </a:r>
            <a:r>
              <a:rPr lang="fr-FR" sz="1600" i="1" dirty="0"/>
              <a:t>il est possible de générer automatiquement les écritures comptables de </a:t>
            </a:r>
            <a:r>
              <a:rPr lang="fr-FR" sz="1600" i="1" dirty="0" smtClean="0"/>
              <a:t>ces </a:t>
            </a:r>
            <a:r>
              <a:rPr lang="fr-FR" sz="1600" i="1" dirty="0"/>
              <a:t>documents.</a:t>
            </a:r>
          </a:p>
        </p:txBody>
      </p:sp>
      <p:pic>
        <p:nvPicPr>
          <p:cNvPr id="7" name="Image 6">
            <a:extLst>
              <a:ext uri="{FF2B5EF4-FFF2-40B4-BE49-F238E27FC236}">
                <a16:creationId xmlns="" xmlns:a16="http://schemas.microsoft.com/office/drawing/2014/main" id="{AFCA5B59-5428-4ECD-BB15-C89DA1E673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79930" y="1038579"/>
            <a:ext cx="4252048" cy="3414924"/>
          </a:xfrm>
          <a:prstGeom prst="rect">
            <a:avLst/>
          </a:prstGeom>
        </p:spPr>
      </p:pic>
      <p:sp>
        <p:nvSpPr>
          <p:cNvPr id="6" name="Titre 1">
            <a:extLst>
              <a:ext uri="{FF2B5EF4-FFF2-40B4-BE49-F238E27FC236}">
                <a16:creationId xmlns="" xmlns:a16="http://schemas.microsoft.com/office/drawing/2014/main" id="{217DDA39-15B7-4996-A914-721A58F4B7A4}"/>
              </a:ext>
            </a:extLst>
          </p:cNvPr>
          <p:cNvSpPr txBox="1">
            <a:spLocks/>
          </p:cNvSpPr>
          <p:nvPr/>
        </p:nvSpPr>
        <p:spPr>
          <a:xfrm>
            <a:off x="0" y="0"/>
            <a:ext cx="12192000" cy="656948"/>
          </a:xfrm>
          <a:prstGeom prst="rect">
            <a:avLst/>
          </a:prstGeom>
          <a:solidFill>
            <a:schemeClr val="bg1">
              <a:lumMod val="8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244725"/>
            <a:r>
              <a:rPr lang="fr-FR" sz="3600" dirty="0"/>
              <a:t>1</a:t>
            </a:r>
            <a:r>
              <a:rPr lang="fr-FR" sz="3600" baseline="30000" dirty="0"/>
              <a:t>ère</a:t>
            </a:r>
            <a:r>
              <a:rPr lang="fr-FR" sz="3600" dirty="0"/>
              <a:t> méthode : </a:t>
            </a:r>
            <a:r>
              <a:rPr lang="fr-FR" sz="3600" dirty="0" smtClean="0"/>
              <a:t>réimputer </a:t>
            </a:r>
            <a:r>
              <a:rPr lang="fr-FR" sz="3600" dirty="0"/>
              <a:t>les </a:t>
            </a:r>
            <a:r>
              <a:rPr lang="fr-FR" sz="3600" dirty="0" smtClean="0"/>
              <a:t>écritures </a:t>
            </a:r>
            <a:r>
              <a:rPr lang="fr-FR" sz="3600" dirty="0" smtClean="0">
                <a:solidFill>
                  <a:schemeClr val="accent4">
                    <a:lumMod val="60000"/>
                    <a:lumOff val="40000"/>
                  </a:schemeClr>
                </a:solidFill>
              </a:rPr>
              <a:t>(1/4)</a:t>
            </a:r>
            <a:endParaRPr lang="fr-FR" sz="3600" dirty="0">
              <a:solidFill>
                <a:schemeClr val="accent4">
                  <a:lumMod val="60000"/>
                  <a:lumOff val="40000"/>
                </a:schemeClr>
              </a:solidFill>
            </a:endParaRPr>
          </a:p>
        </p:txBody>
      </p:sp>
      <p:pic>
        <p:nvPicPr>
          <p:cNvPr id="8" name="Image 7">
            <a:extLst>
              <a:ext uri="{FF2B5EF4-FFF2-40B4-BE49-F238E27FC236}">
                <a16:creationId xmlns="" xmlns:a16="http://schemas.microsoft.com/office/drawing/2014/main" id="{CBF5F4AD-F0A5-48B1-8322-C1E89334E5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73573"/>
            <a:ext cx="2011034" cy="509801"/>
          </a:xfrm>
          <a:prstGeom prst="rect">
            <a:avLst/>
          </a:prstGeom>
        </p:spPr>
      </p:pic>
      <p:sp>
        <p:nvSpPr>
          <p:cNvPr id="9"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0" name="Image 9" descr="Licence Creative Common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225003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 xmlns:a16="http://schemas.microsoft.com/office/drawing/2014/main" id="{C5FA9990-9721-4819-9B07-5FED3EF01B4C}"/>
              </a:ext>
            </a:extLst>
          </p:cNvPr>
          <p:cNvSpPr txBox="1">
            <a:spLocks/>
          </p:cNvSpPr>
          <p:nvPr/>
        </p:nvSpPr>
        <p:spPr>
          <a:xfrm>
            <a:off x="1" y="0"/>
            <a:ext cx="12192000" cy="656948"/>
          </a:xfrm>
          <a:prstGeom prst="rect">
            <a:avLst/>
          </a:prstGeom>
          <a:solidFill>
            <a:schemeClr val="bg1">
              <a:lumMod val="8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244725"/>
            <a:r>
              <a:rPr lang="fr-FR" sz="3600" dirty="0"/>
              <a:t>1</a:t>
            </a:r>
            <a:r>
              <a:rPr lang="fr-FR" sz="3600" baseline="30000" dirty="0"/>
              <a:t>ère</a:t>
            </a:r>
            <a:r>
              <a:rPr lang="fr-FR" sz="3600" dirty="0"/>
              <a:t> méthode : </a:t>
            </a:r>
            <a:r>
              <a:rPr lang="fr-FR" sz="3600" dirty="0" smtClean="0"/>
              <a:t>réimputer </a:t>
            </a:r>
            <a:r>
              <a:rPr lang="fr-FR" sz="3600" dirty="0"/>
              <a:t>les </a:t>
            </a:r>
            <a:r>
              <a:rPr lang="fr-FR" sz="3600" dirty="0" smtClean="0"/>
              <a:t>écritures </a:t>
            </a:r>
            <a:r>
              <a:rPr lang="fr-FR" sz="3600" dirty="0" smtClean="0">
                <a:solidFill>
                  <a:schemeClr val="accent4">
                    <a:lumMod val="60000"/>
                    <a:lumOff val="40000"/>
                  </a:schemeClr>
                </a:solidFill>
              </a:rPr>
              <a:t>(2/4)</a:t>
            </a:r>
            <a:endParaRPr lang="fr-FR" sz="3600" dirty="0">
              <a:solidFill>
                <a:schemeClr val="accent4">
                  <a:lumMod val="60000"/>
                  <a:lumOff val="40000"/>
                </a:schemeClr>
              </a:solidFill>
            </a:endParaRPr>
          </a:p>
        </p:txBody>
      </p:sp>
      <p:sp>
        <p:nvSpPr>
          <p:cNvPr id="13" name="Rectangle 12">
            <a:extLst>
              <a:ext uri="{FF2B5EF4-FFF2-40B4-BE49-F238E27FC236}">
                <a16:creationId xmlns="" xmlns:a16="http://schemas.microsoft.com/office/drawing/2014/main" id="{9C9FF02D-4E18-4204-B357-9ACD7E188166}"/>
              </a:ext>
            </a:extLst>
          </p:cNvPr>
          <p:cNvSpPr/>
          <p:nvPr/>
        </p:nvSpPr>
        <p:spPr>
          <a:xfrm>
            <a:off x="280559" y="4454204"/>
            <a:ext cx="4209833" cy="1815882"/>
          </a:xfrm>
          <a:prstGeom prst="rect">
            <a:avLst/>
          </a:prstGeom>
          <a:ln>
            <a:solidFill>
              <a:srgbClr val="FF0000"/>
            </a:solidFill>
          </a:ln>
        </p:spPr>
        <p:txBody>
          <a:bodyPr wrap="square">
            <a:spAutoFit/>
          </a:bodyPr>
          <a:lstStyle/>
          <a:p>
            <a:pPr algn="ctr">
              <a:spcAft>
                <a:spcPts val="0"/>
              </a:spcAft>
            </a:pPr>
            <a:r>
              <a:rPr lang="fr-FR" sz="1600" dirty="0">
                <a:latin typeface="+mj-lt"/>
                <a:ea typeface="Times New Roman" panose="02020603050405020304" pitchFamily="18" charset="0"/>
              </a:rPr>
              <a:t>Attention : EBP propose de générer automatiquement les </a:t>
            </a:r>
            <a:r>
              <a:rPr lang="fr-FR" sz="1600" dirty="0" smtClean="0">
                <a:latin typeface="+mj-lt"/>
                <a:ea typeface="Times New Roman" panose="02020603050405020304" pitchFamily="18" charset="0"/>
              </a:rPr>
              <a:t>À Nouveaux.</a:t>
            </a:r>
            <a:endParaRPr lang="fr-FR" sz="1600" dirty="0">
              <a:latin typeface="+mj-lt"/>
              <a:ea typeface="Times New Roman" panose="02020603050405020304" pitchFamily="18" charset="0"/>
            </a:endParaRPr>
          </a:p>
          <a:p>
            <a:pPr algn="ctr">
              <a:spcAft>
                <a:spcPts val="0"/>
              </a:spcAft>
            </a:pPr>
            <a:endParaRPr lang="fr-FR" sz="1600" dirty="0">
              <a:latin typeface="+mj-lt"/>
              <a:ea typeface="Times New Roman" panose="02020603050405020304" pitchFamily="18" charset="0"/>
            </a:endParaRPr>
          </a:p>
          <a:p>
            <a:pPr algn="ctr">
              <a:spcAft>
                <a:spcPts val="0"/>
              </a:spcAft>
            </a:pPr>
            <a:r>
              <a:rPr lang="fr-FR" sz="1600" dirty="0">
                <a:latin typeface="+mj-lt"/>
                <a:ea typeface="Times New Roman" panose="02020603050405020304" pitchFamily="18" charset="0"/>
              </a:rPr>
              <a:t>Répondre OUI. </a:t>
            </a:r>
          </a:p>
          <a:p>
            <a:pPr algn="ctr">
              <a:spcAft>
                <a:spcPts val="0"/>
              </a:spcAft>
            </a:pPr>
            <a:endParaRPr lang="fr-FR" sz="1600" dirty="0">
              <a:latin typeface="+mj-lt"/>
              <a:ea typeface="Times New Roman" panose="02020603050405020304" pitchFamily="18" charset="0"/>
            </a:endParaRPr>
          </a:p>
          <a:p>
            <a:pPr algn="ctr">
              <a:spcAft>
                <a:spcPts val="0"/>
              </a:spcAft>
            </a:pPr>
            <a:r>
              <a:rPr lang="fr-FR" sz="1600" dirty="0" smtClean="0">
                <a:latin typeface="+mj-lt"/>
                <a:ea typeface="Times New Roman" panose="02020603050405020304" pitchFamily="18" charset="0"/>
              </a:rPr>
              <a:t>Remarque </a:t>
            </a:r>
            <a:r>
              <a:rPr lang="fr-FR" sz="1600" dirty="0">
                <a:latin typeface="+mj-lt"/>
                <a:ea typeface="Times New Roman" panose="02020603050405020304" pitchFamily="18" charset="0"/>
              </a:rPr>
              <a:t>: s’ils n’ont pas été générés, il sera possible de les générer par la suite.</a:t>
            </a:r>
            <a:endParaRPr lang="fr-FR" dirty="0">
              <a:latin typeface="+mj-lt"/>
              <a:ea typeface="Times New Roman" panose="02020603050405020304" pitchFamily="18" charset="0"/>
            </a:endParaRPr>
          </a:p>
        </p:txBody>
      </p:sp>
      <p:pic>
        <p:nvPicPr>
          <p:cNvPr id="12" name="Image 11">
            <a:extLst>
              <a:ext uri="{FF2B5EF4-FFF2-40B4-BE49-F238E27FC236}">
                <a16:creationId xmlns="" xmlns:a16="http://schemas.microsoft.com/office/drawing/2014/main" id="{BA258998-E7EF-4FB5-942E-E3B3DBA75E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3573"/>
            <a:ext cx="2011034" cy="509801"/>
          </a:xfrm>
          <a:prstGeom prst="rect">
            <a:avLst/>
          </a:prstGeom>
        </p:spPr>
      </p:pic>
      <p:sp>
        <p:nvSpPr>
          <p:cNvPr id="14" name="Rectangle 13">
            <a:extLst>
              <a:ext uri="{FF2B5EF4-FFF2-40B4-BE49-F238E27FC236}">
                <a16:creationId xmlns="" xmlns:a16="http://schemas.microsoft.com/office/drawing/2014/main" id="{473608AE-CF8B-43DC-A450-5066CF0A2BA4}"/>
              </a:ext>
            </a:extLst>
          </p:cNvPr>
          <p:cNvSpPr/>
          <p:nvPr/>
        </p:nvSpPr>
        <p:spPr>
          <a:xfrm>
            <a:off x="-66676" y="902604"/>
            <a:ext cx="5187316" cy="1846659"/>
          </a:xfrm>
          <a:prstGeom prst="rect">
            <a:avLst/>
          </a:prstGeom>
        </p:spPr>
        <p:txBody>
          <a:bodyPr wrap="square">
            <a:spAutoFit/>
          </a:bodyPr>
          <a:lstStyle/>
          <a:p>
            <a:pPr marL="342900" indent="-342900">
              <a:spcAft>
                <a:spcPts val="0"/>
              </a:spcAft>
              <a:buAutoNum type="arabicPeriod"/>
            </a:pPr>
            <a:r>
              <a:rPr lang="fr-FR" b="1" dirty="0">
                <a:solidFill>
                  <a:srgbClr val="C00000"/>
                </a:solidFill>
                <a:latin typeface="+mj-lt"/>
                <a:ea typeface="Times New Roman" panose="02020603050405020304" pitchFamily="18" charset="0"/>
              </a:rPr>
              <a:t>Créer </a:t>
            </a:r>
            <a:r>
              <a:rPr lang="fr-FR" b="1" dirty="0" smtClean="0">
                <a:solidFill>
                  <a:srgbClr val="C00000"/>
                </a:solidFill>
                <a:latin typeface="+mj-lt"/>
                <a:ea typeface="Times New Roman" panose="02020603050405020304" pitchFamily="18" charset="0"/>
              </a:rPr>
              <a:t>un </a:t>
            </a:r>
            <a:r>
              <a:rPr lang="fr-FR" b="1" dirty="0">
                <a:solidFill>
                  <a:srgbClr val="C00000"/>
                </a:solidFill>
                <a:latin typeface="+mj-lt"/>
                <a:ea typeface="Times New Roman" panose="02020603050405020304" pitchFamily="18" charset="0"/>
              </a:rPr>
              <a:t>nouvel exercice </a:t>
            </a:r>
          </a:p>
          <a:p>
            <a:pPr>
              <a:spcAft>
                <a:spcPts val="0"/>
              </a:spcAft>
            </a:pPr>
            <a:endParaRPr lang="fr-FR" sz="1600" i="1" dirty="0" smtClean="0">
              <a:latin typeface="+mj-lt"/>
              <a:ea typeface="Times New Roman" panose="02020603050405020304" pitchFamily="18" charset="0"/>
            </a:endParaRPr>
          </a:p>
          <a:p>
            <a:pPr marL="180975">
              <a:spcAft>
                <a:spcPts val="0"/>
              </a:spcAft>
            </a:pPr>
            <a:r>
              <a:rPr lang="fr-FR" sz="1600" i="1" dirty="0" smtClean="0">
                <a:latin typeface="+mj-lt"/>
                <a:ea typeface="Times New Roman" panose="02020603050405020304" pitchFamily="18" charset="0"/>
              </a:rPr>
              <a:t>Créer </a:t>
            </a:r>
            <a:r>
              <a:rPr lang="fr-FR" sz="1600" i="1" dirty="0">
                <a:latin typeface="+mj-lt"/>
                <a:ea typeface="Times New Roman" panose="02020603050405020304" pitchFamily="18" charset="0"/>
              </a:rPr>
              <a:t>un nouvel exercice </a:t>
            </a:r>
          </a:p>
          <a:p>
            <a:pPr marL="180975">
              <a:spcAft>
                <a:spcPts val="0"/>
              </a:spcAft>
            </a:pPr>
            <a:r>
              <a:rPr lang="fr-FR" sz="1600" i="1" dirty="0">
                <a:latin typeface="+mj-lt"/>
                <a:ea typeface="Times New Roman" panose="02020603050405020304" pitchFamily="18" charset="0"/>
              </a:rPr>
              <a:t>Exercices/Clôtures / Exercices </a:t>
            </a:r>
          </a:p>
          <a:p>
            <a:pPr marL="180975">
              <a:spcAft>
                <a:spcPts val="0"/>
              </a:spcAft>
            </a:pPr>
            <a:r>
              <a:rPr lang="fr-FR" sz="1600" i="1" dirty="0">
                <a:latin typeface="+mj-lt"/>
                <a:ea typeface="Times New Roman" panose="02020603050405020304" pitchFamily="18" charset="0"/>
              </a:rPr>
              <a:t>puis cliquer sur le bouton « Ajouter » </a:t>
            </a:r>
          </a:p>
          <a:p>
            <a:pPr marL="180975">
              <a:spcAft>
                <a:spcPts val="0"/>
              </a:spcAft>
            </a:pPr>
            <a:r>
              <a:rPr lang="fr-FR" sz="1600" i="1" dirty="0">
                <a:latin typeface="+mj-lt"/>
                <a:ea typeface="Times New Roman" panose="02020603050405020304" pitchFamily="18" charset="0"/>
              </a:rPr>
              <a:t>et sélectionner l’option « Ajouter un exercice suivant </a:t>
            </a:r>
            <a:r>
              <a:rPr lang="fr-FR" sz="1600" i="1" dirty="0" smtClean="0">
                <a:latin typeface="+mj-lt"/>
                <a:ea typeface="Times New Roman" panose="02020603050405020304" pitchFamily="18" charset="0"/>
              </a:rPr>
              <a:t>».</a:t>
            </a:r>
            <a:endParaRPr lang="fr-FR" sz="1600" i="1" dirty="0">
              <a:latin typeface="+mj-lt"/>
              <a:ea typeface="Times New Roman" panose="02020603050405020304" pitchFamily="18" charset="0"/>
            </a:endParaRPr>
          </a:p>
        </p:txBody>
      </p:sp>
      <p:pic>
        <p:nvPicPr>
          <p:cNvPr id="9" name="Image 8">
            <a:extLst>
              <a:ext uri="{FF2B5EF4-FFF2-40B4-BE49-F238E27FC236}">
                <a16:creationId xmlns="" xmlns:a16="http://schemas.microsoft.com/office/drawing/2014/main" id="{7EA6CD2F-AFC3-4582-B5A8-F51C6771D3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2202" y="959370"/>
            <a:ext cx="6134979" cy="5341493"/>
          </a:xfrm>
          <a:prstGeom prst="rect">
            <a:avLst/>
          </a:prstGeom>
        </p:spPr>
      </p:pic>
      <p:pic>
        <p:nvPicPr>
          <p:cNvPr id="2" name="Image 1">
            <a:extLst>
              <a:ext uri="{FF2B5EF4-FFF2-40B4-BE49-F238E27FC236}">
                <a16:creationId xmlns="" xmlns:a16="http://schemas.microsoft.com/office/drawing/2014/main" id="{66E077A3-A666-44E0-8816-8E1030128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5063" y="2926192"/>
            <a:ext cx="4195329" cy="1182572"/>
          </a:xfrm>
          <a:prstGeom prst="rect">
            <a:avLst/>
          </a:prstGeom>
        </p:spPr>
      </p:pic>
      <p:sp>
        <p:nvSpPr>
          <p:cNvPr id="11"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5" name="Image 14" descr="Licence Creative Common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3487275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 xmlns:a16="http://schemas.microsoft.com/office/drawing/2014/main" id="{AFCA5B59-5428-4ECD-BB15-C89DA1E673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76841" y="687806"/>
            <a:ext cx="3513143" cy="2821491"/>
          </a:xfrm>
          <a:prstGeom prst="rect">
            <a:avLst/>
          </a:prstGeom>
        </p:spPr>
      </p:pic>
      <p:sp>
        <p:nvSpPr>
          <p:cNvPr id="10" name="Titre 1">
            <a:extLst>
              <a:ext uri="{FF2B5EF4-FFF2-40B4-BE49-F238E27FC236}">
                <a16:creationId xmlns="" xmlns:a16="http://schemas.microsoft.com/office/drawing/2014/main" id="{C5FA9990-9721-4819-9B07-5FED3EF01B4C}"/>
              </a:ext>
            </a:extLst>
          </p:cNvPr>
          <p:cNvSpPr txBox="1">
            <a:spLocks/>
          </p:cNvSpPr>
          <p:nvPr/>
        </p:nvSpPr>
        <p:spPr>
          <a:xfrm>
            <a:off x="1" y="0"/>
            <a:ext cx="12192000" cy="656948"/>
          </a:xfrm>
          <a:prstGeom prst="rect">
            <a:avLst/>
          </a:prstGeom>
          <a:solidFill>
            <a:schemeClr val="bg1">
              <a:lumMod val="8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244725"/>
            <a:r>
              <a:rPr lang="fr-FR" sz="3600" dirty="0"/>
              <a:t>1</a:t>
            </a:r>
            <a:r>
              <a:rPr lang="fr-FR" sz="3600" baseline="30000" dirty="0"/>
              <a:t>ère</a:t>
            </a:r>
            <a:r>
              <a:rPr lang="fr-FR" sz="3600" dirty="0"/>
              <a:t> méthode : </a:t>
            </a:r>
            <a:r>
              <a:rPr lang="fr-FR" sz="3600" dirty="0" smtClean="0"/>
              <a:t>réimputer </a:t>
            </a:r>
            <a:r>
              <a:rPr lang="fr-FR" sz="3600" dirty="0"/>
              <a:t>les </a:t>
            </a:r>
            <a:r>
              <a:rPr lang="fr-FR" sz="3600" dirty="0" smtClean="0"/>
              <a:t>écritures </a:t>
            </a:r>
            <a:r>
              <a:rPr lang="fr-FR" sz="3600" dirty="0" smtClean="0">
                <a:solidFill>
                  <a:schemeClr val="accent4">
                    <a:lumMod val="60000"/>
                    <a:lumOff val="40000"/>
                  </a:schemeClr>
                </a:solidFill>
              </a:rPr>
              <a:t>(3/4)</a:t>
            </a:r>
            <a:endParaRPr lang="fr-FR" sz="3600" dirty="0">
              <a:solidFill>
                <a:schemeClr val="accent4">
                  <a:lumMod val="60000"/>
                  <a:lumOff val="40000"/>
                </a:schemeClr>
              </a:solidFill>
            </a:endParaRPr>
          </a:p>
        </p:txBody>
      </p:sp>
      <p:pic>
        <p:nvPicPr>
          <p:cNvPr id="12" name="Image 11">
            <a:extLst>
              <a:ext uri="{FF2B5EF4-FFF2-40B4-BE49-F238E27FC236}">
                <a16:creationId xmlns="" xmlns:a16="http://schemas.microsoft.com/office/drawing/2014/main" id="{BA258998-E7EF-4FB5-942E-E3B3DBA75E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3573"/>
            <a:ext cx="2011034" cy="509801"/>
          </a:xfrm>
          <a:prstGeom prst="rect">
            <a:avLst/>
          </a:prstGeom>
        </p:spPr>
      </p:pic>
      <p:sp>
        <p:nvSpPr>
          <p:cNvPr id="14" name="Rectangle 13">
            <a:extLst>
              <a:ext uri="{FF2B5EF4-FFF2-40B4-BE49-F238E27FC236}">
                <a16:creationId xmlns="" xmlns:a16="http://schemas.microsoft.com/office/drawing/2014/main" id="{473608AE-CF8B-43DC-A450-5066CF0A2BA4}"/>
              </a:ext>
            </a:extLst>
          </p:cNvPr>
          <p:cNvSpPr/>
          <p:nvPr/>
        </p:nvSpPr>
        <p:spPr>
          <a:xfrm>
            <a:off x="3616436" y="822120"/>
            <a:ext cx="4274237" cy="1138773"/>
          </a:xfrm>
          <a:prstGeom prst="rect">
            <a:avLst/>
          </a:prstGeom>
        </p:spPr>
        <p:txBody>
          <a:bodyPr wrap="square">
            <a:spAutoFit/>
          </a:bodyPr>
          <a:lstStyle/>
          <a:p>
            <a:pPr marL="358775" indent="-358775">
              <a:spcAft>
                <a:spcPts val="0"/>
              </a:spcAft>
            </a:pPr>
            <a:r>
              <a:rPr lang="fr-FR" b="1" dirty="0">
                <a:solidFill>
                  <a:srgbClr val="C00000"/>
                </a:solidFill>
                <a:latin typeface="+mj-lt"/>
                <a:ea typeface="Times New Roman" panose="02020603050405020304" pitchFamily="18" charset="0"/>
              </a:rPr>
              <a:t>3. </a:t>
            </a:r>
            <a:r>
              <a:rPr lang="fr-FR" b="1" dirty="0" smtClean="0">
                <a:solidFill>
                  <a:srgbClr val="C00000"/>
                </a:solidFill>
                <a:latin typeface="+mj-lt"/>
                <a:ea typeface="Times New Roman" panose="02020603050405020304" pitchFamily="18" charset="0"/>
              </a:rPr>
              <a:t> Réimputer </a:t>
            </a:r>
            <a:r>
              <a:rPr lang="fr-FR" b="1" dirty="0">
                <a:solidFill>
                  <a:srgbClr val="C00000"/>
                </a:solidFill>
                <a:latin typeface="+mj-lt"/>
                <a:ea typeface="Times New Roman" panose="02020603050405020304" pitchFamily="18" charset="0"/>
              </a:rPr>
              <a:t>les écritures d’une période à une </a:t>
            </a:r>
            <a:r>
              <a:rPr lang="fr-FR" b="1" dirty="0" smtClean="0">
                <a:solidFill>
                  <a:srgbClr val="C00000"/>
                </a:solidFill>
                <a:latin typeface="+mj-lt"/>
                <a:ea typeface="Times New Roman" panose="02020603050405020304" pitchFamily="18" charset="0"/>
              </a:rPr>
              <a:t>autre</a:t>
            </a:r>
          </a:p>
          <a:p>
            <a:pPr marL="358775">
              <a:spcAft>
                <a:spcPts val="0"/>
              </a:spcAft>
            </a:pPr>
            <a:r>
              <a:rPr lang="fr-FR" sz="1600" dirty="0" smtClean="0">
                <a:latin typeface="+mj-lt"/>
                <a:ea typeface="Times New Roman" panose="02020603050405020304" pitchFamily="18" charset="0"/>
              </a:rPr>
              <a:t>Outils / Assistance comptable / Réimputer les écritures.</a:t>
            </a:r>
            <a:endParaRPr lang="fr-FR" sz="1600" dirty="0">
              <a:latin typeface="+mj-lt"/>
              <a:ea typeface="Times New Roman" panose="02020603050405020304" pitchFamily="18" charset="0"/>
            </a:endParaRPr>
          </a:p>
        </p:txBody>
      </p:sp>
      <p:pic>
        <p:nvPicPr>
          <p:cNvPr id="3" name="Image 2">
            <a:extLst>
              <a:ext uri="{FF2B5EF4-FFF2-40B4-BE49-F238E27FC236}">
                <a16:creationId xmlns="" xmlns:a16="http://schemas.microsoft.com/office/drawing/2014/main" id="{56E65428-7D3A-4D45-B601-94D87513E2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11599" y="3348157"/>
            <a:ext cx="1541920" cy="1403738"/>
          </a:xfrm>
          <a:prstGeom prst="rect">
            <a:avLst/>
          </a:prstGeom>
        </p:spPr>
      </p:pic>
      <p:sp>
        <p:nvSpPr>
          <p:cNvPr id="11" name="Rectangle 10">
            <a:extLst>
              <a:ext uri="{FF2B5EF4-FFF2-40B4-BE49-F238E27FC236}">
                <a16:creationId xmlns="" xmlns:a16="http://schemas.microsoft.com/office/drawing/2014/main" id="{CE2B9239-EEAB-4E0F-BA11-988A9E7C48B9}"/>
              </a:ext>
            </a:extLst>
          </p:cNvPr>
          <p:cNvSpPr/>
          <p:nvPr/>
        </p:nvSpPr>
        <p:spPr>
          <a:xfrm>
            <a:off x="3639585" y="2343352"/>
            <a:ext cx="3972014" cy="1815882"/>
          </a:xfrm>
          <a:prstGeom prst="rect">
            <a:avLst/>
          </a:prstGeom>
          <a:ln>
            <a:solidFill>
              <a:srgbClr val="FF0000"/>
            </a:solidFill>
          </a:ln>
        </p:spPr>
        <p:txBody>
          <a:bodyPr wrap="square">
            <a:spAutoFit/>
          </a:bodyPr>
          <a:lstStyle/>
          <a:p>
            <a:pPr>
              <a:spcAft>
                <a:spcPts val="0"/>
              </a:spcAft>
            </a:pPr>
            <a:r>
              <a:rPr lang="fr-FR" sz="1600" dirty="0">
                <a:latin typeface="+mj-lt"/>
                <a:ea typeface="Times New Roman" panose="02020603050405020304" pitchFamily="18" charset="0"/>
              </a:rPr>
              <a:t>Réimputer les écritures permet de transférer des écritures </a:t>
            </a:r>
            <a:r>
              <a:rPr lang="fr-FR" sz="1600" dirty="0" smtClean="0">
                <a:latin typeface="+mj-lt"/>
                <a:ea typeface="Times New Roman" panose="02020603050405020304" pitchFamily="18" charset="0"/>
              </a:rPr>
              <a:t>:</a:t>
            </a:r>
            <a:endParaRPr lang="fr-FR" sz="1600" dirty="0">
              <a:latin typeface="+mj-lt"/>
              <a:ea typeface="Times New Roman" panose="02020603050405020304" pitchFamily="18" charset="0"/>
            </a:endParaRPr>
          </a:p>
          <a:p>
            <a:pPr marL="285750" indent="-285750">
              <a:spcAft>
                <a:spcPts val="0"/>
              </a:spcAft>
              <a:buFont typeface="Arial" panose="020B0604020202020204" pitchFamily="34" charset="0"/>
              <a:buChar char="•"/>
            </a:pPr>
            <a:r>
              <a:rPr lang="fr-FR" sz="1600" dirty="0">
                <a:latin typeface="+mj-lt"/>
                <a:ea typeface="Times New Roman" panose="02020603050405020304" pitchFamily="18" charset="0"/>
              </a:rPr>
              <a:t>d’un journal à un autre </a:t>
            </a:r>
            <a:r>
              <a:rPr lang="fr-FR" sz="1600" i="1" dirty="0">
                <a:latin typeface="+mj-lt"/>
                <a:ea typeface="Times New Roman" panose="02020603050405020304" pitchFamily="18" charset="0"/>
              </a:rPr>
              <a:t>(ex : d’un journal des achats à un journal des </a:t>
            </a:r>
            <a:r>
              <a:rPr lang="fr-FR" sz="1600" i="1" dirty="0" smtClean="0">
                <a:latin typeface="+mj-lt"/>
                <a:ea typeface="Times New Roman" panose="02020603050405020304" pitchFamily="18" charset="0"/>
              </a:rPr>
              <a:t>immobilisations),</a:t>
            </a:r>
            <a:endParaRPr lang="fr-FR" sz="1600" i="1" dirty="0">
              <a:latin typeface="+mj-lt"/>
              <a:ea typeface="Times New Roman" panose="02020603050405020304" pitchFamily="18" charset="0"/>
            </a:endParaRPr>
          </a:p>
          <a:p>
            <a:pPr marL="285750" indent="-285750">
              <a:spcAft>
                <a:spcPts val="0"/>
              </a:spcAft>
              <a:buFont typeface="Arial" panose="020B0604020202020204" pitchFamily="34" charset="0"/>
              <a:buChar char="•"/>
            </a:pPr>
            <a:r>
              <a:rPr lang="fr-FR" sz="1600" dirty="0">
                <a:latin typeface="+mj-lt"/>
                <a:ea typeface="Times New Roman" panose="02020603050405020304" pitchFamily="18" charset="0"/>
              </a:rPr>
              <a:t>d</a:t>
            </a:r>
            <a:r>
              <a:rPr lang="fr-FR" sz="1600" dirty="0" smtClean="0">
                <a:latin typeface="+mj-lt"/>
                <a:ea typeface="Times New Roman" panose="02020603050405020304" pitchFamily="18" charset="0"/>
              </a:rPr>
              <a:t>’une </a:t>
            </a:r>
            <a:r>
              <a:rPr lang="fr-FR" sz="1600" dirty="0">
                <a:latin typeface="+mj-lt"/>
                <a:ea typeface="Times New Roman" panose="02020603050405020304" pitchFamily="18" charset="0"/>
              </a:rPr>
              <a:t>période à une autre. C’est cette fonctionnalité qui sera utilisée.</a:t>
            </a:r>
          </a:p>
        </p:txBody>
      </p:sp>
      <p:sp>
        <p:nvSpPr>
          <p:cNvPr id="15" name="Rectangle 14">
            <a:extLst>
              <a:ext uri="{FF2B5EF4-FFF2-40B4-BE49-F238E27FC236}">
                <a16:creationId xmlns="" xmlns:a16="http://schemas.microsoft.com/office/drawing/2014/main" id="{277A47C8-EF3A-45FE-B9B0-204E4B99A244}"/>
              </a:ext>
            </a:extLst>
          </p:cNvPr>
          <p:cNvSpPr/>
          <p:nvPr/>
        </p:nvSpPr>
        <p:spPr>
          <a:xfrm>
            <a:off x="85724" y="833537"/>
            <a:ext cx="3234525" cy="646331"/>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2. Lister les journaux et les mois à réimputer</a:t>
            </a:r>
          </a:p>
        </p:txBody>
      </p:sp>
      <p:pic>
        <p:nvPicPr>
          <p:cNvPr id="5" name="Image 4">
            <a:extLst>
              <a:ext uri="{FF2B5EF4-FFF2-40B4-BE49-F238E27FC236}">
                <a16:creationId xmlns="" xmlns:a16="http://schemas.microsoft.com/office/drawing/2014/main" id="{8AF5E93E-1352-492D-91B7-414D3DF102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5829"/>
          <a:stretch/>
        </p:blipFill>
        <p:spPr>
          <a:xfrm>
            <a:off x="422561" y="2612975"/>
            <a:ext cx="2214118" cy="3916138"/>
          </a:xfrm>
          <a:prstGeom prst="rect">
            <a:avLst/>
          </a:prstGeom>
        </p:spPr>
      </p:pic>
      <p:pic>
        <p:nvPicPr>
          <p:cNvPr id="6" name="Image 5">
            <a:extLst>
              <a:ext uri="{FF2B5EF4-FFF2-40B4-BE49-F238E27FC236}">
                <a16:creationId xmlns="" xmlns:a16="http://schemas.microsoft.com/office/drawing/2014/main" id="{682BEE3F-DE7B-4592-AD78-D86C7CCF19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53520" y="4261233"/>
            <a:ext cx="3038481" cy="2267880"/>
          </a:xfrm>
          <a:prstGeom prst="rect">
            <a:avLst/>
          </a:prstGeom>
        </p:spPr>
      </p:pic>
      <p:sp>
        <p:nvSpPr>
          <p:cNvPr id="8" name="Rectangle 7">
            <a:extLst>
              <a:ext uri="{FF2B5EF4-FFF2-40B4-BE49-F238E27FC236}">
                <a16:creationId xmlns="" xmlns:a16="http://schemas.microsoft.com/office/drawing/2014/main" id="{1C13B1B7-E110-4436-9BAE-F0F57E0C2119}"/>
              </a:ext>
            </a:extLst>
          </p:cNvPr>
          <p:cNvSpPr/>
          <p:nvPr/>
        </p:nvSpPr>
        <p:spPr>
          <a:xfrm>
            <a:off x="3639585" y="4759856"/>
            <a:ext cx="5428215" cy="1569660"/>
          </a:xfrm>
          <a:prstGeom prst="rect">
            <a:avLst/>
          </a:prstGeom>
        </p:spPr>
        <p:txBody>
          <a:bodyPr wrap="square">
            <a:spAutoFit/>
          </a:bodyPr>
          <a:lstStyle/>
          <a:p>
            <a:pPr marL="285750" indent="-285750">
              <a:spcAft>
                <a:spcPts val="0"/>
              </a:spcAft>
              <a:buFont typeface="Arial" panose="020B0604020202020204" pitchFamily="34" charset="0"/>
              <a:buChar char="•"/>
            </a:pPr>
            <a:r>
              <a:rPr lang="fr-FR" sz="1600" dirty="0">
                <a:ea typeface="Times New Roman" panose="02020603050405020304" pitchFamily="18" charset="0"/>
              </a:rPr>
              <a:t>Choisir la réimputation « de période à période </a:t>
            </a:r>
            <a:r>
              <a:rPr lang="fr-FR" sz="1600" dirty="0" smtClean="0">
                <a:ea typeface="Times New Roman" panose="02020603050405020304" pitchFamily="18" charset="0"/>
              </a:rPr>
              <a:t>».</a:t>
            </a:r>
            <a:endParaRPr lang="fr-FR" sz="1600" dirty="0">
              <a:ea typeface="Times New Roman" panose="02020603050405020304" pitchFamily="18" charset="0"/>
            </a:endParaRPr>
          </a:p>
          <a:p>
            <a:pPr>
              <a:spcAft>
                <a:spcPts val="0"/>
              </a:spcAft>
            </a:pPr>
            <a:endParaRPr lang="fr-FR" sz="1600" dirty="0">
              <a:ea typeface="Times New Roman" panose="02020603050405020304" pitchFamily="18" charset="0"/>
            </a:endParaRPr>
          </a:p>
          <a:p>
            <a:pPr marL="285750" indent="-285750">
              <a:spcAft>
                <a:spcPts val="0"/>
              </a:spcAft>
              <a:buFont typeface="Arial" panose="020B0604020202020204" pitchFamily="34" charset="0"/>
              <a:buChar char="•"/>
            </a:pPr>
            <a:r>
              <a:rPr lang="fr-FR" sz="1600" dirty="0">
                <a:ea typeface="Times New Roman" panose="02020603050405020304" pitchFamily="18" charset="0"/>
              </a:rPr>
              <a:t>Pour chaque journal mouvementé, transférer les mois mouvementés de l’année N à N+1 </a:t>
            </a:r>
            <a:r>
              <a:rPr lang="fr-FR" sz="1600" i="1" dirty="0">
                <a:ea typeface="Times New Roman" panose="02020603050405020304" pitchFamily="18" charset="0"/>
              </a:rPr>
              <a:t>(c’est-à-dire tous les mois mouvementés du journal d’AC puis tous les mois mouvementés du journal de BQ</a:t>
            </a:r>
            <a:r>
              <a:rPr lang="fr-FR" sz="1600" i="1" dirty="0" smtClean="0">
                <a:ea typeface="Times New Roman" panose="02020603050405020304" pitchFamily="18" charset="0"/>
              </a:rPr>
              <a:t>…).</a:t>
            </a:r>
            <a:endParaRPr lang="fr-FR" sz="1600" b="1" i="1" dirty="0">
              <a:ea typeface="Times New Roman" panose="02020603050405020304" pitchFamily="18" charset="0"/>
            </a:endParaRPr>
          </a:p>
        </p:txBody>
      </p:sp>
      <p:sp>
        <p:nvSpPr>
          <p:cNvPr id="16"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7" name="Image 16" descr="Licence Creative Commons">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
        <p:nvSpPr>
          <p:cNvPr id="2" name="Rectangle 1"/>
          <p:cNvSpPr/>
          <p:nvPr/>
        </p:nvSpPr>
        <p:spPr>
          <a:xfrm>
            <a:off x="85724" y="1479868"/>
            <a:ext cx="3359268" cy="830997"/>
          </a:xfrm>
          <a:prstGeom prst="rect">
            <a:avLst/>
          </a:prstGeom>
        </p:spPr>
        <p:txBody>
          <a:bodyPr wrap="square">
            <a:spAutoFit/>
          </a:bodyPr>
          <a:lstStyle/>
          <a:p>
            <a:pPr>
              <a:spcAft>
                <a:spcPts val="0"/>
              </a:spcAft>
            </a:pPr>
            <a:r>
              <a:rPr lang="fr-FR" sz="1600" i="1" dirty="0" smtClean="0">
                <a:ea typeface="Times New Roman" panose="02020603050405020304" pitchFamily="18" charset="0"/>
              </a:rPr>
              <a:t>Quotidien/Saisie </a:t>
            </a:r>
            <a:r>
              <a:rPr lang="fr-FR" sz="1600" i="1" dirty="0">
                <a:ea typeface="Times New Roman" panose="02020603050405020304" pitchFamily="18" charset="0"/>
              </a:rPr>
              <a:t>/ Saisie par journal / Tous les journaux puis sélectionner une période</a:t>
            </a:r>
            <a:r>
              <a:rPr lang="fr-FR" sz="1600" i="1" dirty="0" smtClean="0">
                <a:ea typeface="Times New Roman" panose="02020603050405020304" pitchFamily="18" charset="0"/>
              </a:rPr>
              <a:t>.</a:t>
            </a:r>
            <a:endParaRPr lang="fr-FR" sz="1600" i="1" dirty="0">
              <a:ea typeface="Times New Roman" panose="02020603050405020304" pitchFamily="18" charset="0"/>
            </a:endParaRPr>
          </a:p>
        </p:txBody>
      </p:sp>
    </p:spTree>
    <p:extLst>
      <p:ext uri="{BB962C8B-B14F-4D97-AF65-F5344CB8AC3E}">
        <p14:creationId xmlns:p14="http://schemas.microsoft.com/office/powerpoint/2010/main" val="3036346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 xmlns:a16="http://schemas.microsoft.com/office/drawing/2014/main" id="{C5FA9990-9721-4819-9B07-5FED3EF01B4C}"/>
              </a:ext>
            </a:extLst>
          </p:cNvPr>
          <p:cNvSpPr txBox="1">
            <a:spLocks/>
          </p:cNvSpPr>
          <p:nvPr/>
        </p:nvSpPr>
        <p:spPr>
          <a:xfrm>
            <a:off x="1" y="0"/>
            <a:ext cx="12192000" cy="656948"/>
          </a:xfrm>
          <a:prstGeom prst="rect">
            <a:avLst/>
          </a:prstGeom>
          <a:solidFill>
            <a:schemeClr val="bg1">
              <a:lumMod val="8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244725"/>
            <a:r>
              <a:rPr lang="fr-FR" sz="3600" dirty="0"/>
              <a:t>1</a:t>
            </a:r>
            <a:r>
              <a:rPr lang="fr-FR" sz="3600" baseline="30000" dirty="0"/>
              <a:t>ère</a:t>
            </a:r>
            <a:r>
              <a:rPr lang="fr-FR" sz="3600" dirty="0"/>
              <a:t> méthode : </a:t>
            </a:r>
            <a:r>
              <a:rPr lang="fr-FR" sz="3600" dirty="0" smtClean="0"/>
              <a:t>réimputer </a:t>
            </a:r>
            <a:r>
              <a:rPr lang="fr-FR" sz="3600" dirty="0"/>
              <a:t>les </a:t>
            </a:r>
            <a:r>
              <a:rPr lang="fr-FR" sz="3600" dirty="0" smtClean="0"/>
              <a:t>écritures </a:t>
            </a:r>
            <a:r>
              <a:rPr lang="fr-FR" sz="3600" dirty="0" smtClean="0">
                <a:solidFill>
                  <a:schemeClr val="accent4">
                    <a:lumMod val="60000"/>
                    <a:lumOff val="40000"/>
                  </a:schemeClr>
                </a:solidFill>
              </a:rPr>
              <a:t>(4/4)</a:t>
            </a:r>
            <a:endParaRPr lang="fr-FR" sz="3600" dirty="0">
              <a:solidFill>
                <a:schemeClr val="accent4">
                  <a:lumMod val="60000"/>
                  <a:lumOff val="40000"/>
                </a:schemeClr>
              </a:solidFill>
            </a:endParaRPr>
          </a:p>
        </p:txBody>
      </p:sp>
      <p:pic>
        <p:nvPicPr>
          <p:cNvPr id="12" name="Image 11">
            <a:extLst>
              <a:ext uri="{FF2B5EF4-FFF2-40B4-BE49-F238E27FC236}">
                <a16:creationId xmlns="" xmlns:a16="http://schemas.microsoft.com/office/drawing/2014/main" id="{BA258998-E7EF-4FB5-942E-E3B3DBA75E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3573"/>
            <a:ext cx="2011034" cy="509801"/>
          </a:xfrm>
          <a:prstGeom prst="rect">
            <a:avLst/>
          </a:prstGeom>
        </p:spPr>
      </p:pic>
      <p:sp>
        <p:nvSpPr>
          <p:cNvPr id="15" name="Rectangle 14">
            <a:extLst>
              <a:ext uri="{FF2B5EF4-FFF2-40B4-BE49-F238E27FC236}">
                <a16:creationId xmlns="" xmlns:a16="http://schemas.microsoft.com/office/drawing/2014/main" id="{277A47C8-EF3A-45FE-B9B0-204E4B99A244}"/>
              </a:ext>
            </a:extLst>
          </p:cNvPr>
          <p:cNvSpPr/>
          <p:nvPr/>
        </p:nvSpPr>
        <p:spPr>
          <a:xfrm>
            <a:off x="85724" y="833537"/>
            <a:ext cx="3234525" cy="646331"/>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4. Vérifier que le transfert s’est bien déroulé </a:t>
            </a:r>
          </a:p>
        </p:txBody>
      </p:sp>
      <p:sp>
        <p:nvSpPr>
          <p:cNvPr id="8" name="Rectangle 7">
            <a:extLst>
              <a:ext uri="{FF2B5EF4-FFF2-40B4-BE49-F238E27FC236}">
                <a16:creationId xmlns="" xmlns:a16="http://schemas.microsoft.com/office/drawing/2014/main" id="{1C13B1B7-E110-4436-9BAE-F0F57E0C2119}"/>
              </a:ext>
            </a:extLst>
          </p:cNvPr>
          <p:cNvSpPr/>
          <p:nvPr/>
        </p:nvSpPr>
        <p:spPr>
          <a:xfrm>
            <a:off x="85723" y="1523558"/>
            <a:ext cx="3234525" cy="1323439"/>
          </a:xfrm>
          <a:prstGeom prst="rect">
            <a:avLst/>
          </a:prstGeom>
          <a:ln>
            <a:solidFill>
              <a:schemeClr val="accent5"/>
            </a:solidFill>
          </a:ln>
        </p:spPr>
        <p:txBody>
          <a:bodyPr wrap="square">
            <a:spAutoFit/>
          </a:bodyPr>
          <a:lstStyle/>
          <a:p>
            <a:pPr>
              <a:spcAft>
                <a:spcPts val="0"/>
              </a:spcAft>
            </a:pPr>
            <a:r>
              <a:rPr lang="fr-FR" sz="1600" dirty="0">
                <a:ea typeface="Times New Roman" panose="02020603050405020304" pitchFamily="18" charset="0"/>
              </a:rPr>
              <a:t>Lister des journaux </a:t>
            </a:r>
            <a:r>
              <a:rPr lang="fr-FR" sz="1600" dirty="0" smtClean="0">
                <a:ea typeface="Times New Roman" panose="02020603050405020304" pitchFamily="18" charset="0"/>
              </a:rPr>
              <a:t>:</a:t>
            </a:r>
            <a:endParaRPr lang="fr-FR" sz="1600" dirty="0">
              <a:ea typeface="Times New Roman" panose="02020603050405020304" pitchFamily="18" charset="0"/>
            </a:endParaRPr>
          </a:p>
          <a:p>
            <a:pPr marL="285750" indent="-285750">
              <a:spcAft>
                <a:spcPts val="0"/>
              </a:spcAft>
              <a:buFont typeface="Arial" panose="020B0604020202020204" pitchFamily="34" charset="0"/>
              <a:buChar char="•"/>
            </a:pPr>
            <a:r>
              <a:rPr lang="fr-FR" sz="1600" dirty="0">
                <a:ea typeface="Times New Roman" panose="02020603050405020304" pitchFamily="18" charset="0"/>
              </a:rPr>
              <a:t>de l’année N+1 (2021) qui doivent être </a:t>
            </a:r>
            <a:r>
              <a:rPr lang="fr-FR" sz="1600" dirty="0" smtClean="0">
                <a:ea typeface="Times New Roman" panose="02020603050405020304" pitchFamily="18" charset="0"/>
              </a:rPr>
              <a:t>mouvementés, </a:t>
            </a:r>
            <a:endParaRPr lang="fr-FR" sz="1600" b="1" i="1" dirty="0">
              <a:ea typeface="Times New Roman" panose="02020603050405020304" pitchFamily="18" charset="0"/>
            </a:endParaRPr>
          </a:p>
          <a:p>
            <a:pPr marL="285750" indent="-285750">
              <a:spcAft>
                <a:spcPts val="0"/>
              </a:spcAft>
              <a:buFont typeface="Arial" panose="020B0604020202020204" pitchFamily="34" charset="0"/>
              <a:buChar char="•"/>
            </a:pPr>
            <a:r>
              <a:rPr lang="fr-FR" sz="1600" dirty="0">
                <a:ea typeface="Times New Roman" panose="02020603050405020304" pitchFamily="18" charset="0"/>
              </a:rPr>
              <a:t>de l’année N (2020) qui doivent être </a:t>
            </a:r>
            <a:r>
              <a:rPr lang="fr-FR" sz="1600" dirty="0" smtClean="0">
                <a:ea typeface="Times New Roman" panose="02020603050405020304" pitchFamily="18" charset="0"/>
              </a:rPr>
              <a:t>vides.</a:t>
            </a:r>
            <a:endParaRPr lang="fr-FR" sz="1600" b="1" dirty="0">
              <a:ea typeface="Times New Roman" panose="02020603050405020304" pitchFamily="18" charset="0"/>
            </a:endParaRPr>
          </a:p>
        </p:txBody>
      </p:sp>
      <p:pic>
        <p:nvPicPr>
          <p:cNvPr id="4" name="Image 3">
            <a:extLst>
              <a:ext uri="{FF2B5EF4-FFF2-40B4-BE49-F238E27FC236}">
                <a16:creationId xmlns="" xmlns:a16="http://schemas.microsoft.com/office/drawing/2014/main" id="{09617028-823E-4BFE-80CB-57CEE8CE62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9850" y="3117985"/>
            <a:ext cx="2151531" cy="1505988"/>
          </a:xfrm>
          <a:prstGeom prst="rect">
            <a:avLst/>
          </a:prstGeom>
        </p:spPr>
      </p:pic>
      <p:pic>
        <p:nvPicPr>
          <p:cNvPr id="9" name="Image 8">
            <a:extLst>
              <a:ext uri="{FF2B5EF4-FFF2-40B4-BE49-F238E27FC236}">
                <a16:creationId xmlns="" xmlns:a16="http://schemas.microsoft.com/office/drawing/2014/main" id="{773218D2-145A-4E67-9158-35C887F3B7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9850" y="734905"/>
            <a:ext cx="4086426" cy="2086354"/>
          </a:xfrm>
          <a:prstGeom prst="rect">
            <a:avLst/>
          </a:prstGeom>
        </p:spPr>
      </p:pic>
      <p:pic>
        <p:nvPicPr>
          <p:cNvPr id="13" name="Image 12">
            <a:extLst>
              <a:ext uri="{FF2B5EF4-FFF2-40B4-BE49-F238E27FC236}">
                <a16:creationId xmlns="" xmlns:a16="http://schemas.microsoft.com/office/drawing/2014/main" id="{B770DA24-04A4-4186-A045-8948C1C31C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9430" y="3277885"/>
            <a:ext cx="2887110" cy="3208612"/>
          </a:xfrm>
          <a:prstGeom prst="rect">
            <a:avLst/>
          </a:prstGeom>
        </p:spPr>
      </p:pic>
      <p:pic>
        <p:nvPicPr>
          <p:cNvPr id="16" name="Image 15">
            <a:extLst>
              <a:ext uri="{FF2B5EF4-FFF2-40B4-BE49-F238E27FC236}">
                <a16:creationId xmlns="" xmlns:a16="http://schemas.microsoft.com/office/drawing/2014/main" id="{0A67750C-1951-4546-8153-5580F3B986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19850" y="4724399"/>
            <a:ext cx="4064000" cy="1762098"/>
          </a:xfrm>
          <a:prstGeom prst="rect">
            <a:avLst/>
          </a:prstGeom>
        </p:spPr>
      </p:pic>
      <p:sp>
        <p:nvSpPr>
          <p:cNvPr id="17" name="Rectangle 16">
            <a:extLst>
              <a:ext uri="{FF2B5EF4-FFF2-40B4-BE49-F238E27FC236}">
                <a16:creationId xmlns="" xmlns:a16="http://schemas.microsoft.com/office/drawing/2014/main" id="{5C8E8FCD-EA62-4EE3-A991-9E86C3878B8F}"/>
              </a:ext>
            </a:extLst>
          </p:cNvPr>
          <p:cNvSpPr/>
          <p:nvPr/>
        </p:nvSpPr>
        <p:spPr>
          <a:xfrm>
            <a:off x="3879030" y="833537"/>
            <a:ext cx="3234525" cy="369332"/>
          </a:xfrm>
          <a:prstGeom prst="rect">
            <a:avLst/>
          </a:prstGeom>
        </p:spPr>
        <p:txBody>
          <a:bodyPr wrap="square">
            <a:spAutoFit/>
          </a:bodyPr>
          <a:lstStyle/>
          <a:p>
            <a:pPr>
              <a:spcAft>
                <a:spcPts val="0"/>
              </a:spcAft>
            </a:pPr>
            <a:r>
              <a:rPr lang="fr-FR" b="1" dirty="0">
                <a:solidFill>
                  <a:srgbClr val="C00000"/>
                </a:solidFill>
                <a:latin typeface="+mj-lt"/>
                <a:ea typeface="Times New Roman" panose="02020603050405020304" pitchFamily="18" charset="0"/>
              </a:rPr>
              <a:t>5. Gérer les </a:t>
            </a:r>
            <a:r>
              <a:rPr lang="fr-FR" b="1" dirty="0" smtClean="0">
                <a:solidFill>
                  <a:srgbClr val="C00000"/>
                </a:solidFill>
                <a:latin typeface="+mj-lt"/>
                <a:ea typeface="Times New Roman" panose="02020603050405020304" pitchFamily="18" charset="0"/>
              </a:rPr>
              <a:t>À Nouveaux</a:t>
            </a:r>
            <a:endParaRPr lang="fr-FR" b="1" dirty="0">
              <a:solidFill>
                <a:srgbClr val="C00000"/>
              </a:solidFill>
              <a:latin typeface="+mj-lt"/>
              <a:ea typeface="Times New Roman" panose="02020603050405020304" pitchFamily="18" charset="0"/>
            </a:endParaRPr>
          </a:p>
        </p:txBody>
      </p:sp>
      <p:sp>
        <p:nvSpPr>
          <p:cNvPr id="18" name="Rectangle 17">
            <a:extLst>
              <a:ext uri="{FF2B5EF4-FFF2-40B4-BE49-F238E27FC236}">
                <a16:creationId xmlns="" xmlns:a16="http://schemas.microsoft.com/office/drawing/2014/main" id="{A035EAFF-DA69-4DAD-B07F-7F43D7E9FB5F}"/>
              </a:ext>
            </a:extLst>
          </p:cNvPr>
          <p:cNvSpPr/>
          <p:nvPr/>
        </p:nvSpPr>
        <p:spPr>
          <a:xfrm>
            <a:off x="3879030" y="1246560"/>
            <a:ext cx="4005130" cy="1323439"/>
          </a:xfrm>
          <a:prstGeom prst="rect">
            <a:avLst/>
          </a:prstGeom>
          <a:ln>
            <a:solidFill>
              <a:schemeClr val="accent5"/>
            </a:solidFill>
          </a:ln>
        </p:spPr>
        <p:txBody>
          <a:bodyPr wrap="square">
            <a:spAutoFit/>
          </a:bodyPr>
          <a:lstStyle/>
          <a:p>
            <a:pPr>
              <a:spcAft>
                <a:spcPts val="0"/>
              </a:spcAft>
            </a:pPr>
            <a:r>
              <a:rPr lang="fr-FR" sz="1600" b="1" dirty="0">
                <a:ea typeface="Times New Roman" panose="02020603050405020304" pitchFamily="18" charset="0"/>
              </a:rPr>
              <a:t>Pour l’année N+1</a:t>
            </a:r>
          </a:p>
          <a:p>
            <a:pPr>
              <a:spcAft>
                <a:spcPts val="0"/>
              </a:spcAft>
            </a:pPr>
            <a:r>
              <a:rPr lang="fr-FR" sz="1600" dirty="0">
                <a:ea typeface="Times New Roman" panose="02020603050405020304" pitchFamily="18" charset="0"/>
              </a:rPr>
              <a:t>Vérifier que les </a:t>
            </a:r>
            <a:r>
              <a:rPr lang="fr-FR" sz="1600" dirty="0" smtClean="0">
                <a:ea typeface="Times New Roman" panose="02020603050405020304" pitchFamily="18" charset="0"/>
              </a:rPr>
              <a:t>À Nouveaux </a:t>
            </a:r>
            <a:r>
              <a:rPr lang="fr-FR" sz="1600" dirty="0">
                <a:ea typeface="Times New Roman" panose="02020603050405020304" pitchFamily="18" charset="0"/>
              </a:rPr>
              <a:t>ont été créés. </a:t>
            </a:r>
          </a:p>
          <a:p>
            <a:pPr>
              <a:spcAft>
                <a:spcPts val="0"/>
              </a:spcAft>
            </a:pPr>
            <a:r>
              <a:rPr lang="fr-FR" sz="1600" dirty="0">
                <a:ea typeface="Times New Roman" panose="02020603050405020304" pitchFamily="18" charset="0"/>
              </a:rPr>
              <a:t>Si tel n’est pas le cas, </a:t>
            </a:r>
            <a:r>
              <a:rPr lang="fr-FR" sz="1600" dirty="0" smtClean="0">
                <a:ea typeface="Times New Roman" panose="02020603050405020304" pitchFamily="18" charset="0"/>
              </a:rPr>
              <a:t>Menu Exercice</a:t>
            </a:r>
            <a:r>
              <a:rPr lang="fr-FR" sz="1600" dirty="0">
                <a:ea typeface="Times New Roman" panose="02020603050405020304" pitchFamily="18" charset="0"/>
              </a:rPr>
              <a:t>, clic droit sur l’exercice N (2020) et générer les </a:t>
            </a:r>
            <a:r>
              <a:rPr lang="fr-FR" sz="1600" dirty="0" smtClean="0">
                <a:ea typeface="Times New Roman" panose="02020603050405020304" pitchFamily="18" charset="0"/>
              </a:rPr>
              <a:t>À Nouveaux. </a:t>
            </a:r>
            <a:endParaRPr lang="fr-FR" sz="1600" dirty="0">
              <a:ea typeface="Times New Roman" panose="02020603050405020304" pitchFamily="18" charset="0"/>
            </a:endParaRPr>
          </a:p>
        </p:txBody>
      </p:sp>
      <p:sp>
        <p:nvSpPr>
          <p:cNvPr id="19" name="Rectangle 18">
            <a:extLst>
              <a:ext uri="{FF2B5EF4-FFF2-40B4-BE49-F238E27FC236}">
                <a16:creationId xmlns="" xmlns:a16="http://schemas.microsoft.com/office/drawing/2014/main" id="{3BDF362F-2FEC-42D9-A25C-DA83456D3FDD}"/>
              </a:ext>
            </a:extLst>
          </p:cNvPr>
          <p:cNvSpPr/>
          <p:nvPr/>
        </p:nvSpPr>
        <p:spPr>
          <a:xfrm>
            <a:off x="3879030" y="3746810"/>
            <a:ext cx="3906645" cy="1323439"/>
          </a:xfrm>
          <a:prstGeom prst="rect">
            <a:avLst/>
          </a:prstGeom>
          <a:ln>
            <a:solidFill>
              <a:schemeClr val="accent5"/>
            </a:solidFill>
          </a:ln>
        </p:spPr>
        <p:txBody>
          <a:bodyPr wrap="square">
            <a:spAutoFit/>
          </a:bodyPr>
          <a:lstStyle/>
          <a:p>
            <a:pPr>
              <a:spcAft>
                <a:spcPts val="0"/>
              </a:spcAft>
            </a:pPr>
            <a:r>
              <a:rPr lang="fr-FR" sz="1600" b="1" dirty="0">
                <a:ea typeface="Times New Roman" panose="02020603050405020304" pitchFamily="18" charset="0"/>
              </a:rPr>
              <a:t>Pour l’année N : </a:t>
            </a:r>
          </a:p>
          <a:p>
            <a:pPr>
              <a:spcAft>
                <a:spcPts val="0"/>
              </a:spcAft>
            </a:pPr>
            <a:r>
              <a:rPr lang="fr-FR" sz="1600" dirty="0">
                <a:ea typeface="Times New Roman" panose="02020603050405020304" pitchFamily="18" charset="0"/>
              </a:rPr>
              <a:t>Les </a:t>
            </a:r>
            <a:r>
              <a:rPr lang="fr-FR" sz="1600" dirty="0" smtClean="0">
                <a:ea typeface="Times New Roman" panose="02020603050405020304" pitchFamily="18" charset="0"/>
              </a:rPr>
              <a:t>À Nouveaux </a:t>
            </a:r>
            <a:r>
              <a:rPr lang="fr-FR" sz="1600" dirty="0">
                <a:ea typeface="Times New Roman" panose="02020603050405020304" pitchFamily="18" charset="0"/>
              </a:rPr>
              <a:t>de l’année N (2020) peuvent être supprimés par le menu Exercice / clic droit sur l’exercice N (2020) / supprimer les </a:t>
            </a:r>
            <a:r>
              <a:rPr lang="fr-FR" sz="1600" dirty="0" smtClean="0">
                <a:ea typeface="Times New Roman" panose="02020603050405020304" pitchFamily="18" charset="0"/>
              </a:rPr>
              <a:t>À Nouveaux.</a:t>
            </a:r>
            <a:endParaRPr lang="fr-FR" sz="1600" dirty="0">
              <a:ea typeface="Times New Roman" panose="02020603050405020304" pitchFamily="18" charset="0"/>
            </a:endParaRPr>
          </a:p>
        </p:txBody>
      </p:sp>
      <p:sp>
        <p:nvSpPr>
          <p:cNvPr id="14"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20" name="Image 19" descr="Licence Creative Commons">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4200895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 xmlns:a16="http://schemas.microsoft.com/office/drawing/2014/main" id="{EF289DC6-F6BA-4162-B2EE-5137EF386CF5}"/>
              </a:ext>
            </a:extLst>
          </p:cNvPr>
          <p:cNvGrpSpPr/>
          <p:nvPr/>
        </p:nvGrpSpPr>
        <p:grpSpPr>
          <a:xfrm>
            <a:off x="0" y="0"/>
            <a:ext cx="12192000" cy="970844"/>
            <a:chOff x="0" y="0"/>
            <a:chExt cx="12192000" cy="970844"/>
          </a:xfrm>
        </p:grpSpPr>
        <p:sp>
          <p:nvSpPr>
            <p:cNvPr id="9" name="Titre 1">
              <a:extLst>
                <a:ext uri="{FF2B5EF4-FFF2-40B4-BE49-F238E27FC236}">
                  <a16:creationId xmlns="" xmlns:a16="http://schemas.microsoft.com/office/drawing/2014/main" id="{FA3A6AA7-1612-4FE0-9013-1951859429D4}"/>
                </a:ext>
              </a:extLst>
            </p:cNvPr>
            <p:cNvSpPr txBox="1">
              <a:spLocks/>
            </p:cNvSpPr>
            <p:nvPr/>
          </p:nvSpPr>
          <p:spPr>
            <a:xfrm>
              <a:off x="0" y="0"/>
              <a:ext cx="12192000" cy="970844"/>
            </a:xfrm>
            <a:prstGeom prst="rect">
              <a:avLst/>
            </a:prstGeom>
            <a:solidFill>
              <a:schemeClr val="bg1">
                <a:lumMod val="85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778125">
                <a:lnSpc>
                  <a:spcPct val="120000"/>
                </a:lnSpc>
              </a:pPr>
              <a:r>
                <a:rPr lang="fr-FR" sz="3600" dirty="0"/>
                <a:t>2</a:t>
              </a:r>
              <a:r>
                <a:rPr lang="fr-FR" sz="3600" baseline="30000" dirty="0"/>
                <a:t>ème</a:t>
              </a:r>
              <a:r>
                <a:rPr lang="fr-FR" sz="3600" dirty="0"/>
                <a:t> méthode : </a:t>
              </a:r>
              <a:r>
                <a:rPr lang="fr-FR" sz="3600" dirty="0" smtClean="0"/>
                <a:t>remplacer </a:t>
              </a:r>
              <a:r>
                <a:rPr lang="fr-FR" sz="3600" dirty="0"/>
                <a:t>l’année dans les </a:t>
              </a:r>
              <a:r>
                <a:rPr lang="fr-FR" sz="3600" dirty="0" smtClean="0"/>
                <a:t>fichiers </a:t>
              </a:r>
              <a:r>
                <a:rPr lang="fr-FR" sz="3600" dirty="0" smtClean="0">
                  <a:solidFill>
                    <a:schemeClr val="accent4">
                      <a:lumMod val="60000"/>
                      <a:lumOff val="40000"/>
                    </a:schemeClr>
                  </a:solidFill>
                </a:rPr>
                <a:t>(1/9) </a:t>
              </a:r>
              <a:endParaRPr lang="fr-FR" sz="3600" dirty="0">
                <a:solidFill>
                  <a:schemeClr val="accent4">
                    <a:lumMod val="60000"/>
                    <a:lumOff val="40000"/>
                  </a:schemeClr>
                </a:solidFill>
              </a:endParaRPr>
            </a:p>
            <a:p>
              <a:pPr marL="3044825">
                <a:lnSpc>
                  <a:spcPct val="120000"/>
                </a:lnSpc>
              </a:pPr>
              <a:r>
                <a:rPr lang="fr-FR" sz="2000" i="1" dirty="0"/>
                <a:t>(N devient N+1)</a:t>
              </a:r>
              <a:endParaRPr lang="fr-FR" sz="2800" i="1" dirty="0"/>
            </a:p>
          </p:txBody>
        </p:sp>
        <p:pic>
          <p:nvPicPr>
            <p:cNvPr id="8" name="Image 7">
              <a:extLst>
                <a:ext uri="{FF2B5EF4-FFF2-40B4-BE49-F238E27FC236}">
                  <a16:creationId xmlns="" xmlns:a16="http://schemas.microsoft.com/office/drawing/2014/main" id="{D65DD9EC-1421-4CEF-B595-22380020F9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878667" cy="729747"/>
            </a:xfrm>
            <a:prstGeom prst="rect">
              <a:avLst/>
            </a:prstGeom>
          </p:spPr>
        </p:pic>
      </p:grpSp>
      <p:sp>
        <p:nvSpPr>
          <p:cNvPr id="7" name="Sous-titre 3">
            <a:extLst>
              <a:ext uri="{FF2B5EF4-FFF2-40B4-BE49-F238E27FC236}">
                <a16:creationId xmlns="" xmlns:a16="http://schemas.microsoft.com/office/drawing/2014/main" id="{0E9B2D92-FFB2-4BFC-8C42-669BE9AFEFB4}"/>
              </a:ext>
            </a:extLst>
          </p:cNvPr>
          <p:cNvSpPr txBox="1">
            <a:spLocks/>
          </p:cNvSpPr>
          <p:nvPr/>
        </p:nvSpPr>
        <p:spPr>
          <a:xfrm>
            <a:off x="202470" y="1218117"/>
            <a:ext cx="11787059" cy="518552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srgbClr val="C00000"/>
                </a:solidFill>
              </a:rPr>
              <a:t>Principe : </a:t>
            </a:r>
            <a:endParaRPr lang="fr-FR" sz="1800" dirty="0"/>
          </a:p>
          <a:p>
            <a:pPr marL="457200" indent="-457200" algn="l">
              <a:buFont typeface="+mj-lt"/>
              <a:buAutoNum type="arabicPeriod"/>
            </a:pPr>
            <a:r>
              <a:rPr lang="fr-FR" sz="1800" dirty="0"/>
              <a:t>Exporter les </a:t>
            </a:r>
            <a:r>
              <a:rPr lang="fr-FR" sz="1800" dirty="0" smtClean="0"/>
              <a:t>différentes écritures de l'année N </a:t>
            </a:r>
            <a:r>
              <a:rPr lang="fr-FR" sz="1800" dirty="0"/>
              <a:t>en fichier </a:t>
            </a:r>
            <a:r>
              <a:rPr lang="fr-FR" sz="1800" dirty="0" smtClean="0"/>
              <a:t>texte.</a:t>
            </a:r>
            <a:endParaRPr lang="fr-FR" sz="1800" dirty="0"/>
          </a:p>
          <a:p>
            <a:pPr marL="457200" indent="-457200" algn="l">
              <a:buFont typeface="+mj-lt"/>
              <a:buAutoNum type="arabicPeriod"/>
            </a:pPr>
            <a:r>
              <a:rPr lang="fr-FR" sz="1800" dirty="0"/>
              <a:t>Remplacer automatiquement les dates N en N+1 (ex : 2020 en 2021</a:t>
            </a:r>
            <a:r>
              <a:rPr lang="fr-FR" sz="1800" dirty="0" smtClean="0"/>
              <a:t>).</a:t>
            </a:r>
            <a:endParaRPr lang="fr-FR" sz="1800" dirty="0"/>
          </a:p>
          <a:p>
            <a:pPr marL="457200" indent="-457200" algn="l">
              <a:buFont typeface="+mj-lt"/>
              <a:buAutoNum type="arabicPeriod"/>
            </a:pPr>
            <a:r>
              <a:rPr lang="fr-FR" sz="1800" dirty="0"/>
              <a:t>Importer les </a:t>
            </a:r>
            <a:r>
              <a:rPr lang="fr-FR" sz="1800" dirty="0" smtClean="0"/>
              <a:t>écritures modifiées </a:t>
            </a:r>
            <a:r>
              <a:rPr lang="fr-FR" sz="1800" dirty="0"/>
              <a:t>(</a:t>
            </a:r>
            <a:r>
              <a:rPr lang="fr-FR" sz="1800" dirty="0" smtClean="0"/>
              <a:t>année N+1).</a:t>
            </a:r>
            <a:endParaRPr lang="fr-FR" sz="1800" dirty="0"/>
          </a:p>
          <a:p>
            <a:pPr algn="l"/>
            <a:endParaRPr lang="fr-FR" sz="900" b="1" dirty="0">
              <a:solidFill>
                <a:srgbClr val="C00000"/>
              </a:solidFill>
            </a:endParaRPr>
          </a:p>
          <a:p>
            <a:pPr algn="l"/>
            <a:r>
              <a:rPr lang="fr-FR" sz="2000" b="1" dirty="0">
                <a:solidFill>
                  <a:srgbClr val="C00000"/>
                </a:solidFill>
              </a:rPr>
              <a:t>Intérêt : </a:t>
            </a:r>
          </a:p>
          <a:p>
            <a:pPr algn="l">
              <a:lnSpc>
                <a:spcPct val="110000"/>
              </a:lnSpc>
            </a:pPr>
            <a:r>
              <a:rPr lang="fr-FR" sz="1800" dirty="0"/>
              <a:t>Exportation et importation de toutes les écritures en une seule fois, ce qui convient bien pour des situations professionnelles avec </a:t>
            </a:r>
            <a:r>
              <a:rPr lang="fr-FR" sz="1800" dirty="0" smtClean="0"/>
              <a:t>des écritures passées tous les mois </a:t>
            </a:r>
            <a:r>
              <a:rPr lang="fr-FR" sz="1800" dirty="0"/>
              <a:t>et de nombreux </a:t>
            </a:r>
            <a:r>
              <a:rPr lang="fr-FR" sz="1800" dirty="0" smtClean="0"/>
              <a:t>journaux</a:t>
            </a:r>
            <a:r>
              <a:rPr lang="fr-FR" sz="1800" dirty="0"/>
              <a:t>. </a:t>
            </a:r>
            <a:endParaRPr lang="fr-FR" sz="1800" dirty="0" smtClean="0"/>
          </a:p>
          <a:p>
            <a:pPr algn="l">
              <a:lnSpc>
                <a:spcPct val="110000"/>
              </a:lnSpc>
            </a:pPr>
            <a:r>
              <a:rPr lang="fr-FR" sz="1800" dirty="0" smtClean="0"/>
              <a:t>À </a:t>
            </a:r>
            <a:r>
              <a:rPr lang="fr-FR" sz="1800" dirty="0"/>
              <a:t>savoir </a:t>
            </a:r>
            <a:r>
              <a:rPr lang="fr-FR" sz="1800" dirty="0" smtClean="0"/>
              <a:t>: Cette </a:t>
            </a:r>
            <a:r>
              <a:rPr lang="fr-FR" sz="1800" dirty="0"/>
              <a:t>méthode est applicable même pour des écritures générées </a:t>
            </a:r>
            <a:r>
              <a:rPr lang="fr-FR" sz="1800" dirty="0" smtClean="0"/>
              <a:t>automatiquement. </a:t>
            </a:r>
            <a:endParaRPr lang="fr-FR" sz="1800" dirty="0"/>
          </a:p>
          <a:p>
            <a:pPr algn="l"/>
            <a:endParaRPr lang="fr-FR" sz="2000" b="1" dirty="0">
              <a:solidFill>
                <a:srgbClr val="C00000"/>
              </a:solidFill>
            </a:endParaRPr>
          </a:p>
          <a:p>
            <a:pPr algn="l"/>
            <a:r>
              <a:rPr lang="fr-FR" sz="2000" b="1" dirty="0" smtClean="0">
                <a:solidFill>
                  <a:srgbClr val="C00000"/>
                </a:solidFill>
              </a:rPr>
              <a:t>Limites </a:t>
            </a:r>
            <a:r>
              <a:rPr lang="fr-FR" sz="2000" b="1" dirty="0">
                <a:solidFill>
                  <a:srgbClr val="C00000"/>
                </a:solidFill>
              </a:rPr>
              <a:t>: </a:t>
            </a:r>
          </a:p>
          <a:p>
            <a:pPr algn="l">
              <a:lnSpc>
                <a:spcPct val="110000"/>
              </a:lnSpc>
            </a:pPr>
            <a:r>
              <a:rPr lang="fr-FR" sz="1800" dirty="0"/>
              <a:t>La méthode est empirique et nécessite un certain nombre de manipulations</a:t>
            </a:r>
            <a:r>
              <a:rPr lang="fr-FR" sz="1800" dirty="0" smtClean="0"/>
              <a:t>.</a:t>
            </a:r>
            <a:r>
              <a:rPr lang="fr-FR" sz="1800" dirty="0"/>
              <a:t> </a:t>
            </a:r>
            <a:endParaRPr lang="fr-FR" sz="1800" dirty="0" smtClean="0"/>
          </a:p>
          <a:p>
            <a:pPr algn="l">
              <a:lnSpc>
                <a:spcPct val="110000"/>
              </a:lnSpc>
            </a:pPr>
            <a:r>
              <a:rPr lang="fr-FR" sz="1800" dirty="0" smtClean="0"/>
              <a:t>Le lien avec les documents commerciaux est rompu.</a:t>
            </a:r>
          </a:p>
        </p:txBody>
      </p:sp>
      <p:sp>
        <p:nvSpPr>
          <p:cNvPr id="10" name="Espace réservé du pied de page 1"/>
          <p:cNvSpPr>
            <a:spLocks noGrp="1"/>
          </p:cNvSpPr>
          <p:nvPr>
            <p:ph type="ftr" sz="quarter" idx="11"/>
          </p:nvPr>
        </p:nvSpPr>
        <p:spPr>
          <a:xfrm>
            <a:off x="1" y="6492875"/>
            <a:ext cx="12191999" cy="365125"/>
          </a:xfrm>
        </p:spPr>
        <p:txBody>
          <a:bodyPr/>
          <a:lstStyle/>
          <a:p>
            <a:r>
              <a:rPr lang="fr-FR" dirty="0" smtClean="0"/>
              <a:t>Comment actualiser les bases EBP (passer de N à N+1)	                          Réseau CRCF - Ministère de l'Éducation nationale - http://crcf.ac-grenoble.fr </a:t>
            </a:r>
            <a:endParaRPr lang="fr-FR" dirty="0"/>
          </a:p>
        </p:txBody>
      </p:sp>
      <p:pic>
        <p:nvPicPr>
          <p:cNvPr id="11" name="Image 10" descr="Licence Creative Common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120" y="6606857"/>
            <a:ext cx="758825" cy="146685"/>
          </a:xfrm>
          <a:prstGeom prst="rect">
            <a:avLst/>
          </a:prstGeom>
          <a:noFill/>
          <a:ln>
            <a:noFill/>
          </a:ln>
        </p:spPr>
      </p:pic>
    </p:spTree>
    <p:extLst>
      <p:ext uri="{BB962C8B-B14F-4D97-AF65-F5344CB8AC3E}">
        <p14:creationId xmlns:p14="http://schemas.microsoft.com/office/powerpoint/2010/main" val="3146465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4822</TotalTime>
  <Words>2629</Words>
  <Application>Microsoft Office PowerPoint</Application>
  <PresentationFormat>Personnalisé</PresentationFormat>
  <Paragraphs>279</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Office Theme</vt:lpstr>
      <vt:lpstr>Comment actualiser les bases EBP (passer de N à N+1) ?</vt:lpstr>
      <vt:lpstr>Comment actualiser les bases EBP (passer de N à N+1) ?</vt:lpstr>
      <vt:lpstr>Comment actualiser les bases EBP (passer de N à N+1) ?</vt:lpstr>
      <vt:lpstr>Comment actualiser les bases EBP (passer de N à N+1) ?</vt:lpstr>
      <vt:lpstr>Présentation PowerPoint</vt:lpstr>
      <vt:lpstr>Présentation PowerPoint</vt:lpstr>
      <vt:lpstr>Présentation PowerPoint</vt:lpstr>
      <vt:lpstr>Présentation PowerPoint</vt:lpstr>
      <vt:lpstr>Présentation PowerPoint</vt:lpstr>
      <vt:lpstr>Phase 1 : exporter les données de l’année N</vt:lpstr>
      <vt:lpstr>Phase 1 : exporter les données de l’année N</vt:lpstr>
      <vt:lpstr>Phase 1 : exporter les données de l’année N</vt:lpstr>
      <vt:lpstr>Présentation PowerPoint</vt:lpstr>
      <vt:lpstr>Présentation PowerPoint</vt:lpstr>
      <vt:lpstr>Présentation PowerPoint</vt:lpstr>
      <vt:lpstr>Présentation PowerPoint</vt:lpstr>
      <vt:lpstr>Présentation PowerPoint</vt:lpstr>
      <vt:lpstr>Comment actualiser les bases EBP (passer de N à N+1) ?</vt:lpstr>
      <vt:lpstr>Présentation PowerPoint</vt:lpstr>
      <vt:lpstr>Présentation PowerPoint</vt:lpstr>
      <vt:lpstr>Présentation PowerPoint</vt:lpstr>
      <vt:lpstr>Comment actualiser les bases EBP (passer de N à N+1)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Jean-Philippe MINIER</dc:creator>
  <cp:lastModifiedBy>Cedric Brunnarius</cp:lastModifiedBy>
  <cp:revision>159</cp:revision>
  <dcterms:created xsi:type="dcterms:W3CDTF">2020-04-13T12:48:54Z</dcterms:created>
  <dcterms:modified xsi:type="dcterms:W3CDTF">2020-04-28T14:46:05Z</dcterms:modified>
</cp:coreProperties>
</file>