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96" r:id="rId2"/>
    <p:sldId id="256" r:id="rId3"/>
    <p:sldId id="257" r:id="rId4"/>
    <p:sldId id="258" r:id="rId5"/>
    <p:sldId id="260" r:id="rId6"/>
    <p:sldId id="278" r:id="rId7"/>
    <p:sldId id="261" r:id="rId8"/>
    <p:sldId id="272" r:id="rId9"/>
    <p:sldId id="262" r:id="rId10"/>
    <p:sldId id="280" r:id="rId11"/>
    <p:sldId id="279" r:id="rId12"/>
    <p:sldId id="292" r:id="rId13"/>
    <p:sldId id="264" r:id="rId14"/>
    <p:sldId id="277" r:id="rId15"/>
    <p:sldId id="275" r:id="rId16"/>
    <p:sldId id="268" r:id="rId17"/>
    <p:sldId id="274" r:id="rId18"/>
    <p:sldId id="276" r:id="rId19"/>
    <p:sldId id="295" r:id="rId20"/>
    <p:sldId id="285" r:id="rId21"/>
    <p:sldId id="282" r:id="rId22"/>
    <p:sldId id="284" r:id="rId23"/>
    <p:sldId id="290" r:id="rId24"/>
    <p:sldId id="286"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86911" autoAdjust="0"/>
  </p:normalViewPr>
  <p:slideViewPr>
    <p:cSldViewPr>
      <p:cViewPr>
        <p:scale>
          <a:sx n="100" d="100"/>
          <a:sy n="100" d="100"/>
        </p:scale>
        <p:origin x="-19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4F8742-A725-418C-9DBB-C12B731534C3}" type="datetimeFigureOut">
              <a:rPr lang="fr-FR" smtClean="0"/>
              <a:t>15/11/2013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A83577-3365-4794-9026-E23712766F13}" type="slidenum">
              <a:rPr lang="fr-FR" smtClean="0"/>
              <a:t>‹N°›</a:t>
            </a:fld>
            <a:endParaRPr lang="fr-FR"/>
          </a:p>
        </p:txBody>
      </p:sp>
    </p:spTree>
    <p:extLst>
      <p:ext uri="{BB962C8B-B14F-4D97-AF65-F5344CB8AC3E}">
        <p14:creationId xmlns:p14="http://schemas.microsoft.com/office/powerpoint/2010/main" val="1013172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Nous avons étudié de façon théorique les réseaux informatiques. Je vous propose aujourd’hui la visite guidée du réseau local du lycée Estienne d’</a:t>
            </a:r>
            <a:r>
              <a:rPr lang="fr-FR" sz="1200" kern="1200" dirty="0" err="1" smtClean="0">
                <a:solidFill>
                  <a:schemeClr val="tx1"/>
                </a:solidFill>
                <a:effectLst/>
                <a:latin typeface="+mn-lt"/>
                <a:ea typeface="+mn-ea"/>
                <a:cs typeface="+mn-cs"/>
              </a:rPr>
              <a:t>Orves</a:t>
            </a:r>
            <a:r>
              <a:rPr lang="fr-FR" sz="1200" kern="1200" dirty="0" smtClean="0">
                <a:solidFill>
                  <a:schemeClr val="tx1"/>
                </a:solidFill>
                <a:effectLst/>
                <a:latin typeface="+mn-lt"/>
                <a:ea typeface="+mn-ea"/>
                <a:cs typeface="+mn-cs"/>
              </a:rPr>
              <a:t> – Beau-Site.</a:t>
            </a:r>
          </a:p>
          <a:p>
            <a:r>
              <a:rPr lang="fr-FR" sz="1200" kern="1200" dirty="0" smtClean="0">
                <a:solidFill>
                  <a:schemeClr val="tx1"/>
                </a:solidFill>
                <a:effectLst/>
                <a:latin typeface="+mn-lt"/>
                <a:ea typeface="+mn-ea"/>
                <a:cs typeface="+mn-cs"/>
              </a:rPr>
              <a:t>Le lycée Estienne d’</a:t>
            </a:r>
            <a:r>
              <a:rPr lang="fr-FR" sz="1200" kern="1200" dirty="0" err="1" smtClean="0">
                <a:solidFill>
                  <a:schemeClr val="tx1"/>
                </a:solidFill>
                <a:effectLst/>
                <a:latin typeface="+mn-lt"/>
                <a:ea typeface="+mn-ea"/>
                <a:cs typeface="+mn-cs"/>
              </a:rPr>
              <a:t>Orves</a:t>
            </a:r>
            <a:r>
              <a:rPr lang="fr-FR" sz="1200" kern="1200" dirty="0" smtClean="0">
                <a:solidFill>
                  <a:schemeClr val="tx1"/>
                </a:solidFill>
                <a:effectLst/>
                <a:latin typeface="+mn-lt"/>
                <a:ea typeface="+mn-ea"/>
                <a:cs typeface="+mn-cs"/>
              </a:rPr>
              <a:t> Beau-Site est un établissement d’enseignement général et technologique à Nice. Il accueille plus de 3 000 élèves sur deux sites appelés « rive droite » et « rive gauche ».</a:t>
            </a:r>
          </a:p>
          <a:p>
            <a:r>
              <a:rPr lang="fr-FR" sz="1200" kern="1200" dirty="0" smtClean="0">
                <a:solidFill>
                  <a:schemeClr val="tx1"/>
                </a:solidFill>
                <a:effectLst/>
                <a:latin typeface="+mn-lt"/>
                <a:ea typeface="+mn-ea"/>
                <a:cs typeface="+mn-cs"/>
              </a:rPr>
              <a:t>Nous n’étudierons que la partie du réseau correspondant à la rive gauche du lycée où se trouvent les enseignements tertiaires. Cette visite part de la station de travail (utilisée lors des séances en classe dédoublée et en salle informatique).</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2</a:t>
            </a:fld>
            <a:endParaRPr lang="fr-FR"/>
          </a:p>
        </p:txBody>
      </p:sp>
    </p:spTree>
    <p:extLst>
      <p:ext uri="{BB962C8B-B14F-4D97-AF65-F5344CB8AC3E}">
        <p14:creationId xmlns:p14="http://schemas.microsoft.com/office/powerpoint/2010/main" val="2450810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kern="1200" dirty="0" smtClean="0">
                <a:solidFill>
                  <a:schemeClr val="tx1"/>
                </a:solidFill>
                <a:effectLst/>
                <a:latin typeface="+mn-lt"/>
                <a:ea typeface="+mn-ea"/>
                <a:cs typeface="+mn-cs"/>
              </a:rPr>
              <a:t>Que représente une baie de brassage ? </a:t>
            </a:r>
          </a:p>
          <a:p>
            <a:r>
              <a:rPr lang="fr-FR" sz="1200" kern="1200" dirty="0" smtClean="0">
                <a:solidFill>
                  <a:schemeClr val="tx1"/>
                </a:solidFill>
                <a:effectLst/>
                <a:latin typeface="+mn-lt"/>
                <a:ea typeface="+mn-ea"/>
                <a:cs typeface="+mn-cs"/>
              </a:rPr>
              <a:t>Une </a:t>
            </a:r>
            <a:r>
              <a:rPr lang="fr-FR" sz="1200" b="1" kern="1200" dirty="0" smtClean="0">
                <a:solidFill>
                  <a:schemeClr val="tx1"/>
                </a:solidFill>
                <a:effectLst/>
                <a:latin typeface="+mn-lt"/>
                <a:ea typeface="+mn-ea"/>
                <a:cs typeface="+mn-cs"/>
              </a:rPr>
              <a:t>baie de brassage</a:t>
            </a:r>
            <a:r>
              <a:rPr lang="fr-FR" sz="1200" kern="1200" dirty="0" smtClean="0">
                <a:solidFill>
                  <a:schemeClr val="tx1"/>
                </a:solidFill>
                <a:effectLst/>
                <a:latin typeface="+mn-lt"/>
                <a:ea typeface="+mn-ea"/>
                <a:cs typeface="+mn-cs"/>
              </a:rPr>
              <a:t> est une armoire technique qui centralise des éléments du réseau informatique.</a:t>
            </a:r>
          </a:p>
          <a:p>
            <a:r>
              <a:rPr lang="fr-FR" sz="1200" kern="1200" dirty="0" smtClean="0">
                <a:solidFill>
                  <a:schemeClr val="tx1"/>
                </a:solidFill>
                <a:effectLst/>
                <a:latin typeface="+mn-lt"/>
                <a:ea typeface="+mn-ea"/>
                <a:cs typeface="+mn-cs"/>
              </a:rPr>
              <a:t>Une armoire de brassage rassemble (à l’arrière) les câbles issus des prises murales et permet de relier (à l’avant) chaque prise au réseau via un équipement d’interconnexion (concentrateur, commutateur ou routeur).</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b="1" kern="1200" dirty="0" smtClean="0">
                <a:solidFill>
                  <a:schemeClr val="tx1"/>
                </a:solidFill>
                <a:effectLst/>
                <a:latin typeface="+mn-lt"/>
                <a:ea typeface="+mn-ea"/>
                <a:cs typeface="+mn-cs"/>
              </a:rPr>
              <a:t>Quels sont ses avantages ?</a:t>
            </a:r>
            <a:endParaRPr lang="fr-FR" sz="1200" kern="1200" dirty="0" smtClean="0">
              <a:solidFill>
                <a:schemeClr val="tx1"/>
              </a:solidFill>
              <a:effectLst/>
              <a:latin typeface="+mn-lt"/>
              <a:ea typeface="+mn-ea"/>
              <a:cs typeface="+mn-cs"/>
            </a:endParaRPr>
          </a:p>
          <a:p>
            <a:r>
              <a:rPr lang="fr-FR" b="0" dirty="0" smtClean="0"/>
              <a:t>Avantages de la baie de brassage :</a:t>
            </a:r>
          </a:p>
          <a:p>
            <a:pPr marL="171450" indent="-171450">
              <a:buFont typeface="Arial" panose="020B0604020202020204" pitchFamily="34" charset="0"/>
              <a:buChar char="•"/>
            </a:pPr>
            <a:r>
              <a:rPr lang="fr-FR" dirty="0" smtClean="0"/>
              <a:t>Maintenance aisée ;</a:t>
            </a:r>
          </a:p>
          <a:p>
            <a:pPr marL="171450" indent="-171450">
              <a:buFont typeface="Arial" panose="020B0604020202020204" pitchFamily="34" charset="0"/>
              <a:buChar char="•"/>
            </a:pPr>
            <a:r>
              <a:rPr lang="fr-FR" dirty="0" smtClean="0"/>
              <a:t>Meilleure organisation des installations pour repérage plus facile ;</a:t>
            </a:r>
          </a:p>
          <a:p>
            <a:pPr marL="171450" indent="-171450">
              <a:buFont typeface="Arial" panose="020B0604020202020204" pitchFamily="34" charset="0"/>
              <a:buChar char="•"/>
            </a:pPr>
            <a:r>
              <a:rPr lang="fr-FR" dirty="0" smtClean="0"/>
              <a:t>Diminution des risques électrostatiques :</a:t>
            </a:r>
          </a:p>
          <a:p>
            <a:pPr marL="171450" indent="-171450">
              <a:buFont typeface="Arial" panose="020B0604020202020204" pitchFamily="34" charset="0"/>
              <a:buChar char="•"/>
            </a:pPr>
            <a:r>
              <a:rPr lang="fr-FR" dirty="0" smtClean="0"/>
              <a:t>Protection du matériel informatique.</a:t>
            </a:r>
          </a:p>
          <a:p>
            <a:pPr marL="0" indent="0">
              <a:buFontTx/>
              <a:buNone/>
            </a:pPr>
            <a:endParaRPr lang="fr-FR" dirty="0" smtClean="0"/>
          </a:p>
          <a:p>
            <a:r>
              <a:rPr lang="fr-FR" sz="1200" b="1" kern="1200" dirty="0" smtClean="0">
                <a:solidFill>
                  <a:schemeClr val="tx1"/>
                </a:solidFill>
                <a:effectLst/>
                <a:latin typeface="+mn-lt"/>
                <a:ea typeface="+mn-ea"/>
                <a:cs typeface="+mn-cs"/>
              </a:rPr>
              <a:t>Contextualisation du principe de la baie de brassage :</a:t>
            </a:r>
            <a:endParaRPr lang="fr-FR" sz="1200" b="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fr-FR" sz="1200" kern="1200" dirty="0" smtClean="0">
                <a:solidFill>
                  <a:schemeClr val="tx1"/>
                </a:solidFill>
                <a:effectLst/>
                <a:latin typeface="+mn-lt"/>
                <a:ea typeface="+mn-ea"/>
                <a:cs typeface="+mn-cs"/>
              </a:rPr>
              <a:t>Chaque câble orange ou bleu correspondant à une prise informatique située dans une salle de l’extension 2000 aboutit </a:t>
            </a:r>
            <a:r>
              <a:rPr lang="fr-FR" sz="1200" b="1" u="sng" kern="1200" dirty="0" smtClean="0">
                <a:solidFill>
                  <a:schemeClr val="tx1"/>
                </a:solidFill>
                <a:effectLst/>
                <a:latin typeface="+mn-lt"/>
                <a:ea typeface="+mn-ea"/>
                <a:cs typeface="+mn-cs"/>
              </a:rPr>
              <a:t>à l'arrière</a:t>
            </a:r>
            <a:r>
              <a:rPr lang="fr-FR" sz="1200" kern="1200" dirty="0" smtClean="0">
                <a:solidFill>
                  <a:schemeClr val="tx1"/>
                </a:solidFill>
                <a:effectLst/>
                <a:latin typeface="+mn-lt"/>
                <a:ea typeface="+mn-ea"/>
                <a:cs typeface="+mn-cs"/>
              </a:rPr>
              <a:t> de l'armoire  de brassage. Ainsi, parmi les câbles, on retrouve le n°2217-A03. Les câbles sont alors raccordés au </a:t>
            </a:r>
            <a:r>
              <a:rPr lang="fr-FR" sz="1200" b="1" u="sng" kern="1200" dirty="0" smtClean="0">
                <a:solidFill>
                  <a:schemeClr val="tx1"/>
                </a:solidFill>
                <a:effectLst/>
                <a:latin typeface="+mn-lt"/>
                <a:ea typeface="+mn-ea"/>
                <a:cs typeface="+mn-cs"/>
              </a:rPr>
              <a:t>panneau de brassage</a:t>
            </a:r>
            <a:r>
              <a:rPr lang="fr-FR" sz="1200" kern="1200" dirty="0" smtClean="0">
                <a:solidFill>
                  <a:schemeClr val="tx1"/>
                </a:solidFill>
                <a:effectLst/>
                <a:latin typeface="+mn-lt"/>
                <a:ea typeface="+mn-ea"/>
                <a:cs typeface="+mn-cs"/>
              </a:rPr>
              <a:t> par des connecteurs RJ45.</a:t>
            </a:r>
          </a:p>
          <a:p>
            <a:pPr marL="171450" lvl="0" indent="-171450">
              <a:buFont typeface="Arial" panose="020B0604020202020204" pitchFamily="34" charset="0"/>
              <a:buChar char="•"/>
            </a:pPr>
            <a:r>
              <a:rPr lang="fr-FR" sz="1200" kern="1200" dirty="0" smtClean="0">
                <a:solidFill>
                  <a:schemeClr val="tx1"/>
                </a:solidFill>
                <a:effectLst/>
                <a:latin typeface="+mn-lt"/>
                <a:ea typeface="+mn-ea"/>
                <a:cs typeface="+mn-cs"/>
              </a:rPr>
              <a:t>A chaque arrivée de câble située à l'arrière de la baie correspond un connecteur situé à l'avant qui permet de relier la prise à un commutateur (switch) via un câble appelé « jarretière de brassage ».</a:t>
            </a: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11</a:t>
            </a:fld>
            <a:endParaRPr lang="fr-FR"/>
          </a:p>
        </p:txBody>
      </p:sp>
    </p:spTree>
    <p:extLst>
      <p:ext uri="{BB962C8B-B14F-4D97-AF65-F5344CB8AC3E}">
        <p14:creationId xmlns:p14="http://schemas.microsoft.com/office/powerpoint/2010/main" val="2694773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Montrer la jarretière de brassage</a:t>
            </a:r>
            <a:r>
              <a:rPr lang="fr-FR" baseline="0" dirty="0" smtClean="0"/>
              <a:t>.</a:t>
            </a:r>
            <a:endParaRPr lang="fr-FR" dirty="0" smtClean="0"/>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12</a:t>
            </a:fld>
            <a:endParaRPr lang="fr-FR"/>
          </a:p>
        </p:txBody>
      </p:sp>
    </p:spTree>
    <p:extLst>
      <p:ext uri="{BB962C8B-B14F-4D97-AF65-F5344CB8AC3E}">
        <p14:creationId xmlns:p14="http://schemas.microsoft.com/office/powerpoint/2010/main" val="1273169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panneau de brassage est un élément passif du réseau, il concentre des prises RJ45 qui correspond à chaque poste du réseau. </a:t>
            </a:r>
          </a:p>
          <a:p>
            <a:r>
              <a:rPr lang="fr-FR" dirty="0" smtClean="0"/>
              <a:t>Ce panneau est placé dans la baie de brassage et permet de connecter chaque poste de travail au switch (hub ou concentrateur) afin qu'il soit relié au réseau. </a:t>
            </a:r>
          </a:p>
          <a:p>
            <a:r>
              <a:rPr lang="fr-FR" dirty="0" smtClean="0"/>
              <a:t>Donc c'est juste une "planche en fer" percé de 8, 16, 32....trous afin d'y fixer des prises RJ45 qui sont reliées via un câble appelé « jarretière de brassage » aux prises RJ45 du switch. Les panneaux de brassage comportent en face avants des ports qui se montent par l'arrière pour la connexion avec la prise murale à travers un faisceau de câble appelé « rocade ». </a:t>
            </a:r>
          </a:p>
          <a:p>
            <a:r>
              <a:rPr lang="fr-FR" altLang="fr-FR" dirty="0" smtClean="0"/>
              <a:t>Une armoire de brassage rassemble (à l’arrière) les câbles issus des prises murales et permet de relier (à l’avant) chaque prise au réseau via un équipement d’interconnexion,</a:t>
            </a:r>
            <a:r>
              <a:rPr lang="fr-FR" altLang="fr-FR" baseline="0" dirty="0" smtClean="0"/>
              <a:t> dans le cas présent un switch.</a:t>
            </a:r>
            <a:endParaRPr lang="fr-FR" altLang="fr-FR" dirty="0" smtClean="0"/>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13</a:t>
            </a:fld>
            <a:endParaRPr lang="fr-FR"/>
          </a:p>
        </p:txBody>
      </p:sp>
    </p:spTree>
    <p:extLst>
      <p:ext uri="{BB962C8B-B14F-4D97-AF65-F5344CB8AC3E}">
        <p14:creationId xmlns:p14="http://schemas.microsoft.com/office/powerpoint/2010/main" val="2128785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14</a:t>
            </a:fld>
            <a:endParaRPr lang="fr-FR"/>
          </a:p>
        </p:txBody>
      </p:sp>
    </p:spTree>
    <p:extLst>
      <p:ext uri="{BB962C8B-B14F-4D97-AF65-F5344CB8AC3E}">
        <p14:creationId xmlns:p14="http://schemas.microsoft.com/office/powerpoint/2010/main" val="4029070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kern="1200" dirty="0" smtClean="0">
                <a:solidFill>
                  <a:schemeClr val="tx1"/>
                </a:solidFill>
                <a:effectLst/>
                <a:latin typeface="+mn-lt"/>
                <a:ea typeface="+mn-ea"/>
                <a:cs typeface="+mn-cs"/>
              </a:rPr>
              <a:t>Quelle est l’élément matériel qui va diriger les informations nécessaires à l’authentification vers le serveur ?</a:t>
            </a:r>
            <a:endParaRPr lang="fr-FR" sz="1200" kern="1200" dirty="0" smtClean="0">
              <a:solidFill>
                <a:schemeClr val="tx1"/>
              </a:solidFill>
              <a:effectLst/>
              <a:latin typeface="+mn-lt"/>
              <a:ea typeface="+mn-ea"/>
              <a:cs typeface="+mn-cs"/>
            </a:endParaRPr>
          </a:p>
          <a:p>
            <a:r>
              <a:rPr lang="fr-FR" sz="1200" kern="1200" smtClean="0">
                <a:solidFill>
                  <a:schemeClr val="tx1"/>
                </a:solidFill>
                <a:effectLst/>
                <a:latin typeface="+mn-lt"/>
                <a:ea typeface="+mn-ea"/>
                <a:cs typeface="+mn-cs"/>
              </a:rPr>
              <a:t>Les concentrateurs via le concentrateur principal vont diriger les informations (nom d'utilisateur et mot de passe) vers le serveur qui se trouve dans le local technique du service informatique (point central du réseau).</a:t>
            </a: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15</a:t>
            </a:fld>
            <a:endParaRPr lang="fr-FR"/>
          </a:p>
        </p:txBody>
      </p:sp>
    </p:spTree>
    <p:extLst>
      <p:ext uri="{BB962C8B-B14F-4D97-AF65-F5344CB8AC3E}">
        <p14:creationId xmlns:p14="http://schemas.microsoft.com/office/powerpoint/2010/main" val="2128785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Le recours à une baie de brassage est également utilisé au niveau du bâtiment « Administration » où sont reliés 3 câbles en fibre optique et au niveau du bâtiment 900 et de son extension où sont connectés 2 câbles en fibre optique.</a:t>
            </a: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16</a:t>
            </a:fld>
            <a:endParaRPr lang="fr-FR"/>
          </a:p>
        </p:txBody>
      </p:sp>
    </p:spTree>
    <p:extLst>
      <p:ext uri="{BB962C8B-B14F-4D97-AF65-F5344CB8AC3E}">
        <p14:creationId xmlns:p14="http://schemas.microsoft.com/office/powerpoint/2010/main" val="521509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ltLang="fr-FR" dirty="0" smtClean="0">
              <a:solidFill>
                <a:srgbClr val="3333CC"/>
              </a:solidFill>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17</a:t>
            </a:fld>
            <a:endParaRPr lang="fr-FR"/>
          </a:p>
        </p:txBody>
      </p:sp>
    </p:spTree>
    <p:extLst>
      <p:ext uri="{BB962C8B-B14F-4D97-AF65-F5344CB8AC3E}">
        <p14:creationId xmlns:p14="http://schemas.microsoft.com/office/powerpoint/2010/main" val="2694773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18</a:t>
            </a:fld>
            <a:endParaRPr lang="fr-FR"/>
          </a:p>
        </p:txBody>
      </p:sp>
    </p:spTree>
    <p:extLst>
      <p:ext uri="{BB962C8B-B14F-4D97-AF65-F5344CB8AC3E}">
        <p14:creationId xmlns:p14="http://schemas.microsoft.com/office/powerpoint/2010/main" val="21287853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Photographie du local technique</a:t>
            </a:r>
            <a:r>
              <a:rPr lang="fr-FR" baseline="0" dirty="0" smtClean="0"/>
              <a:t> du service informatique. Les serveurs ne sont pas visibles sur cette photographie.</a:t>
            </a:r>
            <a:endParaRPr lang="fr-FR" dirty="0"/>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19</a:t>
            </a:fld>
            <a:endParaRPr lang="fr-FR"/>
          </a:p>
        </p:txBody>
      </p:sp>
    </p:spTree>
    <p:extLst>
      <p:ext uri="{BB962C8B-B14F-4D97-AF65-F5344CB8AC3E}">
        <p14:creationId xmlns:p14="http://schemas.microsoft.com/office/powerpoint/2010/main" val="2125404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liste des serveurs n’est pas complète et il a été fait le choix d’isoler le serveur de fichiers du serveur d’authentification afin de se</a:t>
            </a:r>
            <a:r>
              <a:rPr lang="fr-FR" baseline="0" dirty="0" smtClean="0"/>
              <a:t> rapprocher des représentations des réseaux des entreprises.</a:t>
            </a:r>
            <a:endParaRPr lang="fr-FR" dirty="0"/>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21</a:t>
            </a:fld>
            <a:endParaRPr lang="fr-FR"/>
          </a:p>
        </p:txBody>
      </p:sp>
    </p:spTree>
    <p:extLst>
      <p:ext uri="{BB962C8B-B14F-4D97-AF65-F5344CB8AC3E}">
        <p14:creationId xmlns:p14="http://schemas.microsoft.com/office/powerpoint/2010/main" val="2128785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La « rive gauche », objet de notre étude, héberge les enseignements tertiaires et comprend 3 bâtiments « câblés » et reliés en réseau : </a:t>
            </a:r>
          </a:p>
          <a:p>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 le bâtiment « administration » avec 1 étage câblé,</a:t>
            </a:r>
          </a:p>
          <a:p>
            <a:r>
              <a:rPr lang="fr-FR" sz="1200" kern="1200" dirty="0" smtClean="0">
                <a:solidFill>
                  <a:schemeClr val="tx1"/>
                </a:solidFill>
                <a:effectLst/>
                <a:latin typeface="+mn-lt"/>
                <a:ea typeface="+mn-ea"/>
                <a:cs typeface="+mn-cs"/>
              </a:rPr>
              <a:t>  - le bâtiment 900 et son extension avec  3 étages câblés et</a:t>
            </a:r>
          </a:p>
          <a:p>
            <a:r>
              <a:rPr lang="fr-FR" sz="1200" kern="1200" dirty="0" smtClean="0">
                <a:solidFill>
                  <a:schemeClr val="tx1"/>
                </a:solidFill>
                <a:effectLst/>
                <a:latin typeface="+mn-lt"/>
                <a:ea typeface="+mn-ea"/>
                <a:cs typeface="+mn-cs"/>
              </a:rPr>
              <a:t>  - le bâtiment 2000 et son extension avec 5 étages câblés.</a:t>
            </a:r>
          </a:p>
          <a:p>
            <a:r>
              <a:rPr lang="fr-FR" sz="1200" kern="1200" dirty="0" smtClean="0">
                <a:solidFill>
                  <a:schemeClr val="tx1"/>
                </a:solidFill>
                <a:effectLst/>
                <a:latin typeface="+mn-lt"/>
                <a:ea typeface="+mn-ea"/>
                <a:cs typeface="+mn-cs"/>
              </a:rPr>
              <a:t>Les bâtiments ont une taille importante et les distances les séparant sont assez conséquentes (plus de 100 mètres). Le type d’installation dans le lycée est équivalent à celui d’une grande entreprise avec 900 à 1 000 postes de travail, des réseaux multiples (administratif et pédagogique) et une structuration en plusieurs zones desservies (chacune par un sous-répartiteur).</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3</a:t>
            </a:fld>
            <a:endParaRPr lang="fr-FR"/>
          </a:p>
        </p:txBody>
      </p:sp>
    </p:spTree>
    <p:extLst>
      <p:ext uri="{BB962C8B-B14F-4D97-AF65-F5344CB8AC3E}">
        <p14:creationId xmlns:p14="http://schemas.microsoft.com/office/powerpoint/2010/main" val="3527367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kern="1200" dirty="0" smtClean="0">
                <a:solidFill>
                  <a:schemeClr val="tx1"/>
                </a:solidFill>
                <a:effectLst/>
                <a:latin typeface="+mn-lt"/>
                <a:ea typeface="+mn-ea"/>
                <a:cs typeface="+mn-cs"/>
              </a:rPr>
              <a:t>S’il n’y a pas de serveur de secours notamment pour le service d’authentification, quelles sont les conséquences lorsque ce serveur est en panne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Les services ne sont plus fournis jusqu’à réparation et remise en service du serveur concerné.</a:t>
            </a: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23</a:t>
            </a:fld>
            <a:endParaRPr lang="fr-FR"/>
          </a:p>
        </p:txBody>
      </p:sp>
    </p:spTree>
    <p:extLst>
      <p:ext uri="{BB962C8B-B14F-4D97-AF65-F5344CB8AC3E}">
        <p14:creationId xmlns:p14="http://schemas.microsoft.com/office/powerpoint/2010/main" val="3261053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kern="1200" dirty="0" smtClean="0">
                <a:solidFill>
                  <a:schemeClr val="tx1"/>
                </a:solidFill>
                <a:effectLst/>
                <a:latin typeface="+mn-lt"/>
                <a:ea typeface="+mn-ea"/>
                <a:cs typeface="+mn-cs"/>
              </a:rPr>
              <a:t>Quel est le rôle d’un serveur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serveur offre des services aux stations clientes.</a:t>
            </a:r>
          </a:p>
          <a:p>
            <a:r>
              <a:rPr lang="fr-FR" sz="1200" kern="1200" dirty="0" smtClean="0">
                <a:solidFill>
                  <a:schemeClr val="tx1"/>
                </a:solidFill>
                <a:effectLst/>
                <a:latin typeface="+mn-lt"/>
                <a:ea typeface="+mn-ea"/>
                <a:cs typeface="+mn-cs"/>
              </a:rPr>
              <a:t> </a:t>
            </a:r>
          </a:p>
          <a:p>
            <a:r>
              <a:rPr lang="fr-FR" sz="1200" b="1" kern="1200" dirty="0" smtClean="0">
                <a:solidFill>
                  <a:schemeClr val="tx1"/>
                </a:solidFill>
                <a:effectLst/>
                <a:latin typeface="+mn-lt"/>
                <a:ea typeface="+mn-ea"/>
                <a:cs typeface="+mn-cs"/>
              </a:rPr>
              <a:t>Un serveur (machine) peut-il héberger plusieurs services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Oui, c’est le cas du serveur qui héberge les services Base Cegid expert et </a:t>
            </a:r>
            <a:r>
              <a:rPr lang="fr-FR" sz="1200" kern="1200" dirty="0" err="1" smtClean="0">
                <a:solidFill>
                  <a:schemeClr val="tx1"/>
                </a:solidFill>
                <a:effectLst/>
                <a:latin typeface="+mn-lt"/>
                <a:ea typeface="+mn-ea"/>
                <a:cs typeface="+mn-cs"/>
              </a:rPr>
              <a:t>Pronote</a:t>
            </a:r>
            <a:r>
              <a:rPr lang="fr-FR" sz="1200" kern="1200" dirty="0" smtClean="0">
                <a:solidFill>
                  <a:schemeClr val="tx1"/>
                </a:solidFill>
                <a:effectLst/>
                <a:latin typeface="+mn-lt"/>
                <a:ea typeface="+mn-ea"/>
                <a:cs typeface="+mn-cs"/>
              </a:rPr>
              <a:t>.</a:t>
            </a:r>
          </a:p>
          <a:p>
            <a:r>
              <a:rPr lang="fr-FR" sz="1200" kern="1200" dirty="0" smtClean="0">
                <a:solidFill>
                  <a:schemeClr val="tx1"/>
                </a:solidFill>
                <a:effectLst/>
                <a:latin typeface="+mn-lt"/>
                <a:ea typeface="+mn-ea"/>
                <a:cs typeface="+mn-cs"/>
              </a:rPr>
              <a:t> </a:t>
            </a:r>
            <a:endParaRPr lang="fr-FR" sz="1200" b="1"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Après ouverture de la session, lorsqu’il y a recours au tableur Excel, quel(s) service(s) est(sont) utilisé(s) ?</a:t>
            </a:r>
          </a:p>
          <a:p>
            <a:r>
              <a:rPr lang="fr-FR" sz="1200" kern="1200" dirty="0" smtClean="0">
                <a:solidFill>
                  <a:schemeClr val="tx1"/>
                </a:solidFill>
                <a:effectLst/>
                <a:latin typeface="+mn-lt"/>
                <a:ea typeface="+mn-ea"/>
                <a:cs typeface="+mn-cs"/>
              </a:rPr>
              <a:t>Le tableur est installé sur la station de travail, il n’y a donc pas recours à un serveur d’application. Le serveur de fichier est utilisé pour accéder à un fichier existant ou pour sauvegarder le travail réalisé. Si le travail est imprimé, le serveur d’impression est sollicité.</a:t>
            </a:r>
          </a:p>
          <a:p>
            <a:r>
              <a:rPr lang="fr-FR" sz="1200" kern="1200" dirty="0" smtClean="0">
                <a:solidFill>
                  <a:schemeClr val="tx1"/>
                </a:solidFill>
                <a:effectLst/>
                <a:latin typeface="+mn-lt"/>
                <a:ea typeface="+mn-ea"/>
                <a:cs typeface="+mn-cs"/>
              </a:rPr>
              <a:t> </a:t>
            </a:r>
          </a:p>
          <a:p>
            <a:r>
              <a:rPr lang="fr-FR" sz="1200" b="1" kern="1200" dirty="0" smtClean="0">
                <a:solidFill>
                  <a:schemeClr val="tx1"/>
                </a:solidFill>
                <a:effectLst/>
                <a:latin typeface="+mn-lt"/>
                <a:ea typeface="+mn-ea"/>
                <a:cs typeface="+mn-cs"/>
              </a:rPr>
              <a:t>Pour accéder à Internet quel(s) serveur(s) est(sont) sollicité(s) ? Pourquoi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Un serveur proxy étant donné qu’il permet aux ordinateurs du réseau d'accéder à Internet par son intermédiaire. Il filtre les connexions à Internet en analysant d'une part les requêtes des clients, d'autre part les réponses des serveurs.</a:t>
            </a:r>
          </a:p>
          <a:p>
            <a:r>
              <a:rPr lang="fr-FR" sz="1200" b="1"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Quel est le rôle du routeur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routeur permet de donner un accès sécurisé à Internet aux postes situés au </a:t>
            </a:r>
            <a:r>
              <a:rPr lang="fr-FR" sz="1200" kern="1200" smtClean="0">
                <a:solidFill>
                  <a:schemeClr val="tx1"/>
                </a:solidFill>
                <a:effectLst/>
                <a:latin typeface="+mn-lt"/>
                <a:ea typeface="+mn-ea"/>
                <a:cs typeface="+mn-cs"/>
              </a:rPr>
              <a:t>sein du réseau </a:t>
            </a:r>
            <a:r>
              <a:rPr lang="fr-FR" sz="1200" kern="1200" dirty="0" smtClean="0">
                <a:solidFill>
                  <a:schemeClr val="tx1"/>
                </a:solidFill>
                <a:effectLst/>
                <a:latin typeface="+mn-lt"/>
                <a:ea typeface="+mn-ea"/>
                <a:cs typeface="+mn-cs"/>
              </a:rPr>
              <a:t>local et de « choisir » le chemin qu'un message </a:t>
            </a:r>
            <a:r>
              <a:rPr lang="fr-FR" sz="1200" kern="1200" smtClean="0">
                <a:solidFill>
                  <a:schemeClr val="tx1"/>
                </a:solidFill>
                <a:effectLst/>
                <a:latin typeface="+mn-lt"/>
                <a:ea typeface="+mn-ea"/>
                <a:cs typeface="+mn-cs"/>
              </a:rPr>
              <a:t>va emprunter </a:t>
            </a:r>
            <a:r>
              <a:rPr lang="fr-FR" sz="1200" kern="1200" dirty="0" smtClean="0">
                <a:solidFill>
                  <a:schemeClr val="tx1"/>
                </a:solidFill>
                <a:effectLst/>
                <a:latin typeface="+mn-lt"/>
                <a:ea typeface="+mn-ea"/>
                <a:cs typeface="+mn-cs"/>
              </a:rPr>
              <a:t>en se basant sur des tables de routage définissant des itinéraires à suivre pour atteindre l'adresse visée.</a:t>
            </a: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24</a:t>
            </a:fld>
            <a:endParaRPr lang="fr-FR"/>
          </a:p>
        </p:txBody>
      </p:sp>
    </p:spTree>
    <p:extLst>
      <p:ext uri="{BB962C8B-B14F-4D97-AF65-F5344CB8AC3E}">
        <p14:creationId xmlns:p14="http://schemas.microsoft.com/office/powerpoint/2010/main" val="895489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Les cours de P10 en classe dédoublée sont dispensés en salle 2217. Elle est équipée de micro-ordinateurs reliés au réseau informatique.</a:t>
            </a:r>
          </a:p>
          <a:p>
            <a:r>
              <a:rPr lang="fr-FR" sz="1200" b="1" kern="1200" dirty="0" smtClean="0">
                <a:solidFill>
                  <a:schemeClr val="tx1"/>
                </a:solidFill>
                <a:effectLst/>
                <a:latin typeface="+mn-lt"/>
                <a:ea typeface="+mn-ea"/>
                <a:cs typeface="+mn-cs"/>
              </a:rPr>
              <a:t> </a:t>
            </a:r>
            <a:endParaRPr lang="fr-FR" sz="1200"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Qui donne l’autorisation d’accéder au réseau ?</a:t>
            </a:r>
            <a:endParaRPr lang="fr-FR" sz="1200"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Où est le service informatique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 desserte de l’établissement est organisée à partir d’un point central où se trouve le service informatique.</a:t>
            </a:r>
          </a:p>
          <a:p>
            <a:r>
              <a:rPr lang="fr-FR" sz="1200" b="1" kern="1200" dirty="0" smtClean="0">
                <a:solidFill>
                  <a:schemeClr val="tx1"/>
                </a:solidFill>
                <a:effectLst/>
                <a:latin typeface="+mn-lt"/>
                <a:ea typeface="+mn-ea"/>
                <a:cs typeface="+mn-cs"/>
              </a:rPr>
              <a:t>Quels sont les moyens matériels utilisés ?</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4</a:t>
            </a:fld>
            <a:endParaRPr lang="fr-FR"/>
          </a:p>
        </p:txBody>
      </p:sp>
    </p:spTree>
    <p:extLst>
      <p:ext uri="{BB962C8B-B14F-4D97-AF65-F5344CB8AC3E}">
        <p14:creationId xmlns:p14="http://schemas.microsoft.com/office/powerpoint/2010/main" val="610940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5</a:t>
            </a:fld>
            <a:endParaRPr lang="fr-FR"/>
          </a:p>
        </p:txBody>
      </p:sp>
    </p:spTree>
    <p:extLst>
      <p:ext uri="{BB962C8B-B14F-4D97-AF65-F5344CB8AC3E}">
        <p14:creationId xmlns:p14="http://schemas.microsoft.com/office/powerpoint/2010/main" val="1791527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Les 20 stations de travail des étudiants, la station de travail de l’enseignant et l’imprimante de la salle de classe sont identifiées comme suit : 2217-A01 à 2217-A20, 2217-B01 et 2217-I01.</a:t>
            </a:r>
          </a:p>
          <a:p>
            <a:r>
              <a:rPr lang="fr-FR" sz="1200" b="1" kern="1200" dirty="0" smtClean="0">
                <a:solidFill>
                  <a:schemeClr val="tx1"/>
                </a:solidFill>
                <a:effectLst/>
                <a:latin typeface="+mn-lt"/>
                <a:ea typeface="+mn-ea"/>
                <a:cs typeface="+mn-cs"/>
              </a:rPr>
              <a:t>Comment est référencé un élément matériel ?</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Par une codification alphanumérique : N° salle de classe – Type d’élément matériel/type d’utilisateur – Numérotation débutant à 01.</a:t>
            </a:r>
          </a:p>
          <a:p>
            <a:r>
              <a:rPr lang="fr-FR" sz="1200" b="1" kern="1200" dirty="0" smtClean="0">
                <a:solidFill>
                  <a:schemeClr val="tx1"/>
                </a:solidFill>
                <a:effectLst/>
                <a:latin typeface="+mn-lt"/>
                <a:ea typeface="+mn-ea"/>
                <a:cs typeface="+mn-cs"/>
              </a:rPr>
              <a:t>Pourquoi chaque élément matériel est-il identifié ?	</a:t>
            </a:r>
          </a:p>
          <a:p>
            <a:r>
              <a:rPr lang="fr-FR" sz="1200" kern="1200" dirty="0" smtClean="0">
                <a:solidFill>
                  <a:schemeClr val="tx1"/>
                </a:solidFill>
                <a:effectLst/>
                <a:latin typeface="+mn-lt"/>
                <a:ea typeface="+mn-ea"/>
                <a:cs typeface="+mn-cs"/>
              </a:rPr>
              <a:t>Afin de gérer chaque élément du parc informatique en interne et tracer sa connexion dans le réseau.</a:t>
            </a:r>
          </a:p>
          <a:p>
            <a:r>
              <a:rPr lang="fr-FR" sz="1200" i="1" kern="1200" dirty="0" smtClean="0">
                <a:solidFill>
                  <a:schemeClr val="tx1"/>
                </a:solidFill>
                <a:effectLst/>
                <a:latin typeface="+mn-lt"/>
                <a:ea typeface="+mn-ea"/>
                <a:cs typeface="+mn-cs"/>
              </a:rPr>
              <a:t>Complément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Prolonger éventuellement le questionnement vers l’adresse MAC.</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6</a:t>
            </a:fld>
            <a:endParaRPr lang="fr-FR"/>
          </a:p>
        </p:txBody>
      </p:sp>
    </p:spTree>
    <p:extLst>
      <p:ext uri="{BB962C8B-B14F-4D97-AF65-F5344CB8AC3E}">
        <p14:creationId xmlns:p14="http://schemas.microsoft.com/office/powerpoint/2010/main" val="209297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kern="1200" dirty="0" smtClean="0">
                <a:solidFill>
                  <a:schemeClr val="tx1"/>
                </a:solidFill>
                <a:effectLst/>
                <a:latin typeface="+mn-lt"/>
                <a:ea typeface="+mn-ea"/>
                <a:cs typeface="+mn-cs"/>
              </a:rPr>
              <a:t>Pourquoi saisissez-vous ces informations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Pour s’authentifier.</a:t>
            </a:r>
          </a:p>
          <a:p>
            <a:r>
              <a:rPr lang="fr-FR" sz="1200" b="1" kern="1200" dirty="0" smtClean="0">
                <a:solidFill>
                  <a:schemeClr val="tx1"/>
                </a:solidFill>
                <a:effectLst/>
                <a:latin typeface="+mn-lt"/>
                <a:ea typeface="+mn-ea"/>
                <a:cs typeface="+mn-cs"/>
              </a:rPr>
              <a:t>En quoi consiste l’authentification d’un utilisateur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t>
            </a:r>
            <a:r>
              <a:rPr lang="fr-FR" sz="1200" b="1" kern="1200" dirty="0" smtClean="0">
                <a:solidFill>
                  <a:schemeClr val="tx1"/>
                </a:solidFill>
                <a:effectLst/>
                <a:latin typeface="+mn-lt"/>
                <a:ea typeface="+mn-ea"/>
                <a:cs typeface="+mn-cs"/>
              </a:rPr>
              <a:t>authentification</a:t>
            </a:r>
            <a:r>
              <a:rPr lang="fr-FR" sz="1200" kern="1200" dirty="0" smtClean="0">
                <a:solidFill>
                  <a:schemeClr val="tx1"/>
                </a:solidFill>
                <a:effectLst/>
                <a:latin typeface="+mn-lt"/>
                <a:ea typeface="+mn-ea"/>
                <a:cs typeface="+mn-cs"/>
              </a:rPr>
              <a:t> est un processus contrôlant l’identité de l’utilisateur du réseau local par rapport à une identité préalablement enregistrée afin d’autoriser l’accès à des ressources.</a:t>
            </a:r>
          </a:p>
          <a:p>
            <a:r>
              <a:rPr lang="fr-FR" sz="1200" kern="1200" dirty="0" smtClean="0">
                <a:solidFill>
                  <a:schemeClr val="tx1"/>
                </a:solidFill>
                <a:effectLst/>
                <a:latin typeface="+mn-lt"/>
                <a:ea typeface="+mn-ea"/>
                <a:cs typeface="+mn-cs"/>
              </a:rPr>
              <a:t>Un service d'authentification repose sur deux composantes : </a:t>
            </a:r>
          </a:p>
          <a:p>
            <a:pPr lvl="0"/>
            <a:r>
              <a:rPr lang="fr-FR" sz="1200" kern="1200" dirty="0" smtClean="0">
                <a:solidFill>
                  <a:schemeClr val="tx1"/>
                </a:solidFill>
                <a:effectLst/>
                <a:latin typeface="+mn-lt"/>
                <a:ea typeface="+mn-ea"/>
                <a:cs typeface="+mn-cs"/>
              </a:rPr>
              <a:t>- L'</a:t>
            </a:r>
            <a:r>
              <a:rPr lang="fr-FR" sz="1200" b="1" kern="1200" dirty="0" smtClean="0">
                <a:solidFill>
                  <a:schemeClr val="tx1"/>
                </a:solidFill>
                <a:effectLst/>
                <a:latin typeface="+mn-lt"/>
                <a:ea typeface="+mn-ea"/>
                <a:cs typeface="+mn-cs"/>
              </a:rPr>
              <a:t>identification</a:t>
            </a:r>
            <a:r>
              <a:rPr lang="fr-FR" sz="1200" kern="1200" dirty="0" smtClean="0">
                <a:solidFill>
                  <a:schemeClr val="tx1"/>
                </a:solidFill>
                <a:effectLst/>
                <a:latin typeface="+mn-lt"/>
                <a:ea typeface="+mn-ea"/>
                <a:cs typeface="+mn-cs"/>
              </a:rPr>
              <a:t> dont le rôle est de définir les identités des utilisateurs ; </a:t>
            </a:r>
          </a:p>
          <a:p>
            <a:pPr lvl="0"/>
            <a:r>
              <a:rPr lang="fr-FR" sz="1200" kern="1200" dirty="0" smtClean="0">
                <a:solidFill>
                  <a:schemeClr val="tx1"/>
                </a:solidFill>
                <a:effectLst/>
                <a:latin typeface="+mn-lt"/>
                <a:ea typeface="+mn-ea"/>
                <a:cs typeface="+mn-cs"/>
              </a:rPr>
              <a:t>- L'</a:t>
            </a:r>
            <a:r>
              <a:rPr lang="fr-FR" sz="1200" b="1" kern="1200" dirty="0" smtClean="0">
                <a:solidFill>
                  <a:schemeClr val="tx1"/>
                </a:solidFill>
                <a:effectLst/>
                <a:latin typeface="+mn-lt"/>
                <a:ea typeface="+mn-ea"/>
                <a:cs typeface="+mn-cs"/>
              </a:rPr>
              <a:t>authentification</a:t>
            </a:r>
            <a:r>
              <a:rPr lang="fr-FR" sz="1200" kern="1200" dirty="0" smtClean="0">
                <a:solidFill>
                  <a:schemeClr val="tx1"/>
                </a:solidFill>
                <a:effectLst/>
                <a:latin typeface="+mn-lt"/>
                <a:ea typeface="+mn-ea"/>
                <a:cs typeface="+mn-cs"/>
              </a:rPr>
              <a:t> permettant de vérifier les identités présumée des utilisateurs. Lorsqu'il existe une seule</a:t>
            </a:r>
          </a:p>
          <a:p>
            <a:r>
              <a:rPr lang="fr-FR" sz="1200" b="1" kern="1200" dirty="0" smtClean="0">
                <a:solidFill>
                  <a:schemeClr val="tx1"/>
                </a:solidFill>
                <a:effectLst/>
                <a:latin typeface="+mn-lt"/>
                <a:ea typeface="+mn-ea"/>
                <a:cs typeface="+mn-cs"/>
              </a:rPr>
              <a:t>Quelle est l’élément qui sert de preuve de l’identité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mot de passe et on parle d'authentification « simple » étant donné qu’elle ne nécessite qu’un seul élément par opposition à l'authentification « forte » qui nécessite plusieurs facteurs pour vérifier l'identité avancée par un utilisateur.</a:t>
            </a:r>
          </a:p>
          <a:p>
            <a:r>
              <a:rPr lang="fr-FR" sz="1200" b="1" kern="1200" dirty="0" smtClean="0">
                <a:solidFill>
                  <a:schemeClr val="tx1"/>
                </a:solidFill>
                <a:effectLst/>
                <a:latin typeface="+mn-lt"/>
                <a:ea typeface="+mn-ea"/>
                <a:cs typeface="+mn-cs"/>
              </a:rPr>
              <a:t>Quel élément fournit le service d’authentification et quelles sont ses caractéristiques ?</a:t>
            </a:r>
            <a:endParaRPr lang="fr-FR" sz="1200"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Le contrôleur de domaine appelé serveur IACA.</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contrôleur de domaine appelé serveur IACA dispose d’un annuaire contenant les noms des utilisateurs autorisés et leur mot de passe.</a:t>
            </a:r>
          </a:p>
          <a:p>
            <a:r>
              <a:rPr lang="fr-FR" sz="1200" b="1" kern="1200" dirty="0" smtClean="0">
                <a:solidFill>
                  <a:schemeClr val="tx1"/>
                </a:solidFill>
                <a:effectLst/>
                <a:latin typeface="+mn-lt"/>
                <a:ea typeface="+mn-ea"/>
                <a:cs typeface="+mn-cs"/>
              </a:rPr>
              <a:t>Comment la demande de service peut-elle arriver au contrôleur de domaine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Par le réseau via une requête.</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7</a:t>
            </a:fld>
            <a:endParaRPr lang="fr-FR"/>
          </a:p>
        </p:txBody>
      </p:sp>
    </p:spTree>
    <p:extLst>
      <p:ext uri="{BB962C8B-B14F-4D97-AF65-F5344CB8AC3E}">
        <p14:creationId xmlns:p14="http://schemas.microsoft.com/office/powerpoint/2010/main" val="569373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kern="1200" dirty="0" smtClean="0">
                <a:solidFill>
                  <a:schemeClr val="tx1"/>
                </a:solidFill>
                <a:effectLst/>
                <a:latin typeface="+mn-lt"/>
                <a:ea typeface="+mn-ea"/>
                <a:cs typeface="+mn-cs"/>
              </a:rPr>
              <a:t>Quelle est l’interface physique de l’ordinateur permettant son raccordement au réseau et quelles sont ses fonctions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 carte réseau. </a:t>
            </a:r>
            <a:r>
              <a:rPr lang="fr-FR" sz="1200" b="1" kern="1200" dirty="0" smtClean="0">
                <a:solidFill>
                  <a:schemeClr val="tx1"/>
                </a:solidFill>
                <a:effectLst/>
                <a:latin typeface="+mn-lt"/>
                <a:ea typeface="+mn-ea"/>
                <a:cs typeface="+mn-cs"/>
              </a:rPr>
              <a:t>Fonctions de la carte réseau : </a:t>
            </a:r>
            <a:r>
              <a:rPr lang="fr-FR" sz="1200" kern="1200" dirty="0" smtClean="0">
                <a:solidFill>
                  <a:schemeClr val="tx1"/>
                </a:solidFill>
                <a:effectLst/>
                <a:latin typeface="+mn-lt"/>
                <a:ea typeface="+mn-ea"/>
                <a:cs typeface="+mn-cs"/>
              </a:rPr>
              <a:t>Préparer, envoyer et contrôler les données sur le réseau.</a:t>
            </a:r>
          </a:p>
          <a:p>
            <a:r>
              <a:rPr lang="fr-FR" sz="1200" b="1" kern="1200" dirty="0" smtClean="0">
                <a:solidFill>
                  <a:schemeClr val="tx1"/>
                </a:solidFill>
                <a:effectLst/>
                <a:latin typeface="+mn-lt"/>
                <a:ea typeface="+mn-ea"/>
                <a:cs typeface="+mn-cs"/>
              </a:rPr>
              <a:t>Quel type de câble est installé en salle 2217 et quels sont les avantages et les limites de ce type de câble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Câbles en paires torsadées UTP 100 Mbits/s.</a:t>
            </a:r>
          </a:p>
          <a:p>
            <a:r>
              <a:rPr lang="fr-FR" sz="1200" kern="1200" dirty="0" smtClean="0">
                <a:solidFill>
                  <a:schemeClr val="tx1"/>
                </a:solidFill>
                <a:effectLst/>
                <a:latin typeface="+mn-lt"/>
                <a:ea typeface="+mn-ea"/>
                <a:cs typeface="+mn-cs"/>
              </a:rPr>
              <a:t>Les câbles en paires torsadées sont </a:t>
            </a:r>
            <a:r>
              <a:rPr lang="fr-FR" sz="1200" b="1" kern="1200" dirty="0" smtClean="0">
                <a:solidFill>
                  <a:schemeClr val="tx1"/>
                </a:solidFill>
                <a:effectLst/>
                <a:latin typeface="+mn-lt"/>
                <a:ea typeface="+mn-ea"/>
                <a:cs typeface="+mn-cs"/>
              </a:rPr>
              <a:t>peu couteux et faciles à installer</a:t>
            </a:r>
            <a:r>
              <a:rPr lang="fr-FR" sz="1200" kern="1200" dirty="0" smtClean="0">
                <a:solidFill>
                  <a:schemeClr val="tx1"/>
                </a:solidFill>
                <a:effectLst/>
                <a:latin typeface="+mn-lt"/>
                <a:ea typeface="+mn-ea"/>
                <a:cs typeface="+mn-cs"/>
              </a:rPr>
              <a:t>. Toutefois, il y a des </a:t>
            </a:r>
            <a:r>
              <a:rPr lang="fr-FR" sz="1200" b="1" kern="1200" dirty="0" smtClean="0">
                <a:solidFill>
                  <a:schemeClr val="tx1"/>
                </a:solidFill>
                <a:effectLst/>
                <a:latin typeface="+mn-lt"/>
                <a:ea typeface="+mn-ea"/>
                <a:cs typeface="+mn-cs"/>
              </a:rPr>
              <a:t>risques de pertes de données sur des distances au-delà de 100 mètres</a:t>
            </a:r>
            <a:r>
              <a:rPr lang="fr-FR" sz="1200" kern="1200" dirty="0" smtClean="0">
                <a:solidFill>
                  <a:schemeClr val="tx1"/>
                </a:solidFill>
                <a:effectLst/>
                <a:latin typeface="+mn-lt"/>
                <a:ea typeface="+mn-ea"/>
                <a:cs typeface="+mn-cs"/>
              </a:rPr>
              <a:t>.</a:t>
            </a:r>
          </a:p>
          <a:p>
            <a:r>
              <a:rPr lang="fr-FR" sz="1200" b="1" kern="1200" dirty="0" smtClean="0">
                <a:solidFill>
                  <a:schemeClr val="tx1"/>
                </a:solidFill>
                <a:effectLst/>
                <a:latin typeface="+mn-lt"/>
                <a:ea typeface="+mn-ea"/>
                <a:cs typeface="+mn-cs"/>
              </a:rPr>
              <a:t>Câbles installés dans le lycée :</a:t>
            </a:r>
            <a:r>
              <a:rPr lang="fr-FR" sz="1200" kern="1200" dirty="0" smtClean="0">
                <a:solidFill>
                  <a:schemeClr val="tx1"/>
                </a:solidFill>
                <a:effectLst/>
                <a:latin typeface="+mn-lt"/>
                <a:ea typeface="+mn-ea"/>
                <a:cs typeface="+mn-cs"/>
              </a:rPr>
              <a:t> UTP (</a:t>
            </a:r>
            <a:r>
              <a:rPr lang="fr-FR" sz="1200" kern="1200" dirty="0" err="1" smtClean="0">
                <a:solidFill>
                  <a:schemeClr val="tx1"/>
                </a:solidFill>
                <a:effectLst/>
                <a:latin typeface="+mn-lt"/>
                <a:ea typeface="+mn-ea"/>
                <a:cs typeface="+mn-cs"/>
              </a:rPr>
              <a:t>Unshielded</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Twisted</a:t>
            </a:r>
            <a:r>
              <a:rPr lang="fr-FR" sz="1200" kern="1200" dirty="0" smtClean="0">
                <a:solidFill>
                  <a:schemeClr val="tx1"/>
                </a:solidFill>
                <a:effectLst/>
                <a:latin typeface="+mn-lt"/>
                <a:ea typeface="+mn-ea"/>
                <a:cs typeface="+mn-cs"/>
              </a:rPr>
              <a:t> Pair) 100 Mbits/s. C’est le plus utilisé et le moins cher. Il n'est pas blindé.</a:t>
            </a:r>
            <a:endParaRPr lang="fr-FR"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8</a:t>
            </a:fld>
            <a:endParaRPr lang="fr-FR"/>
          </a:p>
        </p:txBody>
      </p:sp>
    </p:spTree>
    <p:extLst>
      <p:ext uri="{BB962C8B-B14F-4D97-AF65-F5344CB8AC3E}">
        <p14:creationId xmlns:p14="http://schemas.microsoft.com/office/powerpoint/2010/main" val="569373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ltLang="fr-FR" baseline="0" dirty="0" smtClean="0">
              <a:solidFill>
                <a:srgbClr val="3333CC"/>
              </a:solidFill>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9</a:t>
            </a:fld>
            <a:endParaRPr lang="fr-FR"/>
          </a:p>
        </p:txBody>
      </p:sp>
    </p:spTree>
    <p:extLst>
      <p:ext uri="{BB962C8B-B14F-4D97-AF65-F5344CB8AC3E}">
        <p14:creationId xmlns:p14="http://schemas.microsoft.com/office/powerpoint/2010/main" val="3662194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Environ 130 câbles arrivent dans le local</a:t>
            </a:r>
            <a:r>
              <a:rPr lang="fr-FR" sz="1200" kern="1200" baseline="0" dirty="0" smtClean="0">
                <a:solidFill>
                  <a:schemeClr val="tx1"/>
                </a:solidFill>
                <a:effectLst/>
                <a:latin typeface="+mn-lt"/>
                <a:ea typeface="+mn-ea"/>
                <a:cs typeface="+mn-cs"/>
              </a:rPr>
              <a:t> technique</a:t>
            </a:r>
            <a:r>
              <a:rPr lang="fr-FR" sz="1200" kern="1200" dirty="0" smtClean="0">
                <a:solidFill>
                  <a:schemeClr val="tx1"/>
                </a:solidFill>
                <a:effectLst/>
                <a:latin typeface="+mn-lt"/>
                <a:ea typeface="+mn-ea"/>
                <a:cs typeface="+mn-cs"/>
              </a:rPr>
              <a:t>.</a:t>
            </a:r>
          </a:p>
          <a:p>
            <a:r>
              <a:rPr lang="fr-FR" sz="1200" b="1" kern="1200" dirty="0" smtClean="0">
                <a:solidFill>
                  <a:schemeClr val="tx1"/>
                </a:solidFill>
                <a:effectLst/>
                <a:latin typeface="+mn-lt"/>
                <a:ea typeface="+mn-ea"/>
                <a:cs typeface="+mn-cs"/>
              </a:rPr>
              <a:t>Quel élément matériel proposez-vous pour relier ces câbles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Un concentrateur (Hub) ou un commutateur (switch).</a:t>
            </a:r>
          </a:p>
          <a:p>
            <a:r>
              <a:rPr lang="fr-FR" sz="1200" b="1" kern="1200" dirty="0" smtClean="0">
                <a:solidFill>
                  <a:schemeClr val="tx1"/>
                </a:solidFill>
                <a:effectLst/>
                <a:latin typeface="+mn-lt"/>
                <a:ea typeface="+mn-ea"/>
                <a:cs typeface="+mn-cs"/>
              </a:rPr>
              <a:t>Quel est l’élément adapté aux besoins du lycée et pourquoi ?</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Conçu pour travailler sur des réseaux, avec un nombre de machines légèrement plus élevé que le hub, le switch distribue les données à chaque machine destinataire.</a:t>
            </a:r>
          </a:p>
          <a:p>
            <a:r>
              <a:rPr lang="fr-FR" sz="1200" kern="1200" dirty="0" smtClean="0">
                <a:solidFill>
                  <a:schemeClr val="tx1"/>
                </a:solidFill>
                <a:effectLst/>
                <a:latin typeface="+mn-lt"/>
                <a:ea typeface="+mn-ea"/>
                <a:cs typeface="+mn-cs"/>
              </a:rPr>
              <a:t>On parle de </a:t>
            </a:r>
            <a:r>
              <a:rPr lang="fr-FR" sz="1200" b="1" kern="1200" dirty="0" smtClean="0">
                <a:solidFill>
                  <a:schemeClr val="tx1"/>
                </a:solidFill>
                <a:effectLst/>
                <a:latin typeface="+mn-lt"/>
                <a:ea typeface="+mn-ea"/>
                <a:cs typeface="+mn-cs"/>
              </a:rPr>
              <a:t>sous-répartiteur</a:t>
            </a:r>
            <a:r>
              <a:rPr lang="fr-FR"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b="1" kern="1200" dirty="0" smtClean="0">
                <a:solidFill>
                  <a:schemeClr val="tx1"/>
                </a:solidFill>
                <a:effectLst/>
                <a:latin typeface="+mn-lt"/>
                <a:ea typeface="+mn-ea"/>
                <a:cs typeface="+mn-cs"/>
              </a:rPr>
              <a:t>Combien en faudra-t-il s’il comporte 48 ports ?</a:t>
            </a:r>
            <a:endParaRPr lang="fr-FR"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Nombre = 3 (130 / 48)</a:t>
            </a:r>
          </a:p>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En raison du nombre important de câbles qui arrivent (plus de 130)</a:t>
            </a:r>
            <a:r>
              <a:rPr lang="fr-FR" sz="1200" kern="1200" baseline="0" dirty="0" smtClean="0">
                <a:solidFill>
                  <a:schemeClr val="tx1"/>
                </a:solidFill>
                <a:effectLst/>
                <a:latin typeface="+mn-lt"/>
                <a:ea typeface="+mn-ea"/>
                <a:cs typeface="+mn-cs"/>
              </a:rPr>
              <a:t> et du nombre de points d’interconnexion,</a:t>
            </a:r>
            <a:r>
              <a:rPr lang="fr-FR" sz="1200" kern="1200" dirty="0" smtClean="0">
                <a:solidFill>
                  <a:schemeClr val="tx1"/>
                </a:solidFill>
                <a:effectLst/>
                <a:latin typeface="+mn-lt"/>
                <a:ea typeface="+mn-ea"/>
                <a:cs typeface="+mn-cs"/>
              </a:rPr>
              <a:t> on va utiliser une armoire technique et métallique qui centralise les équipements réseaux. C’est une </a:t>
            </a:r>
            <a:r>
              <a:rPr lang="fr-FR" sz="1200" b="1" kern="1200" dirty="0" smtClean="0">
                <a:solidFill>
                  <a:schemeClr val="tx1"/>
                </a:solidFill>
                <a:effectLst/>
                <a:latin typeface="+mn-lt"/>
                <a:ea typeface="+mn-ea"/>
                <a:cs typeface="+mn-cs"/>
              </a:rPr>
              <a:t>baie de brassage</a:t>
            </a:r>
            <a:r>
              <a:rPr lang="fr-FR"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FFA83577-3365-4794-9026-E23712766F13}" type="slidenum">
              <a:rPr lang="fr-FR" smtClean="0"/>
              <a:t>10</a:t>
            </a:fld>
            <a:endParaRPr lang="fr-FR"/>
          </a:p>
        </p:txBody>
      </p:sp>
    </p:spTree>
    <p:extLst>
      <p:ext uri="{BB962C8B-B14F-4D97-AF65-F5344CB8AC3E}">
        <p14:creationId xmlns:p14="http://schemas.microsoft.com/office/powerpoint/2010/main" val="3662194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745E5D81-B79D-422B-AEF7-C63AC5A2FC46}" type="datetime1">
              <a:rPr lang="fr-FR" smtClean="0"/>
              <a:t>15/11/2013</a:t>
            </a:fld>
            <a:endParaRPr lang="fr-FR"/>
          </a:p>
        </p:txBody>
      </p:sp>
      <p:sp>
        <p:nvSpPr>
          <p:cNvPr id="5" name="Espace réservé du pied de page 4"/>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6" name="Espace réservé du numéro de diapositive 5"/>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1294403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6FC8212-AF23-4C8A-AF80-3A963133136B}" type="datetime1">
              <a:rPr lang="fr-FR" smtClean="0"/>
              <a:t>15/11/2013</a:t>
            </a:fld>
            <a:endParaRPr lang="fr-FR"/>
          </a:p>
        </p:txBody>
      </p:sp>
      <p:sp>
        <p:nvSpPr>
          <p:cNvPr id="5" name="Espace réservé du pied de page 4"/>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6" name="Espace réservé du numéro de diapositive 5"/>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4207402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5C61EAF-C636-41CF-BFEB-03DFBEF208F6}" type="datetime1">
              <a:rPr lang="fr-FR" smtClean="0"/>
              <a:t>15/11/2013</a:t>
            </a:fld>
            <a:endParaRPr lang="fr-FR"/>
          </a:p>
        </p:txBody>
      </p:sp>
      <p:sp>
        <p:nvSpPr>
          <p:cNvPr id="5" name="Espace réservé du pied de page 4"/>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6" name="Espace réservé du numéro de diapositive 5"/>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3969189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31F690-5626-416F-8ACE-A1D6C2E5C3EC}" type="datetime1">
              <a:rPr lang="fr-FR" smtClean="0"/>
              <a:t>15/11/2013</a:t>
            </a:fld>
            <a:endParaRPr lang="fr-FR"/>
          </a:p>
        </p:txBody>
      </p:sp>
      <p:sp>
        <p:nvSpPr>
          <p:cNvPr id="5" name="Espace réservé du pied de page 4"/>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6" name="Espace réservé du numéro de diapositive 5"/>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658457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0A84FECE-22C0-4E64-BFE5-171F64EF0F22}" type="datetime1">
              <a:rPr lang="fr-FR" smtClean="0"/>
              <a:t>15/11/2013</a:t>
            </a:fld>
            <a:endParaRPr lang="fr-FR"/>
          </a:p>
        </p:txBody>
      </p:sp>
      <p:sp>
        <p:nvSpPr>
          <p:cNvPr id="5" name="Espace réservé du pied de page 4"/>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6" name="Espace réservé du numéro de diapositive 5"/>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1198880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503F38C-37B9-4A7B-9DBE-6557A4462E74}" type="datetime1">
              <a:rPr lang="fr-FR" smtClean="0"/>
              <a:t>15/11/2013</a:t>
            </a:fld>
            <a:endParaRPr lang="fr-FR"/>
          </a:p>
        </p:txBody>
      </p:sp>
      <p:sp>
        <p:nvSpPr>
          <p:cNvPr id="6" name="Espace réservé du pied de page 5"/>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7" name="Espace réservé du numéro de diapositive 6"/>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4121888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391AE68-D759-4155-A6DB-F13261D37844}" type="datetime1">
              <a:rPr lang="fr-FR" smtClean="0"/>
              <a:t>15/11/2013</a:t>
            </a:fld>
            <a:endParaRPr lang="fr-FR"/>
          </a:p>
        </p:txBody>
      </p:sp>
      <p:sp>
        <p:nvSpPr>
          <p:cNvPr id="8" name="Espace réservé du pied de page 7"/>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9" name="Espace réservé du numéro de diapositive 8"/>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3792755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8682990E-A866-4EDD-BC86-A96E4BE23D34}" type="datetime1">
              <a:rPr lang="fr-FR" smtClean="0"/>
              <a:t>15/11/2013</a:t>
            </a:fld>
            <a:endParaRPr lang="fr-FR"/>
          </a:p>
        </p:txBody>
      </p:sp>
      <p:sp>
        <p:nvSpPr>
          <p:cNvPr id="4" name="Espace réservé du pied de page 3"/>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5" name="Espace réservé du numéro de diapositive 4"/>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3277984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37C327E-42DA-429B-BDB8-C8B3A226372F}" type="datetime1">
              <a:rPr lang="fr-FR" smtClean="0"/>
              <a:t>15/11/2013</a:t>
            </a:fld>
            <a:endParaRPr lang="fr-FR"/>
          </a:p>
        </p:txBody>
      </p:sp>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4" name="Espace réservé du numéro de diapositive 3"/>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2834404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0AB06B9-9C09-483E-BF1B-29FD177824AB}" type="datetime1">
              <a:rPr lang="fr-FR" smtClean="0"/>
              <a:t>15/11/2013</a:t>
            </a:fld>
            <a:endParaRPr lang="fr-FR"/>
          </a:p>
        </p:txBody>
      </p:sp>
      <p:sp>
        <p:nvSpPr>
          <p:cNvPr id="6" name="Espace réservé du pied de page 5"/>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7" name="Espace réservé du numéro de diapositive 6"/>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1973018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1769185B-AFD8-49FF-A6FD-C0B416B96331}" type="datetime1">
              <a:rPr lang="fr-FR" smtClean="0"/>
              <a:t>15/11/2013</a:t>
            </a:fld>
            <a:endParaRPr lang="fr-FR"/>
          </a:p>
        </p:txBody>
      </p:sp>
      <p:sp>
        <p:nvSpPr>
          <p:cNvPr id="6" name="Espace réservé du pied de page 5"/>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7" name="Espace réservé du numéro de diapositive 6"/>
          <p:cNvSpPr>
            <a:spLocks noGrp="1"/>
          </p:cNvSpPr>
          <p:nvPr>
            <p:ph type="sldNum" sz="quarter" idx="12"/>
          </p:nvPr>
        </p:nvSpPr>
        <p:spPr/>
        <p:txBody>
          <a:bodyPr/>
          <a:lstStyle/>
          <a:p>
            <a:fld id="{F873A521-8EF6-4287-B2A3-7214EDD45E77}" type="slidenum">
              <a:rPr lang="fr-FR" smtClean="0"/>
              <a:t>‹N°›</a:t>
            </a:fld>
            <a:endParaRPr lang="fr-FR"/>
          </a:p>
        </p:txBody>
      </p:sp>
    </p:spTree>
    <p:extLst>
      <p:ext uri="{BB962C8B-B14F-4D97-AF65-F5344CB8AC3E}">
        <p14:creationId xmlns:p14="http://schemas.microsoft.com/office/powerpoint/2010/main" val="1769952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5965A5-5C8C-4A3E-9426-DDB7AF1D164D}" type="datetime1">
              <a:rPr lang="fr-FR" smtClean="0"/>
              <a:t>15/11/2013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 Réseau CRCF - Ministère de l'Éducation nationale - http://crcf.ac-grenoble.fr</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73A521-8EF6-4287-B2A3-7214EDD45E77}" type="slidenum">
              <a:rPr lang="fr-FR" smtClean="0"/>
              <a:t>‹N°›</a:t>
            </a:fld>
            <a:endParaRPr lang="fr-FR"/>
          </a:p>
        </p:txBody>
      </p:sp>
    </p:spTree>
    <p:extLst>
      <p:ext uri="{BB962C8B-B14F-4D97-AF65-F5344CB8AC3E}">
        <p14:creationId xmlns:p14="http://schemas.microsoft.com/office/powerpoint/2010/main" val="1812960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crcf.ac-grenoble.fr/"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76672"/>
            <a:ext cx="8229600" cy="1791072"/>
          </a:xfrm>
        </p:spPr>
        <p:txBody>
          <a:bodyPr>
            <a:noAutofit/>
          </a:bodyPr>
          <a:lstStyle/>
          <a:p>
            <a:pPr marL="1076325" algn="l"/>
            <a:r>
              <a:rPr lang="fr-FR" sz="1200" b="1" dirty="0">
                <a:latin typeface="Arial Black" panose="020B0A04020102020204" pitchFamily="34" charset="0"/>
              </a:rPr>
              <a:t>Centre de Ressources </a:t>
            </a:r>
            <a:br>
              <a:rPr lang="fr-FR" sz="1200" b="1" dirty="0">
                <a:latin typeface="Arial Black" panose="020B0A04020102020204" pitchFamily="34" charset="0"/>
              </a:rPr>
            </a:br>
            <a:r>
              <a:rPr lang="fr-FR" sz="1200" b="1" dirty="0">
                <a:latin typeface="Arial Black" panose="020B0A04020102020204" pitchFamily="34" charset="0"/>
              </a:rPr>
              <a:t>Comptabilité Finance</a:t>
            </a:r>
            <a:r>
              <a:rPr lang="fr-FR" sz="1200" dirty="0">
                <a:latin typeface="Arial Black" panose="020B0A04020102020204" pitchFamily="34" charset="0"/>
              </a:rPr>
              <a:t/>
            </a:r>
            <a:br>
              <a:rPr lang="fr-FR" sz="1200" dirty="0">
                <a:latin typeface="Arial Black" panose="020B0A04020102020204" pitchFamily="34" charset="0"/>
              </a:rPr>
            </a:br>
            <a:r>
              <a:rPr lang="fr-FR" sz="1000" dirty="0" smtClean="0">
                <a:latin typeface="Times New Roman" panose="02020603050405020304" pitchFamily="18" charset="0"/>
                <a:cs typeface="Times New Roman" panose="02020603050405020304" pitchFamily="18" charset="0"/>
              </a:rPr>
              <a:t>Lycée </a:t>
            </a:r>
            <a:r>
              <a:rPr lang="fr-FR" sz="1000" dirty="0">
                <a:latin typeface="Times New Roman" panose="02020603050405020304" pitchFamily="18" charset="0"/>
                <a:cs typeface="Times New Roman" panose="02020603050405020304" pitchFamily="18" charset="0"/>
              </a:rPr>
              <a:t>MARIE CURIE</a:t>
            </a:r>
            <a:br>
              <a:rPr lang="fr-FR" sz="1000" dirty="0">
                <a:latin typeface="Times New Roman" panose="02020603050405020304" pitchFamily="18" charset="0"/>
                <a:cs typeface="Times New Roman" panose="02020603050405020304" pitchFamily="18" charset="0"/>
              </a:rPr>
            </a:br>
            <a:r>
              <a:rPr lang="fr-FR" sz="1000" dirty="0">
                <a:latin typeface="Times New Roman" panose="02020603050405020304" pitchFamily="18" charset="0"/>
                <a:cs typeface="Times New Roman" panose="02020603050405020304" pitchFamily="18" charset="0"/>
              </a:rPr>
              <a:t>Avenue du 8 mai 1945 - BP 348 </a:t>
            </a:r>
            <a:br>
              <a:rPr lang="fr-FR" sz="1000" dirty="0">
                <a:latin typeface="Times New Roman" panose="02020603050405020304" pitchFamily="18" charset="0"/>
                <a:cs typeface="Times New Roman" panose="02020603050405020304" pitchFamily="18" charset="0"/>
              </a:rPr>
            </a:br>
            <a:r>
              <a:rPr lang="fr-FR" sz="1000" dirty="0">
                <a:latin typeface="Times New Roman" panose="02020603050405020304" pitchFamily="18" charset="0"/>
                <a:cs typeface="Times New Roman" panose="02020603050405020304" pitchFamily="18" charset="0"/>
              </a:rPr>
              <a:t>38435 ECHIROLLES cedex</a:t>
            </a:r>
            <a:br>
              <a:rPr lang="fr-FR" sz="1000" dirty="0">
                <a:latin typeface="Times New Roman" panose="02020603050405020304" pitchFamily="18" charset="0"/>
                <a:cs typeface="Times New Roman" panose="02020603050405020304" pitchFamily="18" charset="0"/>
              </a:rPr>
            </a:br>
            <a:r>
              <a:rPr lang="nl-NL" sz="900" dirty="0">
                <a:hlinkClick r:id="rId2"/>
              </a:rPr>
              <a:t>http://crcf.ac-grenoble.fr/</a:t>
            </a:r>
            <a:r>
              <a:rPr lang="fr-FR" sz="900" dirty="0"/>
              <a:t/>
            </a:r>
            <a:br>
              <a:rPr lang="fr-FR" sz="900" dirty="0"/>
            </a:br>
            <a:endParaRPr lang="fr-FR" sz="900" dirty="0"/>
          </a:p>
        </p:txBody>
      </p:sp>
      <p:sp>
        <p:nvSpPr>
          <p:cNvPr id="4" name="Espace réservé du numéro de diapositive 3"/>
          <p:cNvSpPr>
            <a:spLocks noGrp="1"/>
          </p:cNvSpPr>
          <p:nvPr>
            <p:ph type="sldNum" sz="quarter" idx="12"/>
          </p:nvPr>
        </p:nvSpPr>
        <p:spPr/>
        <p:txBody>
          <a:bodyPr/>
          <a:lstStyle/>
          <a:p>
            <a:fld id="{F873A521-8EF6-4287-B2A3-7214EDD45E77}" type="slidenum">
              <a:rPr lang="fr-FR" smtClean="0"/>
              <a:t>1</a:t>
            </a:fld>
            <a:endParaRPr lang="fr-F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b="-21947"/>
          <a:stretch>
            <a:fillRect/>
          </a:stretch>
        </p:blipFill>
        <p:spPr bwMode="auto">
          <a:xfrm>
            <a:off x="755575" y="826939"/>
            <a:ext cx="747713" cy="844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2"/>
          <p:cNvSpPr txBox="1">
            <a:spLocks noChangeArrowheads="1"/>
          </p:cNvSpPr>
          <p:nvPr/>
        </p:nvSpPr>
        <p:spPr>
          <a:xfrm>
            <a:off x="558230" y="3356992"/>
            <a:ext cx="77724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altLang="fr-FR" sz="2800" b="1" dirty="0" smtClean="0"/>
              <a:t>A la découverte d’un réseau informatique</a:t>
            </a:r>
            <a:br>
              <a:rPr lang="fr-FR" altLang="fr-FR" sz="2800" b="1" dirty="0" smtClean="0"/>
            </a:br>
            <a:endParaRPr lang="fr-FR" altLang="fr-FR" sz="2800" b="1" dirty="0"/>
          </a:p>
        </p:txBody>
      </p:sp>
      <p:sp>
        <p:nvSpPr>
          <p:cNvPr id="7" name="Espace réservé du pied de page 6"/>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26263652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a:xfrm>
            <a:off x="457200" y="279400"/>
            <a:ext cx="8229600" cy="563563"/>
          </a:xfrm>
        </p:spPr>
        <p:txBody>
          <a:bodyPr>
            <a:normAutofit/>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altLang="fr-FR" sz="2400" b="1" dirty="0"/>
              <a:t>L’aventure nous conduit ensuite à un local technique…</a:t>
            </a:r>
          </a:p>
        </p:txBody>
      </p:sp>
      <p:sp>
        <p:nvSpPr>
          <p:cNvPr id="11" name="Rectangle 3"/>
          <p:cNvSpPr>
            <a:spLocks noChangeArrowheads="1"/>
          </p:cNvSpPr>
          <p:nvPr/>
        </p:nvSpPr>
        <p:spPr bwMode="auto">
          <a:xfrm>
            <a:off x="323528" y="808900"/>
            <a:ext cx="8568952" cy="1251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Le câble </a:t>
            </a:r>
            <a:r>
              <a:rPr lang="fr-FR" altLang="fr-FR" sz="2000" dirty="0"/>
              <a:t>orange </a:t>
            </a:r>
            <a:r>
              <a:rPr lang="fr-FR" altLang="fr-FR" sz="2000" dirty="0" smtClean="0"/>
              <a:t>ou bleu portant </a:t>
            </a:r>
            <a:r>
              <a:rPr lang="fr-FR" altLang="fr-FR" sz="2000" dirty="0"/>
              <a:t>l’inscription </a:t>
            </a:r>
            <a:r>
              <a:rPr lang="fr-FR" altLang="fr-FR" sz="2000" dirty="0" smtClean="0"/>
              <a:t>« 2217-A03 » descend ensuite par un chemin de câbles jusqu’à un local technique.</a:t>
            </a:r>
            <a:endParaRPr lang="fr-FR" altLang="fr-FR" sz="2000" dirty="0"/>
          </a:p>
        </p:txBody>
      </p:sp>
      <p:grpSp>
        <p:nvGrpSpPr>
          <p:cNvPr id="21" name="Group 34"/>
          <p:cNvGrpSpPr>
            <a:grpSpLocks/>
          </p:cNvGrpSpPr>
          <p:nvPr/>
        </p:nvGrpSpPr>
        <p:grpSpPr bwMode="auto">
          <a:xfrm>
            <a:off x="3215413" y="1997806"/>
            <a:ext cx="2133600" cy="2887663"/>
            <a:chOff x="4160" y="1189"/>
            <a:chExt cx="1344" cy="1819"/>
          </a:xfrm>
        </p:grpSpPr>
        <p:pic>
          <p:nvPicPr>
            <p:cNvPr id="22"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1" y="1231"/>
              <a:ext cx="1092" cy="1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31"/>
            <p:cNvSpPr txBox="1">
              <a:spLocks noChangeArrowheads="1"/>
            </p:cNvSpPr>
            <p:nvPr/>
          </p:nvSpPr>
          <p:spPr bwMode="auto">
            <a:xfrm>
              <a:off x="4339" y="2810"/>
              <a:ext cx="977"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r>
                <a:rPr lang="fr-FR" altLang="fr-FR" sz="1200" dirty="0" smtClean="0"/>
                <a:t>descente </a:t>
              </a:r>
              <a:r>
                <a:rPr lang="fr-FR" altLang="fr-FR" sz="1200" dirty="0"/>
                <a:t>vers </a:t>
              </a:r>
              <a:r>
                <a:rPr lang="fr-FR" altLang="fr-FR" sz="1200" dirty="0" smtClean="0"/>
                <a:t>1</a:t>
              </a:r>
              <a:r>
                <a:rPr lang="fr-FR" altLang="fr-FR" sz="1200" baseline="30000" dirty="0" smtClean="0"/>
                <a:t>er</a:t>
              </a:r>
              <a:r>
                <a:rPr lang="fr-FR" altLang="fr-FR" sz="1200" dirty="0" smtClean="0"/>
                <a:t>  étage</a:t>
              </a:r>
              <a:endParaRPr lang="fr-FR" altLang="fr-FR" sz="1200" dirty="0"/>
            </a:p>
          </p:txBody>
        </p:sp>
        <p:sp>
          <p:nvSpPr>
            <p:cNvPr id="24" name="Rectangle 32"/>
            <p:cNvSpPr>
              <a:spLocks noChangeArrowheads="1"/>
            </p:cNvSpPr>
            <p:nvPr/>
          </p:nvSpPr>
          <p:spPr bwMode="auto">
            <a:xfrm>
              <a:off x="4160" y="1189"/>
              <a:ext cx="1344" cy="1819"/>
            </a:xfrm>
            <a:prstGeom prst="rect">
              <a:avLst/>
            </a:prstGeom>
            <a:noFill/>
            <a:ln w="1905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25" name="Line 41"/>
          <p:cNvSpPr>
            <a:spLocks noChangeShapeType="1"/>
          </p:cNvSpPr>
          <p:nvPr/>
        </p:nvSpPr>
        <p:spPr bwMode="auto">
          <a:xfrm flipH="1">
            <a:off x="4608003" y="2232029"/>
            <a:ext cx="1424224" cy="684213"/>
          </a:xfrm>
          <a:prstGeom prst="line">
            <a:avLst/>
          </a:prstGeom>
          <a:noFill/>
          <a:ln w="19050">
            <a:solidFill>
              <a:srgbClr val="33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6" name="Text Box 39"/>
          <p:cNvSpPr txBox="1">
            <a:spLocks noChangeArrowheads="1"/>
          </p:cNvSpPr>
          <p:nvPr/>
        </p:nvSpPr>
        <p:spPr bwMode="auto">
          <a:xfrm>
            <a:off x="6032227" y="1957393"/>
            <a:ext cx="13985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200" dirty="0"/>
              <a:t>Chemin de câbles</a:t>
            </a:r>
          </a:p>
        </p:txBody>
      </p:sp>
      <p:sp>
        <p:nvSpPr>
          <p:cNvPr id="12" name="Rectangle 3"/>
          <p:cNvSpPr>
            <a:spLocks noChangeArrowheads="1"/>
          </p:cNvSpPr>
          <p:nvPr/>
        </p:nvSpPr>
        <p:spPr bwMode="auto">
          <a:xfrm>
            <a:off x="323528" y="5445224"/>
            <a:ext cx="8568952" cy="854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fr-FR" sz="2000" i="1" dirty="0"/>
              <a:t>Un chemin de câbles est un support métallique qui sert à rassembler et protéger les câbles. Il est généralement situé dans des faux plafonds, dans des placards.</a:t>
            </a:r>
            <a:endParaRPr lang="fr-FR" sz="2000" dirty="0"/>
          </a:p>
        </p:txBody>
      </p:sp>
      <p:sp>
        <p:nvSpPr>
          <p:cNvPr id="4" name="Espace réservé du pied de page 3"/>
          <p:cNvSpPr>
            <a:spLocks noGrp="1"/>
          </p:cNvSpPr>
          <p:nvPr>
            <p:ph type="ftr" sz="quarter" idx="11"/>
          </p:nvPr>
        </p:nvSpPr>
        <p:spPr/>
        <p:txBody>
          <a:bodyPr/>
          <a:lstStyle/>
          <a:p>
            <a:r>
              <a:rPr lang="fr-FR" dirty="0" smtClean="0"/>
              <a:t>© Réseau CRCF - Ministère de l'Éducation nationale - http://crcf.ac-grenoble.fr</a:t>
            </a:r>
            <a:endParaRPr lang="fr-FR" dirty="0"/>
          </a:p>
        </p:txBody>
      </p:sp>
      <p:sp>
        <p:nvSpPr>
          <p:cNvPr id="5" name="Espace réservé du numéro de diapositive 4"/>
          <p:cNvSpPr>
            <a:spLocks noGrp="1"/>
          </p:cNvSpPr>
          <p:nvPr>
            <p:ph type="sldNum" sz="quarter" idx="12"/>
          </p:nvPr>
        </p:nvSpPr>
        <p:spPr/>
        <p:txBody>
          <a:bodyPr/>
          <a:lstStyle/>
          <a:p>
            <a:fld id="{F873A521-8EF6-4287-B2A3-7214EDD45E77}" type="slidenum">
              <a:rPr lang="fr-FR" smtClean="0"/>
              <a:t>10</a:t>
            </a:fld>
            <a:endParaRPr lang="fr-FR" dirty="0"/>
          </a:p>
        </p:txBody>
      </p:sp>
    </p:spTree>
    <p:extLst>
      <p:ext uri="{BB962C8B-B14F-4D97-AF65-F5344CB8AC3E}">
        <p14:creationId xmlns:p14="http://schemas.microsoft.com/office/powerpoint/2010/main" val="2527344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067944" y="260648"/>
            <a:ext cx="4618856" cy="1152128"/>
          </a:xfrm>
        </p:spPr>
        <p:txBody>
          <a:bodyPr>
            <a:normAutofit/>
          </a:bodyPr>
          <a:lstStyle/>
          <a:p>
            <a:r>
              <a:rPr lang="fr-FR" altLang="fr-FR" sz="2400" b="1" dirty="0" smtClean="0"/>
              <a:t>Dans le local technique…</a:t>
            </a:r>
            <a:endParaRPr lang="fr-FR" altLang="fr-FR" sz="2400" b="1" dirty="0"/>
          </a:p>
        </p:txBody>
      </p:sp>
      <p:sp>
        <p:nvSpPr>
          <p:cNvPr id="5" name="Rectangle 3"/>
          <p:cNvSpPr>
            <a:spLocks noChangeArrowheads="1"/>
          </p:cNvSpPr>
          <p:nvPr/>
        </p:nvSpPr>
        <p:spPr bwMode="auto">
          <a:xfrm>
            <a:off x="3894634" y="1841798"/>
            <a:ext cx="4536504" cy="217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Tous les c</a:t>
            </a:r>
            <a:r>
              <a:rPr lang="fr-FR" sz="2000" dirty="0" smtClean="0"/>
              <a:t>âbles </a:t>
            </a:r>
            <a:r>
              <a:rPr lang="fr-FR" sz="2000" dirty="0"/>
              <a:t>en paires torsadées </a:t>
            </a:r>
            <a:r>
              <a:rPr lang="fr-FR" sz="2000" dirty="0" smtClean="0"/>
              <a:t>arrivent à une baie de brassage qui se trouve dans un local technique. Quelle est l’utilité d’une baie de brassage ?</a:t>
            </a:r>
          </a:p>
          <a:p>
            <a:pPr>
              <a:spcBef>
                <a:spcPct val="20000"/>
              </a:spcBef>
            </a:pPr>
            <a:endParaRPr lang="fr-FR" sz="2000" dirty="0"/>
          </a:p>
          <a:p>
            <a:pPr>
              <a:spcBef>
                <a:spcPct val="20000"/>
              </a:spcBef>
            </a:pPr>
            <a:endParaRPr lang="fr-FR" sz="2000" dirty="0" smtClean="0"/>
          </a:p>
          <a:p>
            <a:pPr>
              <a:spcBef>
                <a:spcPct val="20000"/>
              </a:spcBef>
            </a:pPr>
            <a:endParaRPr lang="fr-FR" sz="2000" dirty="0"/>
          </a:p>
          <a:p>
            <a:pPr>
              <a:spcBef>
                <a:spcPct val="20000"/>
              </a:spcBef>
            </a:pPr>
            <a:endParaRPr lang="fr-FR" sz="2000" dirty="0" smtClean="0"/>
          </a:p>
          <a:p>
            <a:pPr>
              <a:spcBef>
                <a:spcPct val="20000"/>
              </a:spcBef>
            </a:pPr>
            <a:endParaRPr lang="fr-FR" sz="2000" dirty="0"/>
          </a:p>
          <a:p>
            <a:pPr>
              <a:spcBef>
                <a:spcPct val="20000"/>
              </a:spcBef>
            </a:pPr>
            <a:endParaRPr lang="fr-FR" sz="2000" dirty="0" smtClean="0"/>
          </a:p>
          <a:p>
            <a:pPr>
              <a:spcBef>
                <a:spcPct val="20000"/>
              </a:spcBef>
            </a:pPr>
            <a:endParaRPr lang="fr-FR" sz="2000" dirty="0"/>
          </a:p>
          <a:p>
            <a:pPr>
              <a:spcBef>
                <a:spcPct val="20000"/>
              </a:spcBef>
            </a:pPr>
            <a:endParaRPr lang="fr-FR" sz="2000" dirty="0" smtClean="0"/>
          </a:p>
          <a:p>
            <a:pPr>
              <a:spcBef>
                <a:spcPct val="20000"/>
              </a:spcBef>
            </a:pPr>
            <a:r>
              <a:rPr lang="fr-FR" dirty="0" smtClean="0"/>
              <a:t>Face avant de la baie de brassage</a:t>
            </a:r>
          </a:p>
          <a:p>
            <a:pPr>
              <a:spcBef>
                <a:spcPct val="20000"/>
              </a:spcBef>
            </a:pPr>
            <a:endParaRPr lang="fr-FR" sz="2000" dirty="0"/>
          </a:p>
          <a:p>
            <a:pPr>
              <a:spcBef>
                <a:spcPct val="20000"/>
              </a:spcBef>
            </a:pPr>
            <a:r>
              <a:rPr lang="fr-FR" altLang="fr-FR" sz="2000" dirty="0" smtClean="0"/>
              <a:t> </a:t>
            </a:r>
            <a:endParaRPr lang="fr-FR" altLang="fr-FR" sz="2000" dirty="0"/>
          </a:p>
        </p:txBody>
      </p:sp>
      <p:sp>
        <p:nvSpPr>
          <p:cNvPr id="2" name="Espace réservé du numéro de diapositive 1"/>
          <p:cNvSpPr>
            <a:spLocks noGrp="1"/>
          </p:cNvSpPr>
          <p:nvPr>
            <p:ph type="sldNum" sz="quarter" idx="12"/>
          </p:nvPr>
        </p:nvSpPr>
        <p:spPr/>
        <p:txBody>
          <a:bodyPr/>
          <a:lstStyle/>
          <a:p>
            <a:fld id="{F873A521-8EF6-4287-B2A3-7214EDD45E77}" type="slidenum">
              <a:rPr lang="fr-FR" smtClean="0"/>
              <a:t>11</a:t>
            </a:fld>
            <a:endParaRPr lang="fr-FR" dirty="0"/>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79089"/>
            <a:ext cx="2635158" cy="648274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Line 41"/>
          <p:cNvSpPr>
            <a:spLocks noChangeShapeType="1"/>
          </p:cNvSpPr>
          <p:nvPr/>
        </p:nvSpPr>
        <p:spPr bwMode="auto">
          <a:xfrm flipH="1" flipV="1">
            <a:off x="3174710" y="5949276"/>
            <a:ext cx="821226" cy="297921"/>
          </a:xfrm>
          <a:prstGeom prst="line">
            <a:avLst/>
          </a:prstGeom>
          <a:noFill/>
          <a:ln w="19050">
            <a:solidFill>
              <a:srgbClr val="33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6" name="Espace réservé du pied de page 5"/>
          <p:cNvSpPr>
            <a:spLocks noGrp="1"/>
          </p:cNvSpPr>
          <p:nvPr>
            <p:ph type="ftr" sz="quarter" idx="11"/>
          </p:nvPr>
        </p:nvSpPr>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19235211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F873A521-8EF6-4287-B2A3-7214EDD45E77}" type="slidenum">
              <a:rPr lang="fr-FR" smtClean="0"/>
              <a:t>12</a:t>
            </a:fld>
            <a:endParaRPr lang="fr-FR"/>
          </a:p>
        </p:txBody>
      </p:sp>
      <p:sp>
        <p:nvSpPr>
          <p:cNvPr id="5" name="Text Box 20"/>
          <p:cNvSpPr txBox="1">
            <a:spLocks noChangeArrowheads="1"/>
          </p:cNvSpPr>
          <p:nvPr/>
        </p:nvSpPr>
        <p:spPr bwMode="auto">
          <a:xfrm>
            <a:off x="1259632" y="292706"/>
            <a:ext cx="7056784" cy="352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buClr>
                <a:srgbClr val="3333CC"/>
              </a:buClr>
              <a:buSzPct val="100000"/>
              <a:buFont typeface="Arial" charset="0"/>
              <a:buNone/>
            </a:pPr>
            <a:r>
              <a:rPr lang="fr-FR" altLang="fr-FR" dirty="0" smtClean="0">
                <a:latin typeface="+mn-lt"/>
              </a:rPr>
              <a:t>Où est la jarretière de brassage correspondant à la prise « </a:t>
            </a:r>
            <a:r>
              <a:rPr lang="fr-FR" altLang="fr-FR" dirty="0">
                <a:latin typeface="+mn-lt"/>
              </a:rPr>
              <a:t>2217-A03 </a:t>
            </a:r>
            <a:r>
              <a:rPr lang="fr-FR" altLang="fr-FR" dirty="0" smtClean="0">
                <a:latin typeface="+mn-lt"/>
              </a:rPr>
              <a:t>» ?</a:t>
            </a:r>
            <a:endParaRPr lang="fr-FR" altLang="fr-FR" dirty="0">
              <a:latin typeface="+mn-lt"/>
              <a:cs typeface="Arial" charset="0"/>
            </a:endParaRPr>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518" y="1124744"/>
            <a:ext cx="8864626" cy="4284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25028003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F873A521-8EF6-4287-B2A3-7214EDD45E77}" type="slidenum">
              <a:rPr lang="fr-FR" smtClean="0"/>
              <a:t>13</a:t>
            </a:fld>
            <a:endParaRPr lang="fr-FR"/>
          </a:p>
        </p:txBody>
      </p:sp>
      <p:sp>
        <p:nvSpPr>
          <p:cNvPr id="4" name="Titre 3"/>
          <p:cNvSpPr>
            <a:spLocks noGrp="1"/>
          </p:cNvSpPr>
          <p:nvPr>
            <p:ph type="title"/>
          </p:nvPr>
        </p:nvSpPr>
        <p:spPr/>
        <p:txBody>
          <a:bodyPr>
            <a:normAutofit/>
          </a:bodyPr>
          <a:lstStyle/>
          <a:p>
            <a:r>
              <a:rPr lang="fr-FR" sz="2200" b="1" dirty="0"/>
              <a:t>Schéma représentatif </a:t>
            </a:r>
            <a:r>
              <a:rPr lang="fr-FR" sz="2200" b="1" dirty="0" smtClean="0"/>
              <a:t>de la </a:t>
            </a:r>
            <a:r>
              <a:rPr lang="fr-FR" sz="2200" b="1" dirty="0"/>
              <a:t>baie de brassage </a:t>
            </a:r>
          </a:p>
        </p:txBody>
      </p:sp>
      <p:pic>
        <p:nvPicPr>
          <p:cNvPr id="1026" name="Picture 2" descr="panneau-brassa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196752"/>
            <a:ext cx="6134100"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012160" y="3645024"/>
            <a:ext cx="2232248" cy="1885603"/>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re 3"/>
          <p:cNvSpPr txBox="1">
            <a:spLocks/>
          </p:cNvSpPr>
          <p:nvPr/>
        </p:nvSpPr>
        <p:spPr>
          <a:xfrm>
            <a:off x="6660232" y="3645023"/>
            <a:ext cx="1440160" cy="115212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1200" b="1" dirty="0" smtClean="0">
                <a:solidFill>
                  <a:schemeClr val="accent1">
                    <a:lumMod val="75000"/>
                  </a:schemeClr>
                </a:solidFill>
                <a:latin typeface="Times New Roman" panose="02020603050405020304" pitchFamily="18" charset="0"/>
                <a:cs typeface="Times New Roman" panose="02020603050405020304" pitchFamily="18" charset="0"/>
              </a:rPr>
              <a:t>…</a:t>
            </a:r>
          </a:p>
          <a:p>
            <a:endParaRPr lang="fr-FR" sz="1200" b="1" dirty="0" smtClean="0">
              <a:solidFill>
                <a:schemeClr val="accent1">
                  <a:lumMod val="75000"/>
                </a:schemeClr>
              </a:solidFill>
              <a:latin typeface="Times New Roman" panose="02020603050405020304" pitchFamily="18" charset="0"/>
              <a:cs typeface="Times New Roman" panose="02020603050405020304" pitchFamily="18" charset="0"/>
            </a:endParaRPr>
          </a:p>
          <a:p>
            <a:r>
              <a:rPr lang="fr-FR" sz="1200" b="1" dirty="0" smtClean="0">
                <a:solidFill>
                  <a:schemeClr val="accent1">
                    <a:lumMod val="75000"/>
                  </a:schemeClr>
                </a:solidFill>
                <a:latin typeface="Times New Roman" panose="02020603050405020304" pitchFamily="18" charset="0"/>
                <a:cs typeface="Times New Roman" panose="02020603050405020304" pitchFamily="18" charset="0"/>
              </a:rPr>
              <a:t>130 éléments matériels</a:t>
            </a:r>
            <a:endParaRPr lang="fr-FR" sz="1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4" name="AutoShape 23"/>
          <p:cNvSpPr>
            <a:spLocks noChangeArrowheads="1"/>
          </p:cNvSpPr>
          <p:nvPr/>
        </p:nvSpPr>
        <p:spPr bwMode="auto">
          <a:xfrm>
            <a:off x="3613764" y="5373216"/>
            <a:ext cx="1259706" cy="778693"/>
          </a:xfrm>
          <a:prstGeom prst="wedgeRoundRectCallout">
            <a:avLst>
              <a:gd name="adj1" fmla="val -38354"/>
              <a:gd name="adj2" fmla="val -50702"/>
              <a:gd name="adj3" fmla="val 16667"/>
            </a:avLst>
          </a:prstGeom>
          <a:solidFill>
            <a:schemeClr val="bg1"/>
          </a:solidFill>
          <a:ln w="19050">
            <a:noFill/>
            <a:miter lim="800000"/>
            <a:headEnd/>
            <a:tailEnd/>
          </a:ln>
          <a:effectLst/>
          <a:extLst/>
        </p:spPr>
        <p:txBody>
          <a:bodyPr/>
          <a:lstStyle/>
          <a:p>
            <a:pPr algn="ctr"/>
            <a:r>
              <a:rPr lang="fr-FR" altLang="fr-FR" sz="1200" b="1" dirty="0" smtClean="0">
                <a:solidFill>
                  <a:schemeClr val="accent1">
                    <a:lumMod val="75000"/>
                  </a:schemeClr>
                </a:solidFill>
                <a:latin typeface="Times New Roman" panose="02020603050405020304" pitchFamily="18" charset="0"/>
                <a:cs typeface="Times New Roman" panose="02020603050405020304" pitchFamily="18" charset="0"/>
              </a:rPr>
              <a:t>Tableaux  de connecteurs</a:t>
            </a:r>
          </a:p>
          <a:p>
            <a:pPr algn="ctr"/>
            <a:r>
              <a:rPr lang="fr-FR" altLang="fr-FR" sz="1200" b="1" dirty="0" smtClean="0">
                <a:solidFill>
                  <a:schemeClr val="accent1">
                    <a:lumMod val="75000"/>
                  </a:schemeClr>
                </a:solidFill>
                <a:latin typeface="Times New Roman" panose="02020603050405020304" pitchFamily="18" charset="0"/>
                <a:cs typeface="Times New Roman" panose="02020603050405020304" pitchFamily="18" charset="0"/>
              </a:rPr>
              <a:t>RJ45</a:t>
            </a:r>
            <a:endParaRPr lang="fr-FR" altLang="fr-FR" sz="1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5" name="AutoShape 23"/>
          <p:cNvSpPr>
            <a:spLocks noChangeArrowheads="1"/>
          </p:cNvSpPr>
          <p:nvPr/>
        </p:nvSpPr>
        <p:spPr bwMode="auto">
          <a:xfrm>
            <a:off x="18336" y="2276872"/>
            <a:ext cx="1601336" cy="782960"/>
          </a:xfrm>
          <a:prstGeom prst="wedgeRoundRectCallout">
            <a:avLst>
              <a:gd name="adj1" fmla="val 54902"/>
              <a:gd name="adj2" fmla="val 64581"/>
              <a:gd name="adj3" fmla="val 16667"/>
            </a:avLst>
          </a:prstGeom>
          <a:solidFill>
            <a:schemeClr val="bg1"/>
          </a:solidFill>
          <a:ln w="19050">
            <a:solidFill>
              <a:srgbClr val="33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FR" altLang="fr-FR" sz="1200" b="1" dirty="0">
                <a:solidFill>
                  <a:schemeClr val="accent1">
                    <a:lumMod val="75000"/>
                  </a:schemeClr>
                </a:solidFill>
                <a:latin typeface="Times New Roman" panose="02020603050405020304" pitchFamily="18" charset="0"/>
                <a:cs typeface="Times New Roman" panose="02020603050405020304" pitchFamily="18" charset="0"/>
              </a:rPr>
              <a:t>3 commutateurs (switches) de 48 ports</a:t>
            </a:r>
          </a:p>
        </p:txBody>
      </p:sp>
      <p:sp>
        <p:nvSpPr>
          <p:cNvPr id="6" name="Espace réservé du pied de page 5"/>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119856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1"/>
          <p:cNvGrpSpPr>
            <a:grpSpLocks/>
          </p:cNvGrpSpPr>
          <p:nvPr/>
        </p:nvGrpSpPr>
        <p:grpSpPr bwMode="auto">
          <a:xfrm>
            <a:off x="547688" y="528638"/>
            <a:ext cx="8077200" cy="4691061"/>
            <a:chOff x="345" y="607"/>
            <a:chExt cx="5088" cy="2955"/>
          </a:xfrm>
        </p:grpSpPr>
        <p:sp>
          <p:nvSpPr>
            <p:cNvPr id="5" name="AutoShape 12"/>
            <p:cNvSpPr>
              <a:spLocks noChangeArrowheads="1"/>
            </p:cNvSpPr>
            <p:nvPr/>
          </p:nvSpPr>
          <p:spPr bwMode="auto">
            <a:xfrm>
              <a:off x="345" y="607"/>
              <a:ext cx="5088" cy="440"/>
            </a:xfrm>
            <a:prstGeom prst="roundRect">
              <a:avLst>
                <a:gd name="adj" fmla="val 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6" name="Text Box 13"/>
            <p:cNvSpPr txBox="1">
              <a:spLocks noChangeArrowheads="1"/>
            </p:cNvSpPr>
            <p:nvPr/>
          </p:nvSpPr>
          <p:spPr bwMode="auto">
            <a:xfrm>
              <a:off x="345" y="826"/>
              <a:ext cx="5088" cy="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spcBef>
                  <a:spcPts val="500"/>
                </a:spcBef>
                <a:buClr>
                  <a:srgbClr val="000000"/>
                </a:buClr>
                <a:buSzPct val="100000"/>
                <a:buFont typeface="Arial" charset="0"/>
                <a:buNone/>
              </a:pPr>
              <a:endParaRPr lang="en-GB" altLang="fr-FR" sz="2000" dirty="0" smtClean="0">
                <a:solidFill>
                  <a:srgbClr val="3333CC"/>
                </a:solidFill>
                <a:cs typeface="Arial" charset="0"/>
              </a:endParaRPr>
            </a:p>
            <a:p>
              <a:pPr>
                <a:spcBef>
                  <a:spcPts val="500"/>
                </a:spcBef>
                <a:buClr>
                  <a:srgbClr val="3333CC"/>
                </a:buClr>
                <a:buSzPct val="100000"/>
                <a:buFont typeface="Arial" charset="0"/>
                <a:buChar char="•"/>
              </a:pPr>
              <a:r>
                <a:rPr lang="en-GB" altLang="fr-FR" sz="2000" dirty="0" smtClean="0">
                  <a:cs typeface="Arial" charset="0"/>
                </a:rPr>
                <a:t> des </a:t>
              </a:r>
              <a:r>
                <a:rPr lang="en-GB" altLang="fr-FR" sz="2000" dirty="0" err="1" smtClean="0">
                  <a:cs typeface="Arial" charset="0"/>
                </a:rPr>
                <a:t>connecteurs</a:t>
              </a:r>
              <a:r>
                <a:rPr lang="en-GB" altLang="fr-FR" sz="2000" dirty="0" smtClean="0">
                  <a:cs typeface="Arial" charset="0"/>
                </a:rPr>
                <a:t> « RJ45 » pour les </a:t>
              </a:r>
              <a:r>
                <a:rPr lang="en-GB" altLang="fr-FR" sz="2000" dirty="0" err="1" smtClean="0">
                  <a:cs typeface="Arial" charset="0"/>
                </a:rPr>
                <a:t>câbles</a:t>
              </a:r>
              <a:r>
                <a:rPr lang="en-GB" altLang="fr-FR" sz="2000" dirty="0" smtClean="0">
                  <a:cs typeface="Arial" charset="0"/>
                </a:rPr>
                <a:t> </a:t>
              </a:r>
              <a:r>
                <a:rPr lang="en-GB" altLang="fr-FR" sz="2000" dirty="0" err="1" smtClean="0">
                  <a:cs typeface="Arial" charset="0"/>
                </a:rPr>
                <a:t>issus</a:t>
              </a:r>
              <a:r>
                <a:rPr lang="en-GB" altLang="fr-FR" sz="2000" dirty="0" smtClean="0">
                  <a:cs typeface="Arial" charset="0"/>
                </a:rPr>
                <a:t> des prises </a:t>
              </a:r>
              <a:r>
                <a:rPr lang="en-GB" altLang="fr-FR" sz="2000" dirty="0" err="1" smtClean="0">
                  <a:cs typeface="Arial" charset="0"/>
                </a:rPr>
                <a:t>murales</a:t>
              </a:r>
              <a:endParaRPr lang="en-GB" altLang="fr-FR" sz="2000" dirty="0" smtClean="0">
                <a:cs typeface="Arial" charset="0"/>
              </a:endParaRPr>
            </a:p>
            <a:p>
              <a:pPr>
                <a:spcBef>
                  <a:spcPts val="500"/>
                </a:spcBef>
                <a:buClr>
                  <a:srgbClr val="3333CC"/>
                </a:buClr>
                <a:buSzPct val="100000"/>
                <a:buFont typeface="Arial" charset="0"/>
                <a:buNone/>
              </a:pPr>
              <a:endParaRPr lang="en-GB" altLang="fr-FR" sz="2000" dirty="0">
                <a:cs typeface="Arial" charset="0"/>
              </a:endParaRPr>
            </a:p>
            <a:p>
              <a:pPr>
                <a:spcBef>
                  <a:spcPts val="500"/>
                </a:spcBef>
                <a:buClr>
                  <a:srgbClr val="3333CC"/>
                </a:buClr>
                <a:buSzPct val="100000"/>
                <a:buFont typeface="Arial" charset="0"/>
                <a:buNone/>
              </a:pPr>
              <a:endParaRPr lang="en-GB" altLang="fr-FR" sz="2000" dirty="0">
                <a:cs typeface="Arial" charset="0"/>
              </a:endParaRPr>
            </a:p>
            <a:p>
              <a:pPr>
                <a:spcBef>
                  <a:spcPts val="500"/>
                </a:spcBef>
                <a:buClr>
                  <a:srgbClr val="3333CC"/>
                </a:buClr>
                <a:buSzPct val="100000"/>
                <a:buFont typeface="Arial" charset="0"/>
                <a:buChar char="•"/>
              </a:pPr>
              <a:r>
                <a:rPr lang="en-GB" altLang="fr-FR" sz="2000" dirty="0">
                  <a:cs typeface="Arial" charset="0"/>
                </a:rPr>
                <a:t> </a:t>
              </a:r>
              <a:r>
                <a:rPr lang="fr-FR" altLang="fr-FR" sz="2000" dirty="0">
                  <a:cs typeface="Arial" charset="0"/>
                </a:rPr>
                <a:t>des connecteurs optiques, pour brancher les fibres optiques qui permettent de couvrir de grandes </a:t>
              </a:r>
              <a:r>
                <a:rPr lang="fr-FR" altLang="fr-FR" sz="2000" dirty="0" smtClean="0">
                  <a:cs typeface="Arial" charset="0"/>
                </a:rPr>
                <a:t>distances à des débits très élevés</a:t>
              </a:r>
              <a:endParaRPr lang="fr-FR" altLang="fr-FR" sz="2000" dirty="0">
                <a:cs typeface="Arial" charset="0"/>
              </a:endParaRPr>
            </a:p>
            <a:p>
              <a:pPr>
                <a:spcBef>
                  <a:spcPts val="500"/>
                </a:spcBef>
                <a:buClr>
                  <a:srgbClr val="3333CC"/>
                </a:buClr>
                <a:buSzPct val="100000"/>
                <a:buFont typeface="Arial" charset="0"/>
                <a:buNone/>
              </a:pPr>
              <a:endParaRPr lang="en-GB" altLang="fr-FR" sz="2000" dirty="0">
                <a:cs typeface="Arial" charset="0"/>
              </a:endParaRPr>
            </a:p>
            <a:p>
              <a:pPr>
                <a:spcBef>
                  <a:spcPts val="500"/>
                </a:spcBef>
                <a:buClr>
                  <a:srgbClr val="3333CC"/>
                </a:buClr>
                <a:buSzPct val="100000"/>
                <a:buFont typeface="Arial" charset="0"/>
                <a:buNone/>
              </a:pPr>
              <a:endParaRPr lang="en-GB" altLang="fr-FR" sz="2000" dirty="0">
                <a:cs typeface="Arial" charset="0"/>
              </a:endParaRPr>
            </a:p>
            <a:p>
              <a:pPr>
                <a:spcBef>
                  <a:spcPts val="500"/>
                </a:spcBef>
                <a:buClr>
                  <a:srgbClr val="3333CC"/>
                </a:buClr>
                <a:buSzPct val="100000"/>
                <a:buFont typeface="Arial" charset="0"/>
                <a:buChar char="•"/>
              </a:pPr>
              <a:endParaRPr lang="en-GB" altLang="fr-FR" sz="2000" dirty="0" smtClean="0">
                <a:cs typeface="Arial" charset="0"/>
              </a:endParaRPr>
            </a:p>
            <a:p>
              <a:pPr algn="ctr">
                <a:spcBef>
                  <a:spcPts val="500"/>
                </a:spcBef>
                <a:buClr>
                  <a:srgbClr val="3333CC"/>
                </a:buClr>
                <a:buSzPct val="100000"/>
              </a:pPr>
              <a:r>
                <a:rPr lang="en-GB" altLang="fr-FR" sz="2000" dirty="0" err="1" smtClean="0">
                  <a:solidFill>
                    <a:srgbClr val="FF0000"/>
                  </a:solidFill>
                  <a:cs typeface="Arial" charset="0"/>
                </a:rPr>
                <a:t>mais</a:t>
              </a:r>
              <a:r>
                <a:rPr lang="en-GB" altLang="fr-FR" sz="2000" dirty="0" smtClean="0">
                  <a:solidFill>
                    <a:srgbClr val="FF0000"/>
                  </a:solidFill>
                  <a:cs typeface="Arial" charset="0"/>
                </a:rPr>
                <a:t> </a:t>
              </a:r>
              <a:r>
                <a:rPr lang="en-GB" altLang="fr-FR" sz="2000" dirty="0" err="1" smtClean="0">
                  <a:solidFill>
                    <a:srgbClr val="FF0000"/>
                  </a:solidFill>
                  <a:cs typeface="Arial" charset="0"/>
                </a:rPr>
                <a:t>également</a:t>
              </a:r>
              <a:endParaRPr lang="en-GB" altLang="fr-FR" sz="2000" dirty="0" smtClean="0">
                <a:solidFill>
                  <a:srgbClr val="FF0000"/>
                </a:solidFill>
                <a:cs typeface="Arial" charset="0"/>
              </a:endParaRPr>
            </a:p>
            <a:p>
              <a:pPr>
                <a:spcBef>
                  <a:spcPts val="500"/>
                </a:spcBef>
                <a:buClr>
                  <a:srgbClr val="3333CC"/>
                </a:buClr>
                <a:buSzPct val="100000"/>
                <a:buFont typeface="Arial" charset="0"/>
                <a:buChar char="•"/>
              </a:pPr>
              <a:r>
                <a:rPr lang="en-GB" altLang="fr-FR" sz="2000" dirty="0" smtClean="0">
                  <a:cs typeface="Arial" charset="0"/>
                </a:rPr>
                <a:t> </a:t>
              </a:r>
              <a:r>
                <a:rPr lang="fr-FR" altLang="fr-FR" sz="2000" dirty="0">
                  <a:cs typeface="Arial" charset="0"/>
                </a:rPr>
                <a:t>des équipements d’interconnexion  : concentrateur, commutateur ou routeur.</a:t>
              </a:r>
            </a:p>
          </p:txBody>
        </p:sp>
      </p:gr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3396" y="5301208"/>
            <a:ext cx="6019800" cy="971550"/>
          </a:xfrm>
          <a:prstGeom prst="rect">
            <a:avLst/>
          </a:prstGeom>
          <a:noFill/>
          <a:ln w="1905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2"/>
          <p:cNvSpPr txBox="1">
            <a:spLocks noChangeArrowheads="1"/>
          </p:cNvSpPr>
          <p:nvPr/>
        </p:nvSpPr>
        <p:spPr>
          <a:xfrm>
            <a:off x="609600" y="431800"/>
            <a:ext cx="8229600" cy="563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altLang="fr-FR" sz="2200" b="1" dirty="0" smtClean="0"/>
              <a:t>Les baies de brassage contiennent…</a:t>
            </a:r>
            <a:endParaRPr lang="fr-FR" altLang="fr-FR" sz="2200" b="1" dirty="0"/>
          </a:p>
        </p:txBody>
      </p:sp>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037" y="1818987"/>
            <a:ext cx="5495925" cy="428625"/>
          </a:xfrm>
          <a:prstGeom prst="rect">
            <a:avLst/>
          </a:prstGeom>
          <a:noFill/>
          <a:ln w="1905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9512" y="3434339"/>
            <a:ext cx="4943475" cy="485775"/>
          </a:xfrm>
          <a:prstGeom prst="rect">
            <a:avLst/>
          </a:prstGeom>
          <a:noFill/>
          <a:ln w="1905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fld id="{F873A521-8EF6-4287-B2A3-7214EDD45E77}" type="slidenum">
              <a:rPr lang="fr-FR" smtClean="0"/>
              <a:t>14</a:t>
            </a:fld>
            <a:endParaRPr lang="fr-FR"/>
          </a:p>
        </p:txBody>
      </p:sp>
      <p:sp>
        <p:nvSpPr>
          <p:cNvPr id="7" name="Espace réservé du pied de page 6"/>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288337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F873A521-8EF6-4287-B2A3-7214EDD45E77}" type="slidenum">
              <a:rPr lang="fr-FR" smtClean="0"/>
              <a:t>15</a:t>
            </a:fld>
            <a:endParaRPr lang="fr-FR"/>
          </a:p>
        </p:txBody>
      </p:sp>
      <p:sp>
        <p:nvSpPr>
          <p:cNvPr id="4" name="Titre 3"/>
          <p:cNvSpPr>
            <a:spLocks noGrp="1"/>
          </p:cNvSpPr>
          <p:nvPr>
            <p:ph type="title"/>
          </p:nvPr>
        </p:nvSpPr>
        <p:spPr>
          <a:xfrm>
            <a:off x="467544" y="620688"/>
            <a:ext cx="8229600" cy="1944216"/>
          </a:xfrm>
        </p:spPr>
        <p:txBody>
          <a:bodyPr>
            <a:normAutofit fontScale="90000"/>
          </a:bodyPr>
          <a:lstStyle/>
          <a:p>
            <a:r>
              <a:rPr lang="fr-FR" altLang="fr-FR" sz="2200" b="1" dirty="0">
                <a:latin typeface="+mn-lt"/>
                <a:ea typeface="+mn-ea"/>
                <a:cs typeface="+mn-cs"/>
              </a:rPr>
              <a:t>En résumé </a:t>
            </a:r>
            <a:r>
              <a:rPr lang="fr-FR" altLang="fr-FR" sz="2200" b="1" dirty="0" smtClean="0">
                <a:latin typeface="+mn-lt"/>
                <a:ea typeface="+mn-ea"/>
                <a:cs typeface="+mn-cs"/>
              </a:rPr>
              <a:t>:</a:t>
            </a:r>
            <a:br>
              <a:rPr lang="fr-FR" altLang="fr-FR" sz="2200" b="1" dirty="0" smtClean="0">
                <a:latin typeface="+mn-lt"/>
                <a:ea typeface="+mn-ea"/>
                <a:cs typeface="+mn-cs"/>
              </a:rPr>
            </a:br>
            <a:r>
              <a:rPr lang="fr-FR" altLang="fr-FR" sz="2200" b="1" dirty="0">
                <a:latin typeface="+mn-lt"/>
                <a:ea typeface="+mn-ea"/>
                <a:cs typeface="+mn-cs"/>
              </a:rPr>
              <a:t/>
            </a:r>
            <a:br>
              <a:rPr lang="fr-FR" altLang="fr-FR" sz="2200" b="1" dirty="0">
                <a:latin typeface="+mn-lt"/>
                <a:ea typeface="+mn-ea"/>
                <a:cs typeface="+mn-cs"/>
              </a:rPr>
            </a:br>
            <a:r>
              <a:rPr lang="fr-FR" altLang="fr-FR" sz="2200" b="1" dirty="0" smtClean="0">
                <a:latin typeface="+mn-lt"/>
                <a:ea typeface="+mn-ea"/>
                <a:cs typeface="+mn-cs"/>
              </a:rPr>
              <a:t>Dans </a:t>
            </a:r>
            <a:r>
              <a:rPr lang="fr-FR" altLang="fr-FR" sz="2200" b="1" dirty="0">
                <a:latin typeface="+mn-lt"/>
                <a:ea typeface="+mn-ea"/>
                <a:cs typeface="+mn-cs"/>
              </a:rPr>
              <a:t>le local technique de </a:t>
            </a:r>
            <a:r>
              <a:rPr lang="fr-FR" altLang="fr-FR" sz="2200" b="1" dirty="0" smtClean="0">
                <a:latin typeface="+mn-lt"/>
                <a:ea typeface="+mn-ea"/>
                <a:cs typeface="+mn-cs"/>
              </a:rPr>
              <a:t>l’extension 2000 :</a:t>
            </a:r>
            <a:br>
              <a:rPr lang="fr-FR" altLang="fr-FR" sz="2200" b="1" dirty="0" smtClean="0">
                <a:latin typeface="+mn-lt"/>
                <a:ea typeface="+mn-ea"/>
                <a:cs typeface="+mn-cs"/>
              </a:rPr>
            </a:br>
            <a:r>
              <a:rPr lang="fr-FR" altLang="fr-FR" sz="2200" b="1" dirty="0" smtClean="0">
                <a:latin typeface="+mn-lt"/>
                <a:ea typeface="+mn-ea"/>
                <a:cs typeface="+mn-cs"/>
              </a:rPr>
              <a:t/>
            </a:r>
            <a:br>
              <a:rPr lang="fr-FR" altLang="fr-FR" sz="2200" b="1" dirty="0" smtClean="0">
                <a:latin typeface="+mn-lt"/>
                <a:ea typeface="+mn-ea"/>
                <a:cs typeface="+mn-cs"/>
              </a:rPr>
            </a:br>
            <a:r>
              <a:rPr lang="fr-FR" altLang="fr-FR" sz="2200" b="1" dirty="0" smtClean="0">
                <a:latin typeface="+mn-lt"/>
                <a:ea typeface="+mn-ea"/>
                <a:cs typeface="+mn-cs"/>
              </a:rPr>
              <a:t>1</a:t>
            </a:r>
            <a:r>
              <a:rPr lang="fr-FR" altLang="fr-FR" sz="2200" b="1" dirty="0">
                <a:latin typeface="+mn-lt"/>
                <a:ea typeface="+mn-ea"/>
                <a:cs typeface="+mn-cs"/>
              </a:rPr>
              <a:t>. Arrivent environ </a:t>
            </a:r>
            <a:r>
              <a:rPr lang="fr-FR" altLang="fr-FR" sz="2200" b="1" dirty="0" smtClean="0">
                <a:latin typeface="+mn-lt"/>
                <a:ea typeface="+mn-ea"/>
                <a:cs typeface="+mn-cs"/>
              </a:rPr>
              <a:t>130 </a:t>
            </a:r>
            <a:r>
              <a:rPr lang="fr-FR" altLang="fr-FR" sz="2200" b="1" dirty="0">
                <a:latin typeface="+mn-lt"/>
                <a:ea typeface="+mn-ea"/>
                <a:cs typeface="+mn-cs"/>
              </a:rPr>
              <a:t>câbles en paires torsadées par l’arrière de la baie de brassage</a:t>
            </a:r>
            <a:r>
              <a:rPr lang="fr-FR" altLang="fr-FR" sz="2200" b="1" dirty="0" smtClean="0">
                <a:latin typeface="+mn-lt"/>
                <a:ea typeface="+mn-ea"/>
                <a:cs typeface="+mn-cs"/>
              </a:rPr>
              <a:t>.</a:t>
            </a:r>
            <a:endParaRPr lang="fr-FR" sz="2000" b="1" dirty="0">
              <a:latin typeface="+mn-lt"/>
              <a:ea typeface="+mn-ea"/>
              <a:cs typeface="+mn-cs"/>
            </a:endParaRPr>
          </a:p>
        </p:txBody>
      </p:sp>
      <p:sp>
        <p:nvSpPr>
          <p:cNvPr id="5" name="Titre 3"/>
          <p:cNvSpPr txBox="1">
            <a:spLocks/>
          </p:cNvSpPr>
          <p:nvPr/>
        </p:nvSpPr>
        <p:spPr>
          <a:xfrm>
            <a:off x="611239" y="2723313"/>
            <a:ext cx="8229600" cy="108012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altLang="fr-FR" sz="2000" b="1" dirty="0" smtClean="0">
                <a:latin typeface="+mn-lt"/>
                <a:ea typeface="+mn-ea"/>
                <a:cs typeface="+mn-cs"/>
              </a:rPr>
              <a:t>2. Chaque prise murale est connectée à une prise RJ45 d’un tableau de connecteurs.</a:t>
            </a:r>
            <a:endParaRPr lang="fr-FR" sz="2000" b="1" dirty="0">
              <a:latin typeface="+mn-lt"/>
              <a:ea typeface="+mn-ea"/>
              <a:cs typeface="+mn-cs"/>
            </a:endParaRPr>
          </a:p>
        </p:txBody>
      </p:sp>
      <p:sp>
        <p:nvSpPr>
          <p:cNvPr id="6" name="Titre 3"/>
          <p:cNvSpPr txBox="1">
            <a:spLocks/>
          </p:cNvSpPr>
          <p:nvPr/>
        </p:nvSpPr>
        <p:spPr>
          <a:xfrm>
            <a:off x="611239" y="3774125"/>
            <a:ext cx="8229600" cy="151216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altLang="fr-FR" sz="2000" b="1" dirty="0" smtClean="0">
                <a:latin typeface="+mn-lt"/>
                <a:ea typeface="+mn-ea"/>
                <a:cs typeface="+mn-cs"/>
              </a:rPr>
              <a:t>3. Chaque prise RJ45 du tableau de connecteurs est reliée via un câble (Jarretière de brassage) aux prises RJ45 d’1 des 3 commutateurs (switches de 48 ports). On dit alors que les prises sont « brassées ».</a:t>
            </a:r>
            <a:endParaRPr lang="fr-FR" sz="2000" b="1" dirty="0">
              <a:latin typeface="+mn-lt"/>
              <a:ea typeface="+mn-ea"/>
              <a:cs typeface="+mn-cs"/>
            </a:endParaRPr>
          </a:p>
        </p:txBody>
      </p:sp>
      <p:sp>
        <p:nvSpPr>
          <p:cNvPr id="7" name="Titre 3"/>
          <p:cNvSpPr txBox="1">
            <a:spLocks/>
          </p:cNvSpPr>
          <p:nvPr/>
        </p:nvSpPr>
        <p:spPr>
          <a:xfrm>
            <a:off x="611560" y="5085184"/>
            <a:ext cx="8229600" cy="14401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altLang="fr-FR" sz="2000" b="1" dirty="0" smtClean="0">
                <a:latin typeface="+mn-lt"/>
                <a:ea typeface="+mn-ea"/>
                <a:cs typeface="+mn-cs"/>
              </a:rPr>
              <a:t>4. Les 3 commutateurs sont connectés en cascade et le commutateur principal est relié à 2 câbles en fibre optique.</a:t>
            </a:r>
            <a:endParaRPr lang="fr-FR" sz="2000" b="1" dirty="0">
              <a:latin typeface="+mn-lt"/>
              <a:ea typeface="+mn-ea"/>
              <a:cs typeface="+mn-cs"/>
            </a:endParaRPr>
          </a:p>
        </p:txBody>
      </p:sp>
      <p:sp>
        <p:nvSpPr>
          <p:cNvPr id="8" name="Espace réservé du pied de page 7"/>
          <p:cNvSpPr>
            <a:spLocks noGrp="1"/>
          </p:cNvSpPr>
          <p:nvPr>
            <p:ph type="ftr" sz="quarter" idx="11"/>
          </p:nvPr>
        </p:nvSpPr>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1024671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F873A521-8EF6-4287-B2A3-7214EDD45E77}" type="slidenum">
              <a:rPr lang="fr-FR" smtClean="0"/>
              <a:t>16</a:t>
            </a:fld>
            <a:endParaRPr lang="fr-F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692696"/>
            <a:ext cx="4810125" cy="535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space réservé du pied de page 3"/>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26989241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60648"/>
            <a:ext cx="8229600" cy="964712"/>
          </a:xfrm>
        </p:spPr>
        <p:txBody>
          <a:bodyPr>
            <a:normAutofit/>
          </a:bodyPr>
          <a:lstStyle/>
          <a:p>
            <a:r>
              <a:rPr lang="fr-FR" altLang="fr-FR" sz="2400" b="1" dirty="0" smtClean="0"/>
              <a:t>Du local technique de l’extension 2000 au point central  du réseau (service informatique du bâtiment 2000) …</a:t>
            </a:r>
            <a:endParaRPr lang="fr-FR" altLang="fr-FR" sz="2400" b="1" dirty="0"/>
          </a:p>
        </p:txBody>
      </p:sp>
      <p:sp>
        <p:nvSpPr>
          <p:cNvPr id="5" name="Rectangle 3"/>
          <p:cNvSpPr>
            <a:spLocks noChangeArrowheads="1"/>
          </p:cNvSpPr>
          <p:nvPr/>
        </p:nvSpPr>
        <p:spPr bwMode="auto">
          <a:xfrm>
            <a:off x="4486598" y="1287764"/>
            <a:ext cx="4549897" cy="115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Les 2 câbles en fibre optique descendent au niveau des vides sanitaires de l’extension 2000 puis du bâtiment 2000.</a:t>
            </a:r>
          </a:p>
        </p:txBody>
      </p:sp>
      <p:sp>
        <p:nvSpPr>
          <p:cNvPr id="2" name="Espace réservé du numéro de diapositive 1"/>
          <p:cNvSpPr>
            <a:spLocks noGrp="1"/>
          </p:cNvSpPr>
          <p:nvPr>
            <p:ph type="sldNum" sz="quarter" idx="12"/>
          </p:nvPr>
        </p:nvSpPr>
        <p:spPr/>
        <p:txBody>
          <a:bodyPr/>
          <a:lstStyle/>
          <a:p>
            <a:fld id="{F873A521-8EF6-4287-B2A3-7214EDD45E77}" type="slidenum">
              <a:rPr lang="fr-FR" smtClean="0"/>
              <a:t>17</a:t>
            </a:fld>
            <a:endParaRPr lang="fr-FR"/>
          </a:p>
        </p:txBody>
      </p:sp>
      <p:sp>
        <p:nvSpPr>
          <p:cNvPr id="16" name="Rectangle 3"/>
          <p:cNvSpPr>
            <a:spLocks noChangeArrowheads="1"/>
          </p:cNvSpPr>
          <p:nvPr/>
        </p:nvSpPr>
        <p:spPr bwMode="auto">
          <a:xfrm>
            <a:off x="4517045" y="2284560"/>
            <a:ext cx="4519450" cy="1999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Ils rejoignent alors :</a:t>
            </a:r>
            <a:endParaRPr lang="fr-FR" altLang="fr-FR" sz="2000" dirty="0"/>
          </a:p>
          <a:p>
            <a:pPr marL="342900" indent="-342900">
              <a:spcBef>
                <a:spcPct val="20000"/>
              </a:spcBef>
              <a:buFontTx/>
              <a:buChar char="-"/>
            </a:pPr>
            <a:r>
              <a:rPr lang="fr-FR" altLang="fr-FR" sz="2000" dirty="0"/>
              <a:t>Les 2 câbles en fibre optique tirés depuis le bâtiment 900 ;</a:t>
            </a:r>
          </a:p>
          <a:p>
            <a:pPr marL="342900" indent="-342900">
              <a:spcBef>
                <a:spcPct val="20000"/>
              </a:spcBef>
              <a:buFontTx/>
              <a:buChar char="-"/>
            </a:pPr>
            <a:r>
              <a:rPr lang="fr-FR" altLang="fr-FR" sz="2000" dirty="0"/>
              <a:t>Les 3 câbles en fibre optique tirés depuis le bâtiment « Administration </a:t>
            </a:r>
            <a:r>
              <a:rPr lang="fr-FR" altLang="fr-FR" sz="2000" dirty="0" smtClean="0"/>
              <a:t>».</a:t>
            </a:r>
          </a:p>
        </p:txBody>
      </p:sp>
      <p:sp>
        <p:nvSpPr>
          <p:cNvPr id="17" name="Rectangle 3"/>
          <p:cNvSpPr>
            <a:spLocks noChangeArrowheads="1"/>
          </p:cNvSpPr>
          <p:nvPr/>
        </p:nvSpPr>
        <p:spPr bwMode="auto">
          <a:xfrm>
            <a:off x="4517045" y="4053682"/>
            <a:ext cx="4490422" cy="117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Les 7 </a:t>
            </a:r>
            <a:r>
              <a:rPr lang="fr-FR" altLang="fr-FR" sz="2000" dirty="0"/>
              <a:t>câbles en fibre optique </a:t>
            </a:r>
            <a:r>
              <a:rPr lang="fr-FR" altLang="fr-FR" sz="2000" dirty="0" smtClean="0"/>
              <a:t> remontent ensuite par une gaine technique au </a:t>
            </a:r>
            <a:r>
              <a:rPr lang="fr-FR" altLang="fr-FR" sz="2000" dirty="0"/>
              <a:t>3</a:t>
            </a:r>
            <a:r>
              <a:rPr lang="fr-FR" altLang="fr-FR" sz="2000" baseline="30000" dirty="0"/>
              <a:t>ème</a:t>
            </a:r>
            <a:r>
              <a:rPr lang="fr-FR" altLang="fr-FR" sz="2000" dirty="0"/>
              <a:t> étage du Bâtiment </a:t>
            </a:r>
            <a:r>
              <a:rPr lang="fr-FR" altLang="fr-FR" sz="2000" dirty="0" smtClean="0"/>
              <a:t>2000.</a:t>
            </a:r>
          </a:p>
          <a:p>
            <a:pPr>
              <a:spcBef>
                <a:spcPct val="20000"/>
              </a:spcBef>
            </a:pPr>
            <a:endParaRPr lang="fr-FR" altLang="fr-FR" sz="2000" dirty="0"/>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513" y="5104680"/>
            <a:ext cx="22955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2513" y="3084754"/>
            <a:ext cx="229552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365" y="1864320"/>
            <a:ext cx="306705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2" name="Connecteur en angle 31"/>
          <p:cNvCxnSpPr/>
          <p:nvPr/>
        </p:nvCxnSpPr>
        <p:spPr>
          <a:xfrm rot="16200000" flipH="1">
            <a:off x="823390" y="3046413"/>
            <a:ext cx="1714501" cy="1085849"/>
          </a:xfrm>
          <a:prstGeom prst="bentConnector3">
            <a:avLst>
              <a:gd name="adj1" fmla="val 50000"/>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Connecteur en angle 32"/>
          <p:cNvCxnSpPr/>
          <p:nvPr/>
        </p:nvCxnSpPr>
        <p:spPr>
          <a:xfrm flipV="1">
            <a:off x="1057569" y="2274889"/>
            <a:ext cx="1085850" cy="457200"/>
          </a:xfrm>
          <a:prstGeom prst="bentConnector3">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Connecteur en angle 33"/>
          <p:cNvCxnSpPr/>
          <p:nvPr/>
        </p:nvCxnSpPr>
        <p:spPr>
          <a:xfrm rot="16200000" flipV="1">
            <a:off x="397962" y="3405981"/>
            <a:ext cx="2633662" cy="1295403"/>
          </a:xfrm>
          <a:prstGeom prst="bentConnector3">
            <a:avLst>
              <a:gd name="adj1" fmla="val 386"/>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Bouée 34"/>
          <p:cNvSpPr/>
          <p:nvPr/>
        </p:nvSpPr>
        <p:spPr>
          <a:xfrm>
            <a:off x="1028994" y="2674939"/>
            <a:ext cx="142875" cy="133350"/>
          </a:xfrm>
          <a:prstGeom prst="donut">
            <a:avLst/>
          </a:prstGeom>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fr-FR" sz="1100">
              <a:solidFill>
                <a:schemeClr val="tx1"/>
              </a:solidFill>
            </a:endParaRPr>
          </a:p>
        </p:txBody>
      </p:sp>
      <p:sp>
        <p:nvSpPr>
          <p:cNvPr id="38" name="Rectangle 3"/>
          <p:cNvSpPr>
            <a:spLocks noChangeArrowheads="1"/>
          </p:cNvSpPr>
          <p:nvPr/>
        </p:nvSpPr>
        <p:spPr bwMode="auto">
          <a:xfrm>
            <a:off x="4517044" y="5104680"/>
            <a:ext cx="4548759" cy="117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Ils rejoignent les câbles </a:t>
            </a:r>
            <a:r>
              <a:rPr lang="fr-FR" altLang="fr-FR" sz="2000" dirty="0"/>
              <a:t>en paires torsadées du bâtiment 2000 au point central du réseau : le local technique du service informatique.</a:t>
            </a:r>
          </a:p>
          <a:p>
            <a:pPr>
              <a:spcBef>
                <a:spcPct val="20000"/>
              </a:spcBef>
            </a:pPr>
            <a:endParaRPr lang="fr-FR" altLang="fr-FR" sz="2000" dirty="0"/>
          </a:p>
        </p:txBody>
      </p:sp>
      <p:sp>
        <p:nvSpPr>
          <p:cNvPr id="6" name="Espace réservé du pied de page 5"/>
          <p:cNvSpPr>
            <a:spLocks noGrp="1"/>
          </p:cNvSpPr>
          <p:nvPr>
            <p:ph type="ftr" sz="quarter" idx="11"/>
          </p:nvPr>
        </p:nvSpPr>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1347683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35" grpId="0" animBg="1"/>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F873A521-8EF6-4287-B2A3-7214EDD45E77}" type="slidenum">
              <a:rPr lang="fr-FR" smtClean="0"/>
              <a:t>18</a:t>
            </a:fld>
            <a:endParaRPr lang="fr-FR"/>
          </a:p>
        </p:txBody>
      </p:sp>
      <p:sp>
        <p:nvSpPr>
          <p:cNvPr id="4" name="Titre 3"/>
          <p:cNvSpPr>
            <a:spLocks noGrp="1"/>
          </p:cNvSpPr>
          <p:nvPr>
            <p:ph type="title"/>
          </p:nvPr>
        </p:nvSpPr>
        <p:spPr>
          <a:xfrm>
            <a:off x="467544" y="656692"/>
            <a:ext cx="8229600" cy="1584176"/>
          </a:xfrm>
        </p:spPr>
        <p:txBody>
          <a:bodyPr>
            <a:normAutofit fontScale="90000"/>
          </a:bodyPr>
          <a:lstStyle/>
          <a:p>
            <a:r>
              <a:rPr lang="fr-FR" altLang="fr-FR" sz="2000" b="1" dirty="0" smtClean="0">
                <a:latin typeface="+mn-lt"/>
                <a:ea typeface="+mn-ea"/>
                <a:cs typeface="+mn-cs"/>
              </a:rPr>
              <a:t>Au point central du réseau</a:t>
            </a:r>
            <a:br>
              <a:rPr lang="fr-FR" altLang="fr-FR" sz="2000" b="1" dirty="0" smtClean="0">
                <a:latin typeface="+mn-lt"/>
                <a:ea typeface="+mn-ea"/>
                <a:cs typeface="+mn-cs"/>
              </a:rPr>
            </a:br>
            <a:r>
              <a:rPr lang="fr-FR" altLang="fr-FR" sz="2000" b="1" dirty="0" smtClean="0">
                <a:latin typeface="+mn-lt"/>
                <a:ea typeface="+mn-ea"/>
                <a:cs typeface="+mn-cs"/>
              </a:rPr>
              <a:t>(local technique du service informatique)</a:t>
            </a:r>
            <a:br>
              <a:rPr lang="fr-FR" altLang="fr-FR" sz="2000" b="1" dirty="0" smtClean="0">
                <a:latin typeface="+mn-lt"/>
                <a:ea typeface="+mn-ea"/>
                <a:cs typeface="+mn-cs"/>
              </a:rPr>
            </a:br>
            <a:r>
              <a:rPr lang="fr-FR" altLang="fr-FR" sz="2000" b="1" dirty="0" smtClean="0">
                <a:latin typeface="+mn-lt"/>
                <a:ea typeface="+mn-ea"/>
                <a:cs typeface="+mn-cs"/>
              </a:rPr>
              <a:t/>
            </a:r>
            <a:br>
              <a:rPr lang="fr-FR" altLang="fr-FR" sz="2000" b="1" dirty="0" smtClean="0">
                <a:latin typeface="+mn-lt"/>
                <a:ea typeface="+mn-ea"/>
                <a:cs typeface="+mn-cs"/>
              </a:rPr>
            </a:br>
            <a:r>
              <a:rPr lang="fr-FR" altLang="fr-FR" sz="2000" b="1" dirty="0">
                <a:latin typeface="+mn-lt"/>
                <a:ea typeface="+mn-ea"/>
                <a:cs typeface="+mn-cs"/>
              </a:rPr>
              <a:t/>
            </a:r>
            <a:br>
              <a:rPr lang="fr-FR" altLang="fr-FR" sz="2000" b="1" dirty="0">
                <a:latin typeface="+mn-lt"/>
                <a:ea typeface="+mn-ea"/>
                <a:cs typeface="+mn-cs"/>
              </a:rPr>
            </a:br>
            <a:r>
              <a:rPr lang="fr-FR" altLang="fr-FR" sz="2000" b="1" dirty="0" smtClean="0">
                <a:latin typeface="+mn-lt"/>
                <a:ea typeface="+mn-ea"/>
                <a:cs typeface="+mn-cs"/>
              </a:rPr>
              <a:t>1</a:t>
            </a:r>
            <a:r>
              <a:rPr lang="fr-FR" altLang="fr-FR" sz="2000" b="1" dirty="0">
                <a:latin typeface="+mn-lt"/>
                <a:ea typeface="+mn-ea"/>
                <a:cs typeface="+mn-cs"/>
              </a:rPr>
              <a:t>. Arrivent </a:t>
            </a:r>
            <a:r>
              <a:rPr lang="fr-FR" altLang="fr-FR" sz="2000" b="1" dirty="0" smtClean="0">
                <a:latin typeface="+mn-lt"/>
                <a:ea typeface="+mn-ea"/>
                <a:cs typeface="+mn-cs"/>
              </a:rPr>
              <a:t>7 câbles en fibre optique et  environ 600 câbles </a:t>
            </a:r>
            <a:r>
              <a:rPr lang="fr-FR" altLang="fr-FR" sz="2000" b="1" dirty="0">
                <a:latin typeface="+mn-lt"/>
                <a:ea typeface="+mn-ea"/>
                <a:cs typeface="+mn-cs"/>
              </a:rPr>
              <a:t>en paires torsadées </a:t>
            </a:r>
            <a:r>
              <a:rPr lang="fr-FR" altLang="fr-FR" sz="2000" b="1" dirty="0" smtClean="0">
                <a:latin typeface="+mn-lt"/>
                <a:ea typeface="+mn-ea"/>
                <a:cs typeface="+mn-cs"/>
              </a:rPr>
              <a:t>par </a:t>
            </a:r>
            <a:r>
              <a:rPr lang="fr-FR" altLang="fr-FR" sz="2000" b="1" dirty="0">
                <a:latin typeface="+mn-lt"/>
                <a:ea typeface="+mn-ea"/>
                <a:cs typeface="+mn-cs"/>
              </a:rPr>
              <a:t>l’arrière de la baie de brassage.</a:t>
            </a:r>
            <a:br>
              <a:rPr lang="fr-FR" altLang="fr-FR" sz="2000" b="1" dirty="0">
                <a:latin typeface="+mn-lt"/>
                <a:ea typeface="+mn-ea"/>
                <a:cs typeface="+mn-cs"/>
              </a:rPr>
            </a:br>
            <a:r>
              <a:rPr lang="fr-FR" altLang="fr-FR" sz="2000" b="1" dirty="0">
                <a:latin typeface="+mn-lt"/>
                <a:ea typeface="+mn-ea"/>
                <a:cs typeface="+mn-cs"/>
              </a:rPr>
              <a:t/>
            </a:r>
            <a:br>
              <a:rPr lang="fr-FR" altLang="fr-FR" sz="2000" b="1" dirty="0">
                <a:latin typeface="+mn-lt"/>
                <a:ea typeface="+mn-ea"/>
                <a:cs typeface="+mn-cs"/>
              </a:rPr>
            </a:br>
            <a:endParaRPr lang="fr-FR" sz="2000" b="1" dirty="0">
              <a:latin typeface="+mn-lt"/>
              <a:ea typeface="+mn-ea"/>
              <a:cs typeface="+mn-cs"/>
            </a:endParaRPr>
          </a:p>
        </p:txBody>
      </p:sp>
      <p:sp>
        <p:nvSpPr>
          <p:cNvPr id="5" name="Titre 3"/>
          <p:cNvSpPr txBox="1">
            <a:spLocks/>
          </p:cNvSpPr>
          <p:nvPr/>
        </p:nvSpPr>
        <p:spPr>
          <a:xfrm>
            <a:off x="596636" y="4365104"/>
            <a:ext cx="8229600" cy="648072"/>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altLang="fr-FR" sz="2000" b="1" dirty="0" smtClean="0">
                <a:latin typeface="+mn-lt"/>
                <a:ea typeface="+mn-ea"/>
                <a:cs typeface="+mn-cs"/>
              </a:rPr>
              <a:t/>
            </a:r>
            <a:br>
              <a:rPr lang="fr-FR" altLang="fr-FR" sz="2000" b="1" dirty="0" smtClean="0">
                <a:latin typeface="+mn-lt"/>
                <a:ea typeface="+mn-ea"/>
                <a:cs typeface="+mn-cs"/>
              </a:rPr>
            </a:br>
            <a:r>
              <a:rPr lang="fr-FR" altLang="fr-FR" sz="1800" b="1" dirty="0" smtClean="0">
                <a:latin typeface="+mn-lt"/>
                <a:ea typeface="+mn-ea"/>
                <a:cs typeface="+mn-cs"/>
              </a:rPr>
              <a:t>4. Les commutateurs forment le « cœur de réseau ». </a:t>
            </a:r>
          </a:p>
        </p:txBody>
      </p:sp>
      <p:sp>
        <p:nvSpPr>
          <p:cNvPr id="6" name="Titre 3"/>
          <p:cNvSpPr txBox="1">
            <a:spLocks/>
          </p:cNvSpPr>
          <p:nvPr/>
        </p:nvSpPr>
        <p:spPr>
          <a:xfrm>
            <a:off x="467544" y="2240867"/>
            <a:ext cx="8229600" cy="1044117"/>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altLang="fr-FR" sz="2000" b="1" dirty="0" smtClean="0">
                <a:latin typeface="+mn-lt"/>
                <a:ea typeface="+mn-ea"/>
                <a:cs typeface="+mn-cs"/>
              </a:rPr>
              <a:t/>
            </a:r>
            <a:br>
              <a:rPr lang="fr-FR" altLang="fr-FR" sz="2000" b="1" dirty="0" smtClean="0">
                <a:latin typeface="+mn-lt"/>
                <a:ea typeface="+mn-ea"/>
                <a:cs typeface="+mn-cs"/>
              </a:rPr>
            </a:br>
            <a:r>
              <a:rPr lang="fr-FR" altLang="fr-FR" sz="2000" b="1" dirty="0" smtClean="0">
                <a:latin typeface="+mn-lt"/>
                <a:ea typeface="+mn-ea"/>
                <a:cs typeface="+mn-cs"/>
              </a:rPr>
              <a:t>2. La baie de brassage comporte 2 tableaux de connecteurs RJ 45 et 1 bandeau fibre (ou tiroir optique) équipé de connecteurs pour la fibre.</a:t>
            </a:r>
            <a:r>
              <a:rPr lang="fr-FR" altLang="fr-FR" sz="2200" b="1" dirty="0" smtClean="0">
                <a:latin typeface="+mn-lt"/>
                <a:ea typeface="+mn-ea"/>
                <a:cs typeface="+mn-cs"/>
              </a:rPr>
              <a:t/>
            </a:r>
            <a:br>
              <a:rPr lang="fr-FR" altLang="fr-FR" sz="2200" b="1" dirty="0" smtClean="0">
                <a:latin typeface="+mn-lt"/>
                <a:ea typeface="+mn-ea"/>
                <a:cs typeface="+mn-cs"/>
              </a:rPr>
            </a:br>
            <a:endParaRPr lang="fr-FR" sz="2200" b="1" dirty="0">
              <a:latin typeface="+mn-lt"/>
              <a:ea typeface="+mn-ea"/>
              <a:cs typeface="+mn-cs"/>
            </a:endParaRPr>
          </a:p>
        </p:txBody>
      </p:sp>
      <p:sp>
        <p:nvSpPr>
          <p:cNvPr id="7" name="Titre 3"/>
          <p:cNvSpPr txBox="1">
            <a:spLocks/>
          </p:cNvSpPr>
          <p:nvPr/>
        </p:nvSpPr>
        <p:spPr>
          <a:xfrm>
            <a:off x="607328" y="3407350"/>
            <a:ext cx="8229600" cy="108012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altLang="fr-FR" sz="2000" b="1" dirty="0" smtClean="0">
                <a:latin typeface="+mn-lt"/>
                <a:ea typeface="+mn-ea"/>
                <a:cs typeface="+mn-cs"/>
              </a:rPr>
              <a:t>3. Par le biais du panneau de brassage, les postes de travail sont alors connectés  à des commutateurs (switches) avec des ports RJ45 et des ports optiques.</a:t>
            </a:r>
            <a:br>
              <a:rPr lang="fr-FR" altLang="fr-FR" sz="2000" b="1" dirty="0" smtClean="0">
                <a:latin typeface="+mn-lt"/>
                <a:ea typeface="+mn-ea"/>
                <a:cs typeface="+mn-cs"/>
              </a:rPr>
            </a:br>
            <a:endParaRPr lang="fr-FR" sz="2000" b="1" dirty="0">
              <a:latin typeface="+mn-lt"/>
              <a:ea typeface="+mn-ea"/>
              <a:cs typeface="+mn-cs"/>
            </a:endParaRPr>
          </a:p>
        </p:txBody>
      </p:sp>
      <p:sp>
        <p:nvSpPr>
          <p:cNvPr id="8" name="Titre 3"/>
          <p:cNvSpPr txBox="1">
            <a:spLocks/>
          </p:cNvSpPr>
          <p:nvPr/>
        </p:nvSpPr>
        <p:spPr>
          <a:xfrm>
            <a:off x="617913" y="5301208"/>
            <a:ext cx="8229600" cy="648072"/>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altLang="fr-FR" sz="2000" b="1" dirty="0" smtClean="0">
                <a:latin typeface="+mn-lt"/>
                <a:ea typeface="+mn-ea"/>
                <a:cs typeface="+mn-cs"/>
              </a:rPr>
              <a:t/>
            </a:r>
            <a:br>
              <a:rPr lang="fr-FR" altLang="fr-FR" sz="2000" b="1" dirty="0" smtClean="0">
                <a:latin typeface="+mn-lt"/>
                <a:ea typeface="+mn-ea"/>
                <a:cs typeface="+mn-cs"/>
              </a:rPr>
            </a:br>
            <a:r>
              <a:rPr lang="fr-FR" altLang="fr-FR" sz="1800" b="1" dirty="0" smtClean="0">
                <a:latin typeface="+mn-lt"/>
                <a:ea typeface="+mn-ea"/>
                <a:cs typeface="+mn-cs"/>
              </a:rPr>
              <a:t>5. Au « cœur de réseau » sont reliés les serveurs.</a:t>
            </a:r>
          </a:p>
        </p:txBody>
      </p:sp>
      <p:sp>
        <p:nvSpPr>
          <p:cNvPr id="9" name="Espace réservé du pied de page 8"/>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1718271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F873A521-8EF6-4287-B2A3-7214EDD45E77}" type="slidenum">
              <a:rPr lang="fr-FR" smtClean="0"/>
              <a:t>19</a:t>
            </a:fld>
            <a:endParaRPr lang="fr-F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9952" y="145455"/>
            <a:ext cx="6010329" cy="6693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30475001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a:p>
        </p:txBody>
      </p:sp>
      <p:sp>
        <p:nvSpPr>
          <p:cNvPr id="3" name="Sous-titre 2"/>
          <p:cNvSpPr>
            <a:spLocks noGrp="1"/>
          </p:cNvSpPr>
          <p:nvPr>
            <p:ph type="subTitle" idx="1"/>
          </p:nvPr>
        </p:nvSpPr>
        <p:spPr/>
        <p:txBody>
          <a:bodyPr/>
          <a:lstStyle/>
          <a:p>
            <a:endParaRPr lang="fr-FR"/>
          </a:p>
        </p:txBody>
      </p:sp>
      <p:sp>
        <p:nvSpPr>
          <p:cNvPr id="4" name="Rectangle 2"/>
          <p:cNvSpPr txBox="1">
            <a:spLocks noChangeArrowheads="1"/>
          </p:cNvSpPr>
          <p:nvPr/>
        </p:nvSpPr>
        <p:spPr>
          <a:xfrm>
            <a:off x="685800" y="548680"/>
            <a:ext cx="7772400" cy="685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altLang="fr-FR" sz="2800" b="1" dirty="0" smtClean="0"/>
              <a:t>A la découverte du réseau informatique du lycée Estienne d’</a:t>
            </a:r>
            <a:r>
              <a:rPr lang="fr-FR" altLang="fr-FR" sz="2800" b="1" dirty="0" err="1" smtClean="0"/>
              <a:t>Orves</a:t>
            </a:r>
            <a:r>
              <a:rPr lang="fr-FR" altLang="fr-FR" sz="2800" b="1" dirty="0" smtClean="0"/>
              <a:t> – Beau-Site (rive gauche)</a:t>
            </a:r>
            <a:br>
              <a:rPr lang="fr-FR" altLang="fr-FR" sz="2800" b="1" dirty="0" smtClean="0"/>
            </a:br>
            <a:endParaRPr lang="fr-FR" altLang="fr-FR" sz="2800" b="1" dirty="0"/>
          </a:p>
        </p:txBody>
      </p:sp>
      <p:pic>
        <p:nvPicPr>
          <p:cNvPr id="5" name="Picture 21" descr="http://bs2.lyceebeausite.net/web/sites/default/files/data/presentationLycee/imageBS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75" y="1484784"/>
            <a:ext cx="7334250" cy="4543426"/>
          </a:xfrm>
          <a:prstGeom prst="rect">
            <a:avLst/>
          </a:prstGeom>
          <a:noFill/>
          <a:extLst>
            <a:ext uri="{909E8E84-426E-40DD-AFC4-6F175D3DCCD1}">
              <a14:hiddenFill xmlns:a14="http://schemas.microsoft.com/office/drawing/2010/main">
                <a:solidFill>
                  <a:srgbClr val="FFFFFF"/>
                </a:solidFill>
              </a14:hiddenFill>
            </a:ext>
          </a:extLst>
        </p:spPr>
      </p:pic>
      <p:sp>
        <p:nvSpPr>
          <p:cNvPr id="7" name="Espace réservé du numéro de diapositive 6"/>
          <p:cNvSpPr>
            <a:spLocks noGrp="1"/>
          </p:cNvSpPr>
          <p:nvPr>
            <p:ph type="sldNum" sz="quarter" idx="12"/>
          </p:nvPr>
        </p:nvSpPr>
        <p:spPr/>
        <p:txBody>
          <a:bodyPr/>
          <a:lstStyle/>
          <a:p>
            <a:fld id="{F873A521-8EF6-4287-B2A3-7214EDD45E77}" type="slidenum">
              <a:rPr lang="fr-FR" smtClean="0"/>
              <a:t>2</a:t>
            </a:fld>
            <a:endParaRPr lang="fr-FR" dirty="0"/>
          </a:p>
        </p:txBody>
      </p:sp>
      <p:sp>
        <p:nvSpPr>
          <p:cNvPr id="8" name="Espace réservé du pied de page 7"/>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18699426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F873A521-8EF6-4287-B2A3-7214EDD45E77}" type="slidenum">
              <a:rPr lang="fr-FR" smtClean="0"/>
              <a:t>20</a:t>
            </a:fld>
            <a:endParaRPr lang="fr-F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20688"/>
            <a:ext cx="5476875" cy="531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10728567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F873A521-8EF6-4287-B2A3-7214EDD45E77}" type="slidenum">
              <a:rPr lang="fr-FR" smtClean="0"/>
              <a:t>21</a:t>
            </a:fld>
            <a:endParaRPr lang="fr-FR"/>
          </a:p>
        </p:txBody>
      </p:sp>
      <p:sp>
        <p:nvSpPr>
          <p:cNvPr id="4" name="Titre 3"/>
          <p:cNvSpPr>
            <a:spLocks noGrp="1"/>
          </p:cNvSpPr>
          <p:nvPr>
            <p:ph type="title"/>
          </p:nvPr>
        </p:nvSpPr>
        <p:spPr>
          <a:xfrm>
            <a:off x="251520" y="980728"/>
            <a:ext cx="8517632" cy="5544616"/>
          </a:xfrm>
        </p:spPr>
        <p:txBody>
          <a:bodyPr>
            <a:normAutofit fontScale="90000"/>
          </a:bodyPr>
          <a:lstStyle/>
          <a:p>
            <a:pPr indent="631825" algn="l"/>
            <a:r>
              <a:rPr lang="fr-FR" altLang="fr-FR" sz="2000" b="1" dirty="0" smtClean="0">
                <a:latin typeface="+mn-lt"/>
                <a:ea typeface="+mn-ea"/>
                <a:cs typeface="+mn-cs"/>
              </a:rPr>
              <a:t>			Au point central du réseau</a:t>
            </a:r>
            <a:br>
              <a:rPr lang="fr-FR" altLang="fr-FR" sz="2000" b="1" dirty="0" smtClean="0">
                <a:latin typeface="+mn-lt"/>
                <a:ea typeface="+mn-ea"/>
                <a:cs typeface="+mn-cs"/>
              </a:rPr>
            </a:br>
            <a:r>
              <a:rPr lang="fr-FR" altLang="fr-FR" sz="2000" b="1" dirty="0" smtClean="0">
                <a:latin typeface="+mn-lt"/>
                <a:ea typeface="+mn-ea"/>
                <a:cs typeface="+mn-cs"/>
              </a:rPr>
              <a:t>		(local technique du service informatique)</a:t>
            </a:r>
            <a:br>
              <a:rPr lang="fr-FR" altLang="fr-FR" sz="2000" b="1" dirty="0" smtClean="0">
                <a:latin typeface="+mn-lt"/>
                <a:ea typeface="+mn-ea"/>
                <a:cs typeface="+mn-cs"/>
              </a:rPr>
            </a:br>
            <a:r>
              <a:rPr lang="fr-FR" altLang="fr-FR" sz="2000" b="1" dirty="0" smtClean="0">
                <a:latin typeface="+mn-lt"/>
                <a:ea typeface="+mn-ea"/>
                <a:cs typeface="+mn-cs"/>
              </a:rPr>
              <a:t/>
            </a:r>
            <a:br>
              <a:rPr lang="fr-FR" altLang="fr-FR" sz="2000" b="1" dirty="0" smtClean="0">
                <a:latin typeface="+mn-lt"/>
                <a:ea typeface="+mn-ea"/>
                <a:cs typeface="+mn-cs"/>
              </a:rPr>
            </a:br>
            <a:r>
              <a:rPr lang="fr-FR" altLang="fr-FR" sz="2000" b="1" dirty="0" smtClean="0">
                <a:latin typeface="+mn-lt"/>
                <a:ea typeface="+mn-ea"/>
                <a:cs typeface="+mn-cs"/>
              </a:rPr>
              <a:t>       Liste des serveurs disponibles :</a:t>
            </a:r>
            <a:br>
              <a:rPr lang="fr-FR" altLang="fr-FR" sz="2000" b="1" dirty="0" smtClean="0">
                <a:latin typeface="+mn-lt"/>
                <a:ea typeface="+mn-ea"/>
                <a:cs typeface="+mn-cs"/>
              </a:rPr>
            </a:br>
            <a:r>
              <a:rPr lang="fr-FR" altLang="fr-FR" sz="2000" b="1" dirty="0">
                <a:latin typeface="+mn-lt"/>
                <a:ea typeface="+mn-ea"/>
                <a:cs typeface="+mn-cs"/>
              </a:rPr>
              <a:t/>
            </a:r>
            <a:br>
              <a:rPr lang="fr-FR" altLang="fr-FR" sz="2000" b="1" dirty="0">
                <a:latin typeface="+mn-lt"/>
                <a:ea typeface="+mn-ea"/>
                <a:cs typeface="+mn-cs"/>
              </a:rPr>
            </a:br>
            <a:r>
              <a:rPr lang="fr-FR" altLang="fr-FR" sz="2000" b="1" dirty="0" smtClean="0">
                <a:latin typeface="+mn-lt"/>
                <a:ea typeface="+mn-ea"/>
                <a:cs typeface="+mn-cs"/>
              </a:rPr>
              <a:t>	- </a:t>
            </a:r>
            <a:r>
              <a:rPr lang="fr-FR" altLang="fr-FR" sz="2000" b="1" dirty="0" smtClean="0"/>
              <a:t>Serveur </a:t>
            </a:r>
            <a:r>
              <a:rPr lang="fr-FR" altLang="fr-FR" sz="2000" b="1" dirty="0"/>
              <a:t>d’authentification </a:t>
            </a:r>
            <a:r>
              <a:rPr lang="fr-FR" altLang="fr-FR" sz="2000" b="1" dirty="0" smtClean="0"/>
              <a:t>IACA ;</a:t>
            </a:r>
            <a:br>
              <a:rPr lang="fr-FR" altLang="fr-FR" sz="2000" b="1" dirty="0" smtClean="0"/>
            </a:br>
            <a:r>
              <a:rPr lang="fr-FR" altLang="fr-FR" sz="2000" b="1" dirty="0"/>
              <a:t/>
            </a:r>
            <a:br>
              <a:rPr lang="fr-FR" altLang="fr-FR" sz="2000" b="1" dirty="0"/>
            </a:br>
            <a:r>
              <a:rPr lang="fr-FR" altLang="fr-FR" sz="2000" b="1" dirty="0" smtClean="0"/>
              <a:t>	- Serveur de fichiers ;</a:t>
            </a:r>
            <a:br>
              <a:rPr lang="fr-FR" altLang="fr-FR" sz="2000" b="1" dirty="0" smtClean="0"/>
            </a:br>
            <a:r>
              <a:rPr lang="fr-FR" altLang="fr-FR" sz="2000" b="1" dirty="0" smtClean="0"/>
              <a:t/>
            </a:r>
            <a:br>
              <a:rPr lang="fr-FR" altLang="fr-FR" sz="2000" b="1" dirty="0" smtClean="0"/>
            </a:br>
            <a:r>
              <a:rPr lang="fr-FR" altLang="fr-FR" sz="2000" b="1" dirty="0" smtClean="0"/>
              <a:t>	- </a:t>
            </a:r>
            <a:r>
              <a:rPr lang="fr-FR" sz="2000" b="1" dirty="0"/>
              <a:t>Serveur Proxy </a:t>
            </a:r>
            <a:r>
              <a:rPr lang="fr-FR" sz="2000" b="1" dirty="0" smtClean="0"/>
              <a:t>AMON ;</a:t>
            </a:r>
            <a:br>
              <a:rPr lang="fr-FR" sz="2000" b="1" dirty="0" smtClean="0"/>
            </a:br>
            <a:r>
              <a:rPr lang="fr-FR" sz="2000" b="1" dirty="0" smtClean="0"/>
              <a:t/>
            </a:r>
            <a:br>
              <a:rPr lang="fr-FR" sz="2000" b="1" dirty="0" smtClean="0"/>
            </a:br>
            <a:r>
              <a:rPr lang="fr-FR" sz="2000" b="1" dirty="0" smtClean="0"/>
              <a:t>	- </a:t>
            </a:r>
            <a:r>
              <a:rPr lang="fr-FR" altLang="fr-FR" sz="2000" b="1" dirty="0"/>
              <a:t>Serveur d’applications </a:t>
            </a:r>
            <a:r>
              <a:rPr lang="fr-FR" altLang="fr-FR" sz="2000" b="1" dirty="0" smtClean="0"/>
              <a:t>notariat ;</a:t>
            </a:r>
            <a:br>
              <a:rPr lang="fr-FR" altLang="fr-FR" sz="2000" b="1" dirty="0" smtClean="0"/>
            </a:br>
            <a:r>
              <a:rPr lang="fr-FR" altLang="fr-FR" sz="2000" b="1" dirty="0"/>
              <a:t/>
            </a:r>
            <a:br>
              <a:rPr lang="fr-FR" altLang="fr-FR" sz="2000" b="1" dirty="0"/>
            </a:br>
            <a:r>
              <a:rPr lang="fr-FR" altLang="fr-FR" sz="2000" b="1" dirty="0" smtClean="0"/>
              <a:t>	- Serveur d’impression ;</a:t>
            </a:r>
            <a:br>
              <a:rPr lang="fr-FR" altLang="fr-FR" sz="2000" b="1" dirty="0" smtClean="0"/>
            </a:br>
            <a:r>
              <a:rPr lang="fr-FR" altLang="fr-FR" sz="2000" b="1" dirty="0"/>
              <a:t/>
            </a:r>
            <a:br>
              <a:rPr lang="fr-FR" altLang="fr-FR" sz="2000" b="1" dirty="0"/>
            </a:br>
            <a:r>
              <a:rPr lang="fr-FR" altLang="fr-FR" sz="2000" b="1" dirty="0" smtClean="0"/>
              <a:t>	- Serveur Cegid (PGI) ;</a:t>
            </a:r>
            <a:br>
              <a:rPr lang="fr-FR" altLang="fr-FR" sz="2000" b="1" dirty="0" smtClean="0"/>
            </a:br>
            <a:r>
              <a:rPr lang="fr-FR" altLang="fr-FR" sz="2000" b="1" dirty="0"/>
              <a:t/>
            </a:r>
            <a:br>
              <a:rPr lang="fr-FR" altLang="fr-FR" sz="2000" b="1" dirty="0"/>
            </a:br>
            <a:r>
              <a:rPr lang="fr-FR" altLang="fr-FR" sz="2000" b="1" dirty="0" smtClean="0"/>
              <a:t>	- Serveur Base Cegid Expert + </a:t>
            </a:r>
            <a:r>
              <a:rPr lang="fr-FR" altLang="fr-FR" sz="2000" b="1" dirty="0" err="1" smtClean="0"/>
              <a:t>Pronote</a:t>
            </a:r>
            <a:r>
              <a:rPr lang="fr-FR" altLang="fr-FR" sz="2000" b="1" dirty="0" smtClean="0"/>
              <a:t> ;</a:t>
            </a:r>
            <a:br>
              <a:rPr lang="fr-FR" altLang="fr-FR" sz="2000" b="1" dirty="0" smtClean="0"/>
            </a:br>
            <a:r>
              <a:rPr lang="fr-FR" altLang="fr-FR" sz="2000" b="1" dirty="0" smtClean="0"/>
              <a:t/>
            </a:r>
            <a:br>
              <a:rPr lang="fr-FR" altLang="fr-FR" sz="2000" b="1" dirty="0" smtClean="0"/>
            </a:br>
            <a:r>
              <a:rPr lang="fr-FR" altLang="fr-FR" sz="2000" b="1" dirty="0" smtClean="0"/>
              <a:t>	- Serveur vidéos (caméras sur réseau) ;</a:t>
            </a:r>
            <a:br>
              <a:rPr lang="fr-FR" altLang="fr-FR" sz="2000" b="1" dirty="0" smtClean="0"/>
            </a:br>
            <a:r>
              <a:rPr lang="fr-FR" altLang="fr-FR" sz="2000" b="1" dirty="0" smtClean="0"/>
              <a:t/>
            </a:r>
            <a:br>
              <a:rPr lang="fr-FR" altLang="fr-FR" sz="2000" b="1" dirty="0" smtClean="0"/>
            </a:br>
            <a:r>
              <a:rPr lang="fr-FR" altLang="fr-FR" sz="2000" b="1" dirty="0" smtClean="0"/>
              <a:t>	- Etc.</a:t>
            </a:r>
            <a:r>
              <a:rPr lang="fr-FR" sz="2200" b="1" dirty="0"/>
              <a:t/>
            </a:r>
            <a:br>
              <a:rPr lang="fr-FR" sz="2200" b="1" dirty="0"/>
            </a:br>
            <a:r>
              <a:rPr lang="fr-FR" altLang="fr-FR" sz="2000" b="1" dirty="0">
                <a:latin typeface="+mn-lt"/>
                <a:ea typeface="+mn-ea"/>
                <a:cs typeface="+mn-cs"/>
              </a:rPr>
              <a:t/>
            </a:r>
            <a:br>
              <a:rPr lang="fr-FR" altLang="fr-FR" sz="2000" b="1" dirty="0">
                <a:latin typeface="+mn-lt"/>
                <a:ea typeface="+mn-ea"/>
                <a:cs typeface="+mn-cs"/>
              </a:rPr>
            </a:br>
            <a:r>
              <a:rPr lang="fr-FR" altLang="fr-FR" sz="2000" b="1" dirty="0">
                <a:latin typeface="+mn-lt"/>
                <a:ea typeface="+mn-ea"/>
                <a:cs typeface="+mn-cs"/>
              </a:rPr>
              <a:t/>
            </a:r>
            <a:br>
              <a:rPr lang="fr-FR" altLang="fr-FR" sz="2000" b="1" dirty="0">
                <a:latin typeface="+mn-lt"/>
                <a:ea typeface="+mn-ea"/>
                <a:cs typeface="+mn-cs"/>
              </a:rPr>
            </a:br>
            <a:endParaRPr lang="fr-FR" sz="2000" b="1" dirty="0">
              <a:latin typeface="+mn-lt"/>
              <a:ea typeface="+mn-ea"/>
              <a:cs typeface="+mn-cs"/>
            </a:endParaRPr>
          </a:p>
        </p:txBody>
      </p:sp>
      <p:sp>
        <p:nvSpPr>
          <p:cNvPr id="5" name="Espace réservé du pied de page 4"/>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32011342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F873A521-8EF6-4287-B2A3-7214EDD45E77}" type="slidenum">
              <a:rPr lang="fr-FR" smtClean="0"/>
              <a:t>22</a:t>
            </a:fld>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585788"/>
            <a:ext cx="8239125" cy="568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17149011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F873A521-8EF6-4287-B2A3-7214EDD45E77}" type="slidenum">
              <a:rPr lang="fr-FR" smtClean="0"/>
              <a:t>23</a:t>
            </a:fld>
            <a:endParaRPr lang="fr-F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49621"/>
            <a:ext cx="3754424" cy="6673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16"/>
          <p:cNvSpPr>
            <a:spLocks noGrp="1" noChangeArrowheads="1"/>
          </p:cNvSpPr>
          <p:nvPr>
            <p:ph type="title"/>
          </p:nvPr>
        </p:nvSpPr>
        <p:spPr>
          <a:xfrm>
            <a:off x="4021943" y="149621"/>
            <a:ext cx="4726521" cy="563563"/>
          </a:xfrm>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fr-FR" sz="2200" b="1" dirty="0"/>
              <a:t>Nous </a:t>
            </a:r>
            <a:r>
              <a:rPr lang="en-GB" altLang="fr-FR" sz="2200" b="1" dirty="0" err="1"/>
              <a:t>voici</a:t>
            </a:r>
            <a:r>
              <a:rPr lang="en-GB" altLang="fr-FR" sz="2200" b="1" dirty="0"/>
              <a:t> </a:t>
            </a:r>
            <a:r>
              <a:rPr lang="en-GB" altLang="fr-FR" sz="2200" b="1" dirty="0" err="1"/>
              <a:t>arrivés</a:t>
            </a:r>
            <a:r>
              <a:rPr lang="en-GB" altLang="fr-FR" sz="2200" b="1" dirty="0"/>
              <a:t> </a:t>
            </a:r>
            <a:r>
              <a:rPr lang="en-GB" altLang="fr-FR" sz="2200" b="1" dirty="0" smtClean="0"/>
              <a:t>aux </a:t>
            </a:r>
            <a:r>
              <a:rPr lang="en-GB" altLang="fr-FR" sz="2200" b="1" dirty="0" err="1" smtClean="0"/>
              <a:t>serveurs</a:t>
            </a:r>
            <a:r>
              <a:rPr lang="en-GB" altLang="fr-FR" sz="2200" b="1" dirty="0" smtClean="0"/>
              <a:t> </a:t>
            </a:r>
            <a:r>
              <a:rPr lang="en-GB" altLang="fr-FR" sz="2200" b="1" dirty="0"/>
              <a:t>!</a:t>
            </a:r>
          </a:p>
        </p:txBody>
      </p:sp>
      <p:grpSp>
        <p:nvGrpSpPr>
          <p:cNvPr id="7" name="Group 18"/>
          <p:cNvGrpSpPr>
            <a:grpSpLocks/>
          </p:cNvGrpSpPr>
          <p:nvPr/>
        </p:nvGrpSpPr>
        <p:grpSpPr bwMode="auto">
          <a:xfrm>
            <a:off x="4139951" y="901701"/>
            <a:ext cx="4569073" cy="1398340"/>
            <a:chOff x="326" y="568"/>
            <a:chExt cx="5160" cy="440"/>
          </a:xfrm>
        </p:grpSpPr>
        <p:sp>
          <p:nvSpPr>
            <p:cNvPr id="8" name="AutoShape 19"/>
            <p:cNvSpPr>
              <a:spLocks noChangeArrowheads="1"/>
            </p:cNvSpPr>
            <p:nvPr/>
          </p:nvSpPr>
          <p:spPr bwMode="auto">
            <a:xfrm>
              <a:off x="326" y="568"/>
              <a:ext cx="5160" cy="440"/>
            </a:xfrm>
            <a:prstGeom prst="roundRect">
              <a:avLst>
                <a:gd name="adj" fmla="val 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9" name="Text Box 20"/>
            <p:cNvSpPr txBox="1">
              <a:spLocks noChangeArrowheads="1"/>
            </p:cNvSpPr>
            <p:nvPr/>
          </p:nvSpPr>
          <p:spPr bwMode="auto">
            <a:xfrm>
              <a:off x="326" y="568"/>
              <a:ext cx="5160"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buClr>
                  <a:srgbClr val="3333CC"/>
                </a:buClr>
                <a:buSzPct val="100000"/>
                <a:buFont typeface="Arial" charset="0"/>
                <a:buNone/>
              </a:pPr>
              <a:r>
                <a:rPr lang="fr-FR" altLang="fr-FR" b="1" dirty="0">
                  <a:latin typeface="Calibri" panose="020F0502020204030204" pitchFamily="34" charset="0"/>
                  <a:cs typeface="Arial" charset="0"/>
                </a:rPr>
                <a:t>L</a:t>
              </a:r>
              <a:r>
                <a:rPr lang="fr-FR" altLang="fr-FR" b="1" dirty="0" smtClean="0">
                  <a:latin typeface="Calibri" panose="020F0502020204030204" pitchFamily="34" charset="0"/>
                  <a:cs typeface="Arial" charset="0"/>
                </a:rPr>
                <a:t>e </a:t>
              </a:r>
              <a:r>
                <a:rPr lang="fr-FR" altLang="fr-FR" b="1" dirty="0">
                  <a:latin typeface="Calibri" panose="020F0502020204030204" pitchFamily="34" charset="0"/>
                  <a:cs typeface="Arial" charset="0"/>
                </a:rPr>
                <a:t>serveur responsable de l'authentification des utilisateurs (vérification du nom et du mot de </a:t>
              </a:r>
              <a:r>
                <a:rPr lang="fr-FR" altLang="fr-FR" b="1" dirty="0" smtClean="0">
                  <a:latin typeface="Calibri" panose="020F0502020204030204" pitchFamily="34" charset="0"/>
                  <a:cs typeface="Arial" charset="0"/>
                </a:rPr>
                <a:t>passe)</a:t>
              </a:r>
              <a:r>
                <a:rPr lang="fr-FR" altLang="fr-FR" dirty="0">
                  <a:latin typeface="Calibri" panose="020F0502020204030204" pitchFamily="34" charset="0"/>
                  <a:cs typeface="Arial" charset="0"/>
                </a:rPr>
                <a:t> </a:t>
              </a:r>
              <a:r>
                <a:rPr lang="fr-FR" altLang="fr-FR" dirty="0" smtClean="0">
                  <a:latin typeface="Calibri" panose="020F0502020204030204" pitchFamily="34" charset="0"/>
                  <a:cs typeface="Arial" charset="0"/>
                </a:rPr>
                <a:t>se </a:t>
              </a:r>
              <a:r>
                <a:rPr lang="fr-FR" altLang="fr-FR" dirty="0">
                  <a:latin typeface="Calibri" panose="020F0502020204030204" pitchFamily="34" charset="0"/>
                  <a:cs typeface="Arial" charset="0"/>
                </a:rPr>
                <a:t>nomme </a:t>
              </a:r>
              <a:r>
                <a:rPr lang="fr-FR" altLang="fr-FR" dirty="0" smtClean="0">
                  <a:latin typeface="Calibri" panose="020F0502020204030204" pitchFamily="34" charset="0"/>
                  <a:cs typeface="Arial" charset="0"/>
                </a:rPr>
                <a:t>IACA. Il </a:t>
              </a:r>
              <a:r>
                <a:rPr lang="fr-FR" altLang="fr-FR" dirty="0">
                  <a:latin typeface="Calibri" panose="020F0502020204030204" pitchFamily="34" charset="0"/>
                  <a:cs typeface="Arial" charset="0"/>
                </a:rPr>
                <a:t>dispose d’un annuaire contenant les noms des utilisateurs autorisés et leur mot de passe.</a:t>
              </a:r>
            </a:p>
          </p:txBody>
        </p:sp>
      </p:grpSp>
      <p:sp>
        <p:nvSpPr>
          <p:cNvPr id="10" name="Text Box 26"/>
          <p:cNvSpPr txBox="1">
            <a:spLocks noChangeArrowheads="1"/>
          </p:cNvSpPr>
          <p:nvPr/>
        </p:nvSpPr>
        <p:spPr bwMode="auto">
          <a:xfrm>
            <a:off x="4139951" y="2662604"/>
            <a:ext cx="4680521" cy="1975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buClr>
                <a:srgbClr val="3333CC"/>
              </a:buClr>
              <a:buSzPct val="100000"/>
              <a:buFont typeface="Arial" charset="0"/>
              <a:buNone/>
            </a:pPr>
            <a:r>
              <a:rPr lang="fr-FR" altLang="fr-FR" dirty="0">
                <a:latin typeface="Calibri" panose="020F0502020204030204" pitchFamily="34" charset="0"/>
                <a:cs typeface="Arial" charset="0"/>
              </a:rPr>
              <a:t>A chaque fois qu’une personne s’identifie (nom et mot de passe</a:t>
            </a:r>
            <a:r>
              <a:rPr lang="fr-FR" altLang="fr-FR" dirty="0" smtClean="0">
                <a:latin typeface="Calibri" panose="020F0502020204030204" pitchFamily="34" charset="0"/>
                <a:cs typeface="Arial" charset="0"/>
              </a:rPr>
              <a:t>), IACA vérifie </a:t>
            </a:r>
            <a:r>
              <a:rPr lang="fr-FR" altLang="fr-FR" dirty="0">
                <a:latin typeface="Calibri" panose="020F0502020204030204" pitchFamily="34" charset="0"/>
                <a:cs typeface="Arial" charset="0"/>
              </a:rPr>
              <a:t>que le nom est connu et que le mot de passe est le bon.</a:t>
            </a:r>
          </a:p>
          <a:p>
            <a:pPr>
              <a:buClr>
                <a:srgbClr val="3333CC"/>
              </a:buClr>
              <a:buSzPct val="100000"/>
              <a:buFont typeface="Arial" charset="0"/>
              <a:buNone/>
            </a:pPr>
            <a:r>
              <a:rPr lang="en-GB" altLang="fr-FR" dirty="0">
                <a:latin typeface="Calibri" panose="020F0502020204030204" pitchFamily="34" charset="0"/>
                <a:cs typeface="Arial" charset="0"/>
              </a:rPr>
              <a:t>Si les conditions </a:t>
            </a:r>
            <a:r>
              <a:rPr lang="en-GB" altLang="fr-FR" dirty="0" err="1">
                <a:latin typeface="Calibri" panose="020F0502020204030204" pitchFamily="34" charset="0"/>
                <a:cs typeface="Arial" charset="0"/>
              </a:rPr>
              <a:t>sont</a:t>
            </a:r>
            <a:r>
              <a:rPr lang="en-GB" altLang="fr-FR" dirty="0">
                <a:latin typeface="Calibri" panose="020F0502020204030204" pitchFamily="34" charset="0"/>
                <a:cs typeface="Arial" charset="0"/>
              </a:rPr>
              <a:t> </a:t>
            </a:r>
            <a:r>
              <a:rPr lang="en-GB" altLang="fr-FR" dirty="0" err="1">
                <a:latin typeface="Calibri" panose="020F0502020204030204" pitchFamily="34" charset="0"/>
                <a:cs typeface="Arial" charset="0"/>
              </a:rPr>
              <a:t>remplies</a:t>
            </a:r>
            <a:r>
              <a:rPr lang="en-GB" altLang="fr-FR" dirty="0">
                <a:latin typeface="Calibri" panose="020F0502020204030204" pitchFamily="34" charset="0"/>
                <a:cs typeface="Arial" charset="0"/>
              </a:rPr>
              <a:t>, </a:t>
            </a:r>
            <a:r>
              <a:rPr lang="en-GB" altLang="fr-FR" dirty="0" err="1">
                <a:latin typeface="Calibri" panose="020F0502020204030204" pitchFamily="34" charset="0"/>
                <a:cs typeface="Arial" charset="0"/>
              </a:rPr>
              <a:t>l’utilisateur</a:t>
            </a:r>
            <a:r>
              <a:rPr lang="en-GB" altLang="fr-FR" dirty="0">
                <a:latin typeface="Calibri" panose="020F0502020204030204" pitchFamily="34" charset="0"/>
                <a:cs typeface="Arial" charset="0"/>
              </a:rPr>
              <a:t> </a:t>
            </a:r>
            <a:r>
              <a:rPr lang="en-GB" altLang="fr-FR" dirty="0" err="1">
                <a:latin typeface="Calibri" panose="020F0502020204030204" pitchFamily="34" charset="0"/>
                <a:cs typeface="Arial" charset="0"/>
              </a:rPr>
              <a:t>peut</a:t>
            </a:r>
            <a:r>
              <a:rPr lang="en-GB" altLang="fr-FR" dirty="0">
                <a:latin typeface="Calibri" panose="020F0502020204030204" pitchFamily="34" charset="0"/>
                <a:cs typeface="Arial" charset="0"/>
              </a:rPr>
              <a:t> </a:t>
            </a:r>
            <a:r>
              <a:rPr lang="en-GB" altLang="fr-FR" dirty="0" err="1">
                <a:latin typeface="Calibri" panose="020F0502020204030204" pitchFamily="34" charset="0"/>
                <a:cs typeface="Arial" charset="0"/>
              </a:rPr>
              <a:t>accéder</a:t>
            </a:r>
            <a:r>
              <a:rPr lang="en-GB" altLang="fr-FR" dirty="0">
                <a:latin typeface="Calibri" panose="020F0502020204030204" pitchFamily="34" charset="0"/>
                <a:cs typeface="Arial" charset="0"/>
              </a:rPr>
              <a:t> à </a:t>
            </a:r>
            <a:r>
              <a:rPr lang="en-GB" altLang="fr-FR" dirty="0" err="1">
                <a:latin typeface="Calibri" panose="020F0502020204030204" pitchFamily="34" charset="0"/>
                <a:cs typeface="Arial" charset="0"/>
              </a:rPr>
              <a:t>certaines</a:t>
            </a:r>
            <a:r>
              <a:rPr lang="en-GB" altLang="fr-FR" dirty="0">
                <a:latin typeface="Calibri" panose="020F0502020204030204" pitchFamily="34" charset="0"/>
                <a:cs typeface="Arial" charset="0"/>
              </a:rPr>
              <a:t> </a:t>
            </a:r>
            <a:r>
              <a:rPr lang="en-GB" altLang="fr-FR" dirty="0" err="1" smtClean="0">
                <a:latin typeface="Calibri" panose="020F0502020204030204" pitchFamily="34" charset="0"/>
                <a:cs typeface="Arial" charset="0"/>
              </a:rPr>
              <a:t>ressources</a:t>
            </a:r>
            <a:r>
              <a:rPr lang="en-GB" altLang="fr-FR" b="1" dirty="0" smtClean="0">
                <a:latin typeface="Calibri" panose="020F0502020204030204" pitchFamily="34" charset="0"/>
                <a:cs typeface="Arial" charset="0"/>
              </a:rPr>
              <a:t> </a:t>
            </a:r>
            <a:r>
              <a:rPr lang="en-GB" altLang="fr-FR" b="1" dirty="0">
                <a:latin typeface="Calibri" panose="020F0502020204030204" pitchFamily="34" charset="0"/>
                <a:cs typeface="Arial" charset="0"/>
              </a:rPr>
              <a:t>: </a:t>
            </a:r>
            <a:r>
              <a:rPr lang="en-GB" altLang="fr-FR" dirty="0">
                <a:latin typeface="Calibri" panose="020F0502020204030204" pitchFamily="34" charset="0"/>
                <a:cs typeface="Arial" charset="0"/>
              </a:rPr>
              <a:t>dossiers, </a:t>
            </a:r>
            <a:r>
              <a:rPr lang="en-GB" altLang="fr-FR" dirty="0" err="1" smtClean="0">
                <a:latin typeface="Calibri" panose="020F0502020204030204" pitchFamily="34" charset="0"/>
                <a:cs typeface="Arial" charset="0"/>
              </a:rPr>
              <a:t>imprimantes</a:t>
            </a:r>
            <a:r>
              <a:rPr lang="en-GB" altLang="fr-FR" dirty="0" smtClean="0">
                <a:latin typeface="Calibri" panose="020F0502020204030204" pitchFamily="34" charset="0"/>
                <a:cs typeface="Arial" charset="0"/>
              </a:rPr>
              <a:t>, etc.</a:t>
            </a:r>
          </a:p>
          <a:p>
            <a:pPr>
              <a:buClr>
                <a:srgbClr val="3333CC"/>
              </a:buClr>
              <a:buSzPct val="100000"/>
              <a:buFont typeface="Arial" charset="0"/>
              <a:buNone/>
            </a:pPr>
            <a:endParaRPr lang="en-GB" altLang="fr-FR" dirty="0">
              <a:latin typeface="Calibri" panose="020F0502020204030204" pitchFamily="34" charset="0"/>
              <a:cs typeface="Arial" charset="0"/>
            </a:endParaRPr>
          </a:p>
        </p:txBody>
      </p:sp>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22111602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F873A521-8EF6-4287-B2A3-7214EDD45E77}" type="slidenum">
              <a:rPr lang="fr-FR" smtClean="0"/>
              <a:t>24</a:t>
            </a:fld>
            <a:endParaRPr lang="fr-F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388" y="571500"/>
            <a:ext cx="8277225"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Espace réservé du pied de page 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17400437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9"/>
          <p:cNvSpPr txBox="1">
            <a:spLocks noChangeArrowheads="1"/>
          </p:cNvSpPr>
          <p:nvPr/>
        </p:nvSpPr>
        <p:spPr>
          <a:xfrm>
            <a:off x="433242" y="549503"/>
            <a:ext cx="8229600" cy="563562"/>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txBody>
          <a:bodyPr vert="horz" lIns="90000" tIns="46800" rIns="90000" bIns="4680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fr-FR" sz="2800" b="1" dirty="0" smtClean="0"/>
              <a:t>Plan du </a:t>
            </a:r>
            <a:r>
              <a:rPr lang="en-GB" altLang="fr-FR" sz="2800" b="1" dirty="0" err="1" smtClean="0"/>
              <a:t>lycée</a:t>
            </a:r>
            <a:r>
              <a:rPr lang="en-GB" altLang="fr-FR" sz="2800" b="1" dirty="0" smtClean="0"/>
              <a:t> (rive gauche)</a:t>
            </a:r>
            <a:endParaRPr lang="en-GB" altLang="fr-FR" sz="2800" b="1" dirty="0"/>
          </a:p>
        </p:txBody>
      </p:sp>
      <p:grpSp>
        <p:nvGrpSpPr>
          <p:cNvPr id="5" name="Group 40"/>
          <p:cNvGrpSpPr>
            <a:grpSpLocks/>
          </p:cNvGrpSpPr>
          <p:nvPr/>
        </p:nvGrpSpPr>
        <p:grpSpPr bwMode="auto">
          <a:xfrm>
            <a:off x="485775" y="1144588"/>
            <a:ext cx="8340725" cy="698500"/>
            <a:chOff x="306" y="478"/>
            <a:chExt cx="5254" cy="440"/>
          </a:xfrm>
        </p:grpSpPr>
        <p:sp>
          <p:nvSpPr>
            <p:cNvPr id="6" name="AutoShape 41"/>
            <p:cNvSpPr>
              <a:spLocks noChangeArrowheads="1"/>
            </p:cNvSpPr>
            <p:nvPr/>
          </p:nvSpPr>
          <p:spPr bwMode="auto">
            <a:xfrm>
              <a:off x="472" y="478"/>
              <a:ext cx="5088" cy="440"/>
            </a:xfrm>
            <a:prstGeom prst="roundRect">
              <a:avLst>
                <a:gd name="adj" fmla="val 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7" name="Text Box 42"/>
            <p:cNvSpPr txBox="1">
              <a:spLocks noChangeArrowheads="1"/>
            </p:cNvSpPr>
            <p:nvPr/>
          </p:nvSpPr>
          <p:spPr bwMode="auto">
            <a:xfrm>
              <a:off x="306" y="478"/>
              <a:ext cx="5254"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spcBef>
                  <a:spcPts val="500"/>
                </a:spcBef>
                <a:buClr>
                  <a:srgbClr val="000000"/>
                </a:buClr>
                <a:buSzPct val="100000"/>
                <a:buFont typeface="Arial" charset="0"/>
                <a:buNone/>
              </a:pPr>
              <a:r>
                <a:rPr lang="fr-FR" altLang="fr-FR" sz="2000" dirty="0" smtClean="0">
                  <a:cs typeface="Arial" charset="0"/>
                </a:rPr>
                <a:t>Le </a:t>
              </a:r>
              <a:r>
                <a:rPr lang="fr-FR" altLang="fr-FR" sz="2000" dirty="0">
                  <a:cs typeface="Arial" charset="0"/>
                </a:rPr>
                <a:t>lycée comprend </a:t>
              </a:r>
              <a:r>
                <a:rPr lang="fr-FR" altLang="fr-FR" sz="2000" dirty="0" smtClean="0">
                  <a:cs typeface="Arial" charset="0"/>
                </a:rPr>
                <a:t>3 </a:t>
              </a:r>
              <a:r>
                <a:rPr lang="fr-FR" altLang="fr-FR" sz="2000" dirty="0">
                  <a:cs typeface="Arial" charset="0"/>
                </a:rPr>
                <a:t>bâtiments </a:t>
              </a:r>
              <a:r>
                <a:rPr lang="fr-FR" altLang="fr-FR" sz="2000" dirty="0" smtClean="0">
                  <a:cs typeface="Arial" charset="0"/>
                </a:rPr>
                <a:t>«</a:t>
              </a:r>
              <a:r>
                <a:rPr lang="fr-FR" altLang="fr-FR" sz="2000" dirty="0">
                  <a:cs typeface="Arial" charset="0"/>
                </a:rPr>
                <a:t> câblés » et reliés en réseau. </a:t>
              </a:r>
              <a:endParaRPr lang="en-GB" altLang="fr-FR" sz="2000" dirty="0">
                <a:latin typeface="Times New Roman" pitchFamily="18" charset="0"/>
              </a:endParaRPr>
            </a:p>
          </p:txBody>
        </p:sp>
      </p:grpSp>
      <p:sp>
        <p:nvSpPr>
          <p:cNvPr id="10" name="Text Box 42"/>
          <p:cNvSpPr txBox="1">
            <a:spLocks noChangeArrowheads="1"/>
          </p:cNvSpPr>
          <p:nvPr/>
        </p:nvSpPr>
        <p:spPr bwMode="auto">
          <a:xfrm>
            <a:off x="5652120" y="4581128"/>
            <a:ext cx="2664296" cy="38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spcBef>
                <a:spcPts val="500"/>
              </a:spcBef>
              <a:buClr>
                <a:srgbClr val="000000"/>
              </a:buClr>
              <a:buSzPct val="100000"/>
              <a:buFont typeface="Arial" charset="0"/>
              <a:buNone/>
            </a:pPr>
            <a:endParaRPr lang="en-GB" altLang="fr-FR" sz="2000" dirty="0">
              <a:latin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8170" y="5229200"/>
            <a:ext cx="22955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8170" y="3209274"/>
            <a:ext cx="229552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022" y="1988840"/>
            <a:ext cx="306705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2" name="Connecteur en angle 21"/>
          <p:cNvCxnSpPr/>
          <p:nvPr/>
        </p:nvCxnSpPr>
        <p:spPr>
          <a:xfrm rot="16200000" flipH="1">
            <a:off x="1629047" y="3170933"/>
            <a:ext cx="1714501" cy="1085849"/>
          </a:xfrm>
          <a:prstGeom prst="bentConnector3">
            <a:avLst>
              <a:gd name="adj1" fmla="val 50000"/>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3" name="Connecteur en angle 22"/>
          <p:cNvCxnSpPr/>
          <p:nvPr/>
        </p:nvCxnSpPr>
        <p:spPr>
          <a:xfrm flipV="1">
            <a:off x="1863226" y="2399409"/>
            <a:ext cx="1085850" cy="457200"/>
          </a:xfrm>
          <a:prstGeom prst="bentConnector3">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4" name="Connecteur en angle 23"/>
          <p:cNvCxnSpPr/>
          <p:nvPr/>
        </p:nvCxnSpPr>
        <p:spPr>
          <a:xfrm rot="16200000" flipV="1">
            <a:off x="1203619" y="3530501"/>
            <a:ext cx="2633662" cy="1295403"/>
          </a:xfrm>
          <a:prstGeom prst="bentConnector3">
            <a:avLst>
              <a:gd name="adj1" fmla="val 386"/>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5" name="Bouée 24"/>
          <p:cNvSpPr/>
          <p:nvPr/>
        </p:nvSpPr>
        <p:spPr>
          <a:xfrm>
            <a:off x="1834651" y="2799459"/>
            <a:ext cx="142875" cy="133350"/>
          </a:xfrm>
          <a:prstGeom prst="donut">
            <a:avLst/>
          </a:prstGeom>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fr-FR" sz="1100">
              <a:solidFill>
                <a:schemeClr val="tx1"/>
              </a:solidFill>
            </a:endParaRPr>
          </a:p>
        </p:txBody>
      </p:sp>
      <p:sp>
        <p:nvSpPr>
          <p:cNvPr id="12" name="AutoShape 23"/>
          <p:cNvSpPr>
            <a:spLocks noChangeArrowheads="1"/>
          </p:cNvSpPr>
          <p:nvPr/>
        </p:nvSpPr>
        <p:spPr bwMode="auto">
          <a:xfrm>
            <a:off x="5984494" y="2399409"/>
            <a:ext cx="2611787" cy="1258919"/>
          </a:xfrm>
          <a:prstGeom prst="wedgeRoundRectCallout">
            <a:avLst>
              <a:gd name="adj1" fmla="val -136194"/>
              <a:gd name="adj2" fmla="val -60859"/>
              <a:gd name="adj3" fmla="val 16667"/>
            </a:avLst>
          </a:prstGeom>
          <a:solidFill>
            <a:schemeClr val="bg1"/>
          </a:solidFill>
          <a:ln w="19050">
            <a:solidFill>
              <a:srgbClr val="33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93000"/>
              </a:lnSpc>
              <a:spcBef>
                <a:spcPts val="500"/>
              </a:spcBef>
              <a:buClr>
                <a:srgbClr val="000000"/>
              </a:buClr>
              <a:buSzPct val="100000"/>
              <a:buFont typeface="Arial" charset="0"/>
              <a:buNone/>
            </a:pPr>
            <a:r>
              <a:rPr lang="fr-FR" altLang="fr-FR" sz="1600" dirty="0" smtClean="0">
                <a:cs typeface="Arial" charset="0"/>
              </a:rPr>
              <a:t>Enseignement de P10 : extension </a:t>
            </a:r>
            <a:r>
              <a:rPr lang="fr-FR" altLang="fr-FR" sz="1600" dirty="0">
                <a:cs typeface="Arial" charset="0"/>
              </a:rPr>
              <a:t>2000 </a:t>
            </a:r>
            <a:r>
              <a:rPr lang="fr-FR" altLang="fr-FR" sz="1600" dirty="0" smtClean="0">
                <a:cs typeface="Arial" charset="0"/>
              </a:rPr>
              <a:t>                     (</a:t>
            </a:r>
            <a:r>
              <a:rPr lang="fr-FR" altLang="fr-FR" sz="1600" dirty="0">
                <a:cs typeface="Arial" charset="0"/>
              </a:rPr>
              <a:t>salle banalisée 2002 et salle informatique 2217</a:t>
            </a:r>
            <a:r>
              <a:rPr lang="fr-FR" altLang="fr-FR" sz="1600" dirty="0" smtClean="0">
                <a:cs typeface="Arial" charset="0"/>
              </a:rPr>
              <a:t>)</a:t>
            </a:r>
            <a:r>
              <a:rPr lang="en-GB" altLang="fr-FR" sz="1600" dirty="0" smtClean="0">
                <a:latin typeface="Times New Roman" pitchFamily="18" charset="0"/>
              </a:rPr>
              <a:t> </a:t>
            </a:r>
            <a:endParaRPr lang="en-GB" altLang="fr-FR" sz="1600" dirty="0">
              <a:latin typeface="Times New Roman" pitchFamily="18" charset="0"/>
            </a:endParaRPr>
          </a:p>
        </p:txBody>
      </p:sp>
      <p:sp>
        <p:nvSpPr>
          <p:cNvPr id="15" name="Espace réservé du numéro de diapositive 1"/>
          <p:cNvSpPr>
            <a:spLocks noGrp="1"/>
          </p:cNvSpPr>
          <p:nvPr>
            <p:ph type="sldNum" sz="quarter" idx="12"/>
          </p:nvPr>
        </p:nvSpPr>
        <p:spPr>
          <a:xfrm>
            <a:off x="6553200" y="6356350"/>
            <a:ext cx="2133600" cy="365125"/>
          </a:xfrm>
        </p:spPr>
        <p:txBody>
          <a:bodyPr/>
          <a:lstStyle/>
          <a:p>
            <a:fld id="{F873A521-8EF6-4287-B2A3-7214EDD45E77}" type="slidenum">
              <a:rPr lang="fr-FR" smtClean="0"/>
              <a:t>3</a:t>
            </a:fld>
            <a:endParaRPr lang="fr-FR"/>
          </a:p>
        </p:txBody>
      </p:sp>
      <p:sp>
        <p:nvSpPr>
          <p:cNvPr id="16" name="Espace réservé du pied de page 5"/>
          <p:cNvSpPr>
            <a:spLocks noGrp="1"/>
          </p:cNvSpPr>
          <p:nvPr>
            <p:ph type="ftr" sz="quarter" idx="11"/>
          </p:nvPr>
        </p:nvSpPr>
        <p:spPr>
          <a:xfrm>
            <a:off x="3124200" y="6356350"/>
            <a:ext cx="2895600" cy="365125"/>
          </a:xfrm>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284684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0"/>
            <a:ext cx="9040614" cy="6206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000" dirty="0" smtClean="0"/>
              <a:t>La salle 2217 est équipée de </a:t>
            </a:r>
            <a:r>
              <a:rPr lang="fr-FR" sz="2000" dirty="0"/>
              <a:t>micro-ordinateurs reliés en </a:t>
            </a:r>
            <a:r>
              <a:rPr lang="fr-FR" sz="2000" dirty="0" smtClean="0"/>
              <a:t>réseau.</a:t>
            </a:r>
            <a:endParaRPr lang="fr-FR" sz="2000" dirty="0"/>
          </a:p>
        </p:txBody>
      </p:sp>
      <p:pic>
        <p:nvPicPr>
          <p:cNvPr id="6" name="Picture 21" descr="http://bs2.lyceebeausite.net/web/sites/default/files/data/presentationLycee/imageBS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389" y="1737856"/>
            <a:ext cx="7334250" cy="4543426"/>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6"/>
          <p:cNvSpPr txBox="1">
            <a:spLocks noChangeArrowheads="1"/>
          </p:cNvSpPr>
          <p:nvPr/>
        </p:nvSpPr>
        <p:spPr bwMode="auto">
          <a:xfrm>
            <a:off x="7685088" y="3768793"/>
            <a:ext cx="590551" cy="461665"/>
          </a:xfrm>
          <a:prstGeom prst="rect">
            <a:avLst/>
          </a:prstGeom>
          <a:solidFill>
            <a:srgbClr val="FFFF00">
              <a:alpha val="50000"/>
            </a:srgbClr>
          </a:solidFill>
          <a:ln w="38100">
            <a:solidFill>
              <a:srgbClr val="3333CC"/>
            </a:solidFill>
            <a:miter lim="800000"/>
            <a:headEnd/>
            <a:tailEnd/>
          </a:ln>
          <a:effectLst/>
        </p:spPr>
        <p:txBody>
          <a:bodyPr wrap="square">
            <a:spAutoFit/>
          </a:bodyPr>
          <a:lstStyle/>
          <a:p>
            <a:pPr algn="ctr"/>
            <a:r>
              <a:rPr lang="fr-FR" altLang="fr-FR" sz="1200" b="1" dirty="0" smtClean="0"/>
              <a:t>Salle 2217</a:t>
            </a:r>
            <a:endParaRPr lang="fr-FR" altLang="fr-FR" sz="1200" b="1" dirty="0"/>
          </a:p>
        </p:txBody>
      </p:sp>
      <p:sp>
        <p:nvSpPr>
          <p:cNvPr id="8" name="Text Box 6"/>
          <p:cNvSpPr txBox="1">
            <a:spLocks noChangeArrowheads="1"/>
          </p:cNvSpPr>
          <p:nvPr/>
        </p:nvSpPr>
        <p:spPr bwMode="auto">
          <a:xfrm>
            <a:off x="6180163" y="3013904"/>
            <a:ext cx="1800200" cy="461665"/>
          </a:xfrm>
          <a:prstGeom prst="rect">
            <a:avLst/>
          </a:prstGeom>
          <a:solidFill>
            <a:srgbClr val="FFFF00">
              <a:alpha val="50000"/>
            </a:srgbClr>
          </a:solidFill>
          <a:ln w="38100">
            <a:solidFill>
              <a:srgbClr val="3333CC"/>
            </a:solidFill>
            <a:miter lim="800000"/>
            <a:headEnd/>
            <a:tailEnd/>
          </a:ln>
          <a:effectLst/>
        </p:spPr>
        <p:txBody>
          <a:bodyPr wrap="square">
            <a:spAutoFit/>
          </a:bodyPr>
          <a:lstStyle/>
          <a:p>
            <a:pPr algn="ctr"/>
            <a:r>
              <a:rPr lang="fr-FR" altLang="fr-FR" sz="1200" b="1" dirty="0" smtClean="0"/>
              <a:t>Service informatique = point central du réseau</a:t>
            </a:r>
            <a:endParaRPr lang="fr-FR" altLang="fr-FR" sz="1200" b="1" dirty="0"/>
          </a:p>
        </p:txBody>
      </p:sp>
      <p:sp>
        <p:nvSpPr>
          <p:cNvPr id="9" name="Line 8"/>
          <p:cNvSpPr>
            <a:spLocks noChangeShapeType="1"/>
          </p:cNvSpPr>
          <p:nvPr/>
        </p:nvSpPr>
        <p:spPr bwMode="auto">
          <a:xfrm flipH="1" flipV="1">
            <a:off x="6180162" y="3475568"/>
            <a:ext cx="1504922" cy="533999"/>
          </a:xfrm>
          <a:prstGeom prst="line">
            <a:avLst/>
          </a:prstGeom>
          <a:noFill/>
          <a:ln w="38100">
            <a:solidFill>
              <a:srgbClr val="FF33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10" name="Rectangle 2"/>
          <p:cNvSpPr txBox="1">
            <a:spLocks noChangeArrowheads="1"/>
          </p:cNvSpPr>
          <p:nvPr/>
        </p:nvSpPr>
        <p:spPr>
          <a:xfrm>
            <a:off x="539552" y="620688"/>
            <a:ext cx="8501062" cy="4659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000" b="1" dirty="0" smtClean="0"/>
              <a:t>Qui donne </a:t>
            </a:r>
            <a:r>
              <a:rPr lang="fr-FR" sz="2000" b="1" dirty="0"/>
              <a:t>l’autorisation d’accéder au réseau </a:t>
            </a:r>
            <a:r>
              <a:rPr lang="fr-FR" sz="2000" b="1" dirty="0" smtClean="0"/>
              <a:t>?</a:t>
            </a:r>
            <a:endParaRPr lang="fr-FR" altLang="fr-FR" sz="2000" b="1" dirty="0"/>
          </a:p>
        </p:txBody>
      </p:sp>
      <p:sp>
        <p:nvSpPr>
          <p:cNvPr id="11" name="Rectangle 2"/>
          <p:cNvSpPr txBox="1">
            <a:spLocks noChangeArrowheads="1"/>
          </p:cNvSpPr>
          <p:nvPr/>
        </p:nvSpPr>
        <p:spPr>
          <a:xfrm>
            <a:off x="539552" y="1143832"/>
            <a:ext cx="8501062" cy="4659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000" b="1" dirty="0" smtClean="0"/>
              <a:t>Quels sont les moyens matériels utilisés ?</a:t>
            </a:r>
            <a:endParaRPr lang="fr-FR" altLang="fr-FR" sz="2000" b="1" dirty="0"/>
          </a:p>
        </p:txBody>
      </p:sp>
      <p:sp>
        <p:nvSpPr>
          <p:cNvPr id="12" name="Espace réservé du numéro de diapositive 1"/>
          <p:cNvSpPr>
            <a:spLocks noGrp="1"/>
          </p:cNvSpPr>
          <p:nvPr>
            <p:ph type="sldNum" sz="quarter" idx="12"/>
          </p:nvPr>
        </p:nvSpPr>
        <p:spPr>
          <a:xfrm>
            <a:off x="6553200" y="6356350"/>
            <a:ext cx="2133600" cy="365125"/>
          </a:xfrm>
        </p:spPr>
        <p:txBody>
          <a:bodyPr/>
          <a:lstStyle/>
          <a:p>
            <a:fld id="{F873A521-8EF6-4287-B2A3-7214EDD45E77}" type="slidenum">
              <a:rPr lang="fr-FR" smtClean="0"/>
              <a:t>4</a:t>
            </a:fld>
            <a:endParaRPr lang="fr-FR"/>
          </a:p>
        </p:txBody>
      </p:sp>
      <p:sp>
        <p:nvSpPr>
          <p:cNvPr id="13" name="Espace réservé du pied de page 5"/>
          <p:cNvSpPr>
            <a:spLocks noGrp="1"/>
          </p:cNvSpPr>
          <p:nvPr>
            <p:ph type="ftr" sz="quarter" idx="11"/>
          </p:nvPr>
        </p:nvSpPr>
        <p:spPr>
          <a:xfrm>
            <a:off x="3124200" y="6356350"/>
            <a:ext cx="2895600" cy="365125"/>
          </a:xfrm>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367668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539552" y="404664"/>
            <a:ext cx="8064896" cy="685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altLang="fr-FR" sz="2400" b="1" dirty="0">
                <a:latin typeface="+mn-lt"/>
                <a:ea typeface="+mn-ea"/>
                <a:cs typeface="+mn-cs"/>
              </a:rPr>
              <a:t>C’est parti pour la découverte des coulisses de notre lycée !!!</a:t>
            </a:r>
          </a:p>
        </p:txBody>
      </p:sp>
      <p:pic>
        <p:nvPicPr>
          <p:cNvPr id="5" name="Picture 15" descr="http://upload.wikimedia.org/wikipedia/commons/e/ef/Ksc-69pc-4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7295" y="1402080"/>
            <a:ext cx="4543425" cy="4907280"/>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F873A521-8EF6-4287-B2A3-7214EDD45E77}" type="slidenum">
              <a:rPr lang="fr-FR" smtClean="0"/>
              <a:t>5</a:t>
            </a:fld>
            <a:endParaRPr lang="fr-FR"/>
          </a:p>
        </p:txBody>
      </p:sp>
      <p:sp>
        <p:nvSpPr>
          <p:cNvPr id="6" name="Espace réservé du pied de page 5"/>
          <p:cNvSpPr>
            <a:spLocks noGrp="1"/>
          </p:cNvSpPr>
          <p:nvPr>
            <p:ph type="ftr" sz="quarter" idx="11"/>
          </p:nvPr>
        </p:nvSpPr>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36803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873A521-8EF6-4287-B2A3-7214EDD45E77}" type="slidenum">
              <a:rPr lang="fr-FR" smtClean="0"/>
              <a:t>6</a:t>
            </a:fld>
            <a:endParaRPr lang="fr-F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 y="19"/>
            <a:ext cx="9373334" cy="7275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12"/>
          <p:cNvSpPr txBox="1">
            <a:spLocks noChangeArrowheads="1"/>
          </p:cNvSpPr>
          <p:nvPr/>
        </p:nvSpPr>
        <p:spPr>
          <a:xfrm>
            <a:off x="333375" y="0"/>
            <a:ext cx="8229600" cy="563563"/>
          </a:xfrm>
          <a:prstGeom prst="rect">
            <a:avLst/>
          </a:prstGeom>
          <a:solidFill>
            <a:schemeClr val="bg1"/>
          </a:solidFill>
          <a:ln/>
          <a:extLst/>
        </p:spPr>
        <p:txBody>
          <a:bodyPr vert="horz" lIns="90000" tIns="46800" rIns="90000" bIns="4680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fr-FR" sz="2400" b="1" smtClean="0"/>
              <a:t>Point de départ : l’ordinateur 2217-A03</a:t>
            </a:r>
            <a:endParaRPr lang="en-GB" altLang="fr-FR" sz="2400" b="1" dirty="0"/>
          </a:p>
        </p:txBody>
      </p:sp>
      <p:sp>
        <p:nvSpPr>
          <p:cNvPr id="6" name="Espace réservé du pied de page 5"/>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975949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2"/>
          <p:cNvSpPr>
            <a:spLocks noGrp="1" noChangeArrowheads="1"/>
          </p:cNvSpPr>
          <p:nvPr>
            <p:ph type="title"/>
          </p:nvPr>
        </p:nvSpPr>
        <p:spPr>
          <a:xfrm>
            <a:off x="333375" y="427038"/>
            <a:ext cx="8229600" cy="563563"/>
          </a:xfrm>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fr-FR" sz="2400" b="1" dirty="0" err="1" smtClean="0"/>
              <a:t>L’ordinateur</a:t>
            </a:r>
            <a:r>
              <a:rPr lang="en-GB" altLang="fr-FR" sz="2400" b="1" dirty="0" smtClean="0"/>
              <a:t> 2217-A03</a:t>
            </a:r>
            <a:endParaRPr lang="en-GB" altLang="fr-FR" sz="2400" b="1" dirty="0"/>
          </a:p>
        </p:txBody>
      </p:sp>
      <p:grpSp>
        <p:nvGrpSpPr>
          <p:cNvPr id="13" name="Group 13"/>
          <p:cNvGrpSpPr>
            <a:grpSpLocks/>
          </p:cNvGrpSpPr>
          <p:nvPr/>
        </p:nvGrpSpPr>
        <p:grpSpPr bwMode="auto">
          <a:xfrm>
            <a:off x="285750" y="1082516"/>
            <a:ext cx="8324850" cy="730961"/>
            <a:chOff x="180" y="624"/>
            <a:chExt cx="5244" cy="780"/>
          </a:xfrm>
        </p:grpSpPr>
        <p:sp>
          <p:nvSpPr>
            <p:cNvPr id="14" name="AutoShape 14"/>
            <p:cNvSpPr>
              <a:spLocks noChangeArrowheads="1"/>
            </p:cNvSpPr>
            <p:nvPr/>
          </p:nvSpPr>
          <p:spPr bwMode="auto">
            <a:xfrm>
              <a:off x="336" y="624"/>
              <a:ext cx="5088" cy="440"/>
            </a:xfrm>
            <a:prstGeom prst="roundRect">
              <a:avLst>
                <a:gd name="adj" fmla="val 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15" name="Text Box 15"/>
            <p:cNvSpPr txBox="1">
              <a:spLocks noChangeArrowheads="1"/>
            </p:cNvSpPr>
            <p:nvPr/>
          </p:nvSpPr>
          <p:spPr bwMode="auto">
            <a:xfrm>
              <a:off x="180" y="624"/>
              <a:ext cx="5244" cy="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gn="ctr">
                <a:lnSpc>
                  <a:spcPct val="93000"/>
                </a:lnSpc>
                <a:spcBef>
                  <a:spcPts val="500"/>
                </a:spcBef>
                <a:buClr>
                  <a:srgbClr val="000000"/>
                </a:buClr>
                <a:buSzPct val="100000"/>
                <a:buFont typeface="Arial" charset="0"/>
                <a:buNone/>
              </a:pPr>
              <a:r>
                <a:rPr lang="en-GB" altLang="fr-FR" sz="2000" dirty="0" err="1" smtClean="0">
                  <a:latin typeface="Calibri" panose="020F0502020204030204" pitchFamily="34" charset="0"/>
                  <a:cs typeface="Arial" charset="0"/>
                </a:rPr>
                <a:t>Saisie</a:t>
              </a:r>
              <a:r>
                <a:rPr lang="en-GB" altLang="fr-FR" sz="2000" dirty="0" smtClean="0">
                  <a:latin typeface="Calibri" panose="020F0502020204030204" pitchFamily="34" charset="0"/>
                  <a:cs typeface="Arial" charset="0"/>
                </a:rPr>
                <a:t> du </a:t>
              </a:r>
              <a:r>
                <a:rPr lang="en-GB" altLang="fr-FR" sz="2000" u="sng" dirty="0" smtClean="0">
                  <a:latin typeface="Calibri" panose="020F0502020204030204" pitchFamily="34" charset="0"/>
                  <a:cs typeface="Arial" charset="0"/>
                </a:rPr>
                <a:t>nom </a:t>
              </a:r>
              <a:r>
                <a:rPr lang="en-GB" altLang="fr-FR" sz="2000" u="sng" dirty="0" err="1">
                  <a:latin typeface="Calibri" panose="020F0502020204030204" pitchFamily="34" charset="0"/>
                  <a:cs typeface="Arial" charset="0"/>
                </a:rPr>
                <a:t>d’utilisateur</a:t>
              </a:r>
              <a:r>
                <a:rPr lang="en-GB" altLang="fr-FR" sz="2000" i="1" dirty="0">
                  <a:latin typeface="Calibri" panose="020F0502020204030204" pitchFamily="34" charset="0"/>
                  <a:cs typeface="Arial" charset="0"/>
                </a:rPr>
                <a:t> </a:t>
              </a:r>
              <a:r>
                <a:rPr lang="en-GB" altLang="fr-FR" sz="2000" i="1" dirty="0" smtClean="0">
                  <a:latin typeface="Calibri" panose="020F0502020204030204" pitchFamily="34" charset="0"/>
                  <a:cs typeface="Arial" charset="0"/>
                </a:rPr>
                <a:t> (login), </a:t>
              </a:r>
              <a:r>
                <a:rPr lang="en-GB" altLang="fr-FR" sz="2000" dirty="0" smtClean="0">
                  <a:latin typeface="Calibri" panose="020F0502020204030204" pitchFamily="34" charset="0"/>
                  <a:cs typeface="Arial" charset="0"/>
                </a:rPr>
                <a:t>du </a:t>
              </a:r>
              <a:r>
                <a:rPr lang="en-GB" altLang="fr-FR" sz="2000" u="sng" dirty="0">
                  <a:latin typeface="Calibri" panose="020F0502020204030204" pitchFamily="34" charset="0"/>
                  <a:cs typeface="Arial" charset="0"/>
                </a:rPr>
                <a:t>mot de </a:t>
              </a:r>
              <a:r>
                <a:rPr lang="en-GB" altLang="fr-FR" sz="2000" u="sng" dirty="0" err="1">
                  <a:latin typeface="Calibri" panose="020F0502020204030204" pitchFamily="34" charset="0"/>
                  <a:cs typeface="Arial" charset="0"/>
                </a:rPr>
                <a:t>passe</a:t>
              </a:r>
              <a:r>
                <a:rPr lang="en-GB" altLang="fr-FR" sz="2000" dirty="0">
                  <a:latin typeface="Calibri" panose="020F0502020204030204" pitchFamily="34" charset="0"/>
                  <a:cs typeface="Arial" charset="0"/>
                </a:rPr>
                <a:t> </a:t>
              </a:r>
              <a:r>
                <a:rPr lang="en-GB" altLang="fr-FR" sz="2000" dirty="0" smtClean="0">
                  <a:latin typeface="Calibri" panose="020F0502020204030204" pitchFamily="34" charset="0"/>
                  <a:cs typeface="Arial" charset="0"/>
                </a:rPr>
                <a:t>au clavier</a:t>
              </a:r>
            </a:p>
            <a:p>
              <a:pPr algn="ctr">
                <a:lnSpc>
                  <a:spcPct val="93000"/>
                </a:lnSpc>
                <a:spcBef>
                  <a:spcPts val="500"/>
                </a:spcBef>
                <a:buClr>
                  <a:srgbClr val="000000"/>
                </a:buClr>
                <a:buSzPct val="100000"/>
                <a:buFont typeface="Arial" charset="0"/>
                <a:buNone/>
              </a:pPr>
              <a:r>
                <a:rPr lang="en-GB" altLang="fr-FR" sz="2000" dirty="0" smtClean="0">
                  <a:latin typeface="Calibri" panose="020F0502020204030204" pitchFamily="34" charset="0"/>
                  <a:cs typeface="Arial" charset="0"/>
                </a:rPr>
                <a:t>et </a:t>
              </a:r>
              <a:r>
                <a:rPr lang="en-GB" altLang="fr-FR" sz="2000" dirty="0" err="1" smtClean="0">
                  <a:latin typeface="Calibri" panose="020F0502020204030204" pitchFamily="34" charset="0"/>
                  <a:cs typeface="Arial" charset="0"/>
                </a:rPr>
                <a:t>vérification</a:t>
              </a:r>
              <a:r>
                <a:rPr lang="en-GB" altLang="fr-FR" sz="2000" dirty="0" smtClean="0">
                  <a:latin typeface="Calibri" panose="020F0502020204030204" pitchFamily="34" charset="0"/>
                  <a:cs typeface="Arial" charset="0"/>
                </a:rPr>
                <a:t> du nom du </a:t>
              </a:r>
              <a:r>
                <a:rPr lang="en-GB" altLang="fr-FR" sz="2000" dirty="0" err="1" smtClean="0">
                  <a:latin typeface="Calibri" panose="020F0502020204030204" pitchFamily="34" charset="0"/>
                  <a:cs typeface="Arial" charset="0"/>
                </a:rPr>
                <a:t>domaine</a:t>
              </a:r>
              <a:r>
                <a:rPr lang="en-GB" altLang="fr-FR" sz="2000" dirty="0" smtClean="0">
                  <a:latin typeface="Calibri" panose="020F0502020204030204" pitchFamily="34" charset="0"/>
                  <a:cs typeface="Arial" charset="0"/>
                </a:rPr>
                <a:t>.</a:t>
              </a:r>
            </a:p>
          </p:txBody>
        </p:sp>
      </p:grpSp>
      <p:sp>
        <p:nvSpPr>
          <p:cNvPr id="20" name="AutoShape 21"/>
          <p:cNvSpPr>
            <a:spLocks noChangeArrowheads="1"/>
          </p:cNvSpPr>
          <p:nvPr/>
        </p:nvSpPr>
        <p:spPr bwMode="auto">
          <a:xfrm>
            <a:off x="3751847" y="4664120"/>
            <a:ext cx="2324100" cy="922490"/>
          </a:xfrm>
          <a:prstGeom prst="wedgeRoundRectCallout">
            <a:avLst>
              <a:gd name="adj1" fmla="val 2255"/>
              <a:gd name="adj2" fmla="val -112653"/>
              <a:gd name="adj3" fmla="val 16667"/>
            </a:avLst>
          </a:prstGeom>
          <a:solidFill>
            <a:schemeClr val="bg1"/>
          </a:solidFill>
          <a:ln w="19050">
            <a:solidFill>
              <a:srgbClr val="33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FR" altLang="fr-FR" dirty="0"/>
              <a:t>Fenêtre de saisie du nom </a:t>
            </a:r>
            <a:r>
              <a:rPr lang="fr-FR" altLang="fr-FR" dirty="0" smtClean="0"/>
              <a:t>d’utilisateur et </a:t>
            </a:r>
            <a:r>
              <a:rPr lang="fr-FR" altLang="fr-FR" dirty="0"/>
              <a:t>du mot de passe</a:t>
            </a:r>
          </a:p>
        </p:txBody>
      </p:sp>
      <p:pic>
        <p:nvPicPr>
          <p:cNvPr id="23"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9887" y="1999824"/>
            <a:ext cx="2916238" cy="2038350"/>
          </a:xfrm>
          <a:prstGeom prst="rect">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15"/>
          <p:cNvSpPr txBox="1">
            <a:spLocks noChangeArrowheads="1"/>
          </p:cNvSpPr>
          <p:nvPr/>
        </p:nvSpPr>
        <p:spPr bwMode="auto">
          <a:xfrm>
            <a:off x="347763" y="5776983"/>
            <a:ext cx="8324850" cy="38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gn="ctr">
              <a:lnSpc>
                <a:spcPct val="93000"/>
              </a:lnSpc>
              <a:spcBef>
                <a:spcPts val="500"/>
              </a:spcBef>
              <a:buClr>
                <a:srgbClr val="000000"/>
              </a:buClr>
              <a:buSzPct val="100000"/>
              <a:buFont typeface="Arial" charset="0"/>
              <a:buNone/>
            </a:pPr>
            <a:r>
              <a:rPr lang="en-GB" altLang="fr-FR" sz="2000" dirty="0" err="1" smtClean="0">
                <a:latin typeface="Calibri" panose="020F0502020204030204" pitchFamily="34" charset="0"/>
                <a:cs typeface="Arial" charset="0"/>
              </a:rPr>
              <a:t>Ces</a:t>
            </a:r>
            <a:r>
              <a:rPr lang="en-GB" altLang="fr-FR" sz="2000" dirty="0" smtClean="0">
                <a:latin typeface="Calibri" panose="020F0502020204030204" pitchFamily="34" charset="0"/>
                <a:cs typeface="Arial" charset="0"/>
              </a:rPr>
              <a:t> </a:t>
            </a:r>
            <a:r>
              <a:rPr lang="en-GB" altLang="fr-FR" sz="2000" dirty="0" err="1">
                <a:latin typeface="Calibri" panose="020F0502020204030204" pitchFamily="34" charset="0"/>
                <a:cs typeface="Arial" charset="0"/>
              </a:rPr>
              <a:t>informations</a:t>
            </a:r>
            <a:r>
              <a:rPr lang="en-GB" altLang="fr-FR" sz="2000" dirty="0">
                <a:latin typeface="Calibri" panose="020F0502020204030204" pitchFamily="34" charset="0"/>
                <a:cs typeface="Arial" charset="0"/>
              </a:rPr>
              <a:t> </a:t>
            </a:r>
            <a:r>
              <a:rPr lang="en-GB" altLang="fr-FR" sz="2000" dirty="0" err="1">
                <a:latin typeface="Calibri" panose="020F0502020204030204" pitchFamily="34" charset="0"/>
                <a:cs typeface="Arial" charset="0"/>
              </a:rPr>
              <a:t>sont</a:t>
            </a:r>
            <a:r>
              <a:rPr lang="en-GB" altLang="fr-FR" sz="2000" dirty="0">
                <a:latin typeface="Calibri" panose="020F0502020204030204" pitchFamily="34" charset="0"/>
                <a:cs typeface="Arial" charset="0"/>
              </a:rPr>
              <a:t> </a:t>
            </a:r>
            <a:r>
              <a:rPr lang="en-GB" altLang="fr-FR" sz="2000" dirty="0" err="1" smtClean="0">
                <a:latin typeface="Calibri" panose="020F0502020204030204" pitchFamily="34" charset="0"/>
                <a:cs typeface="Arial" charset="0"/>
              </a:rPr>
              <a:t>ensuite</a:t>
            </a:r>
            <a:r>
              <a:rPr lang="en-GB" altLang="fr-FR" sz="2000" dirty="0" smtClean="0">
                <a:latin typeface="Calibri" panose="020F0502020204030204" pitchFamily="34" charset="0"/>
                <a:cs typeface="Arial" charset="0"/>
              </a:rPr>
              <a:t> </a:t>
            </a:r>
            <a:r>
              <a:rPr lang="en-GB" altLang="fr-FR" sz="2000" dirty="0" err="1" smtClean="0">
                <a:latin typeface="Calibri" panose="020F0502020204030204" pitchFamily="34" charset="0"/>
                <a:cs typeface="Arial" charset="0"/>
              </a:rPr>
              <a:t>envoyées</a:t>
            </a:r>
            <a:r>
              <a:rPr lang="en-GB" altLang="fr-FR" sz="2000" dirty="0" smtClean="0">
                <a:latin typeface="Calibri" panose="020F0502020204030204" pitchFamily="34" charset="0"/>
                <a:cs typeface="Arial" charset="0"/>
              </a:rPr>
              <a:t> </a:t>
            </a:r>
            <a:r>
              <a:rPr lang="en-GB" altLang="fr-FR" sz="2000" dirty="0" err="1">
                <a:latin typeface="Calibri" panose="020F0502020204030204" pitchFamily="34" charset="0"/>
                <a:cs typeface="Arial" charset="0"/>
              </a:rPr>
              <a:t>sur</a:t>
            </a:r>
            <a:r>
              <a:rPr lang="en-GB" altLang="fr-FR" sz="2000" dirty="0">
                <a:latin typeface="Calibri" panose="020F0502020204030204" pitchFamily="34" charset="0"/>
                <a:cs typeface="Arial" charset="0"/>
              </a:rPr>
              <a:t> le </a:t>
            </a:r>
            <a:r>
              <a:rPr lang="en-GB" altLang="fr-FR" sz="2000" dirty="0" err="1" smtClean="0">
                <a:latin typeface="Calibri" panose="020F0502020204030204" pitchFamily="34" charset="0"/>
                <a:cs typeface="Arial" charset="0"/>
              </a:rPr>
              <a:t>réseau</a:t>
            </a:r>
            <a:r>
              <a:rPr lang="en-GB" altLang="fr-FR" sz="2000" dirty="0" smtClean="0">
                <a:latin typeface="Calibri" panose="020F0502020204030204" pitchFamily="34" charset="0"/>
                <a:cs typeface="Arial" charset="0"/>
              </a:rPr>
              <a:t>.</a:t>
            </a:r>
            <a:endParaRPr lang="en-GB" altLang="fr-FR" sz="2000" dirty="0">
              <a:latin typeface="Calibri" panose="020F0502020204030204" pitchFamily="34" charset="0"/>
              <a:cs typeface="Arial" charset="0"/>
            </a:endParaRPr>
          </a:p>
        </p:txBody>
      </p:sp>
      <p:sp>
        <p:nvSpPr>
          <p:cNvPr id="2" name="Espace réservé du numéro de diapositive 1"/>
          <p:cNvSpPr>
            <a:spLocks noGrp="1"/>
          </p:cNvSpPr>
          <p:nvPr>
            <p:ph type="sldNum" sz="quarter" idx="12"/>
          </p:nvPr>
        </p:nvSpPr>
        <p:spPr/>
        <p:txBody>
          <a:bodyPr/>
          <a:lstStyle/>
          <a:p>
            <a:fld id="{F873A521-8EF6-4287-B2A3-7214EDD45E77}" type="slidenum">
              <a:rPr lang="fr-FR" smtClean="0"/>
              <a:t>7</a:t>
            </a:fld>
            <a:endParaRPr lang="fr-FR" dirty="0"/>
          </a:p>
        </p:txBody>
      </p:sp>
      <p:sp>
        <p:nvSpPr>
          <p:cNvPr id="4" name="Espace réservé du pied de page 3"/>
          <p:cNvSpPr>
            <a:spLocks noGrp="1"/>
          </p:cNvSpPr>
          <p:nvPr>
            <p:ph type="ftr" sz="quarter" idx="11"/>
          </p:nvPr>
        </p:nvSpPr>
        <p:spPr/>
        <p:txBody>
          <a:bodyPr/>
          <a:lstStyle/>
          <a:p>
            <a:r>
              <a:rPr lang="fr-FR" dirty="0" smtClean="0"/>
              <a:t>© Réseau CRCF - Ministère de l'Éducation nationale - http://crcf.ac-grenoble.fr</a:t>
            </a:r>
            <a:endParaRPr lang="fr-FR" dirty="0"/>
          </a:p>
        </p:txBody>
      </p:sp>
    </p:spTree>
    <p:extLst>
      <p:ext uri="{BB962C8B-B14F-4D97-AF65-F5344CB8AC3E}">
        <p14:creationId xmlns:p14="http://schemas.microsoft.com/office/powerpoint/2010/main" val="184571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p:cNvGrpSpPr>
          <p:nvPr/>
        </p:nvGrpSpPr>
        <p:grpSpPr bwMode="auto">
          <a:xfrm>
            <a:off x="696913" y="2771960"/>
            <a:ext cx="3875087" cy="2436813"/>
            <a:chOff x="2099" y="1952"/>
            <a:chExt cx="2441" cy="1535"/>
          </a:xfrm>
        </p:grpSpPr>
        <p:grpSp>
          <p:nvGrpSpPr>
            <p:cNvPr id="5" name="Group 3"/>
            <p:cNvGrpSpPr>
              <a:grpSpLocks/>
            </p:cNvGrpSpPr>
            <p:nvPr/>
          </p:nvGrpSpPr>
          <p:grpSpPr bwMode="auto">
            <a:xfrm>
              <a:off x="2154" y="2145"/>
              <a:ext cx="884" cy="866"/>
              <a:chOff x="2154" y="2145"/>
              <a:chExt cx="884" cy="866"/>
            </a:xfrm>
          </p:grpSpPr>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4" y="2145"/>
                <a:ext cx="885" cy="867"/>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sp>
            <p:nvSpPr>
              <p:cNvPr id="11" name="AutoShape 5"/>
              <p:cNvSpPr>
                <a:spLocks noChangeArrowheads="1"/>
              </p:cNvSpPr>
              <p:nvPr/>
            </p:nvSpPr>
            <p:spPr bwMode="auto">
              <a:xfrm>
                <a:off x="2154" y="2145"/>
                <a:ext cx="885" cy="867"/>
              </a:xfrm>
              <a:prstGeom prst="roundRect">
                <a:avLst>
                  <a:gd name="adj" fmla="val 111"/>
                </a:avLst>
              </a:prstGeom>
              <a:noFill/>
              <a:ln w="19080">
                <a:solidFill>
                  <a:srgbClr val="33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grpSp>
          <p:nvGrpSpPr>
            <p:cNvPr id="6" name="Group 6"/>
            <p:cNvGrpSpPr>
              <a:grpSpLocks/>
            </p:cNvGrpSpPr>
            <p:nvPr/>
          </p:nvGrpSpPr>
          <p:grpSpPr bwMode="auto">
            <a:xfrm>
              <a:off x="3875" y="2011"/>
              <a:ext cx="618" cy="618"/>
              <a:chOff x="3875" y="2011"/>
              <a:chExt cx="618" cy="618"/>
            </a:xfrm>
          </p:grpSpPr>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5" y="2011"/>
                <a:ext cx="619" cy="619"/>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sp>
            <p:nvSpPr>
              <p:cNvPr id="9" name="AutoShape 8"/>
              <p:cNvSpPr>
                <a:spLocks noChangeArrowheads="1"/>
              </p:cNvSpPr>
              <p:nvPr/>
            </p:nvSpPr>
            <p:spPr bwMode="auto">
              <a:xfrm>
                <a:off x="3875" y="2011"/>
                <a:ext cx="619" cy="619"/>
              </a:xfrm>
              <a:prstGeom prst="roundRect">
                <a:avLst>
                  <a:gd name="adj" fmla="val 157"/>
                </a:avLst>
              </a:prstGeom>
              <a:noFill/>
              <a:ln w="19080">
                <a:solidFill>
                  <a:srgbClr val="33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sp>
          <p:nvSpPr>
            <p:cNvPr id="7" name="AutoShape 9"/>
            <p:cNvSpPr>
              <a:spLocks noChangeArrowheads="1"/>
            </p:cNvSpPr>
            <p:nvPr/>
          </p:nvSpPr>
          <p:spPr bwMode="auto">
            <a:xfrm>
              <a:off x="2099" y="1952"/>
              <a:ext cx="2442" cy="1536"/>
            </a:xfrm>
            <a:prstGeom prst="roundRect">
              <a:avLst>
                <a:gd name="adj" fmla="val 65"/>
              </a:avLst>
            </a:prstGeom>
            <a:noFill/>
            <a:ln w="19080">
              <a:solidFill>
                <a:srgbClr val="33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sp>
        <p:nvSpPr>
          <p:cNvPr id="12" name="Rectangle 12"/>
          <p:cNvSpPr>
            <a:spLocks noGrp="1" noChangeArrowheads="1"/>
          </p:cNvSpPr>
          <p:nvPr>
            <p:ph type="title"/>
          </p:nvPr>
        </p:nvSpPr>
        <p:spPr>
          <a:xfrm>
            <a:off x="333375" y="427038"/>
            <a:ext cx="8229600" cy="563563"/>
          </a:xfrm>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fr-FR" sz="2400" b="1" dirty="0"/>
              <a:t>De </a:t>
            </a:r>
            <a:r>
              <a:rPr lang="en-GB" altLang="fr-FR" sz="2400" b="1" dirty="0" err="1" smtClean="0"/>
              <a:t>l’ordinateur</a:t>
            </a:r>
            <a:r>
              <a:rPr lang="en-GB" altLang="fr-FR" sz="2400" b="1" dirty="0" smtClean="0"/>
              <a:t> 2217-A03 à </a:t>
            </a:r>
            <a:r>
              <a:rPr lang="en-GB" altLang="fr-FR" sz="2400" b="1" dirty="0"/>
              <a:t>la prise </a:t>
            </a:r>
            <a:r>
              <a:rPr lang="en-GB" altLang="fr-FR" sz="2400" b="1" dirty="0" err="1" smtClean="0"/>
              <a:t>murale</a:t>
            </a:r>
            <a:r>
              <a:rPr lang="en-GB" altLang="fr-FR" sz="2400" b="1" dirty="0" smtClean="0"/>
              <a:t>…</a:t>
            </a:r>
            <a:endParaRPr lang="en-GB" altLang="fr-FR" sz="2400" b="1" dirty="0"/>
          </a:p>
        </p:txBody>
      </p:sp>
      <p:sp>
        <p:nvSpPr>
          <p:cNvPr id="14" name="AutoShape 14"/>
          <p:cNvSpPr>
            <a:spLocks noChangeArrowheads="1"/>
          </p:cNvSpPr>
          <p:nvPr/>
        </p:nvSpPr>
        <p:spPr bwMode="auto">
          <a:xfrm>
            <a:off x="533400" y="927516"/>
            <a:ext cx="8077200" cy="412337"/>
          </a:xfrm>
          <a:prstGeom prst="roundRect">
            <a:avLst>
              <a:gd name="adj" fmla="val 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grpSp>
        <p:nvGrpSpPr>
          <p:cNvPr id="16" name="Group 16"/>
          <p:cNvGrpSpPr>
            <a:grpSpLocks/>
          </p:cNvGrpSpPr>
          <p:nvPr/>
        </p:nvGrpSpPr>
        <p:grpSpPr bwMode="auto">
          <a:xfrm>
            <a:off x="7362825" y="2771960"/>
            <a:ext cx="973137" cy="2463800"/>
            <a:chOff x="4637" y="1229"/>
            <a:chExt cx="613" cy="1552"/>
          </a:xfrm>
        </p:grpSpPr>
        <p:pic>
          <p:nvPicPr>
            <p:cNvPr id="17"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7" y="1229"/>
              <a:ext cx="614" cy="1553"/>
            </a:xfrm>
            <a:prstGeom prst="rect">
              <a:avLst/>
            </a:prstGeom>
            <a:noFill/>
            <a:extLst>
              <a:ext uri="{909E8E84-426E-40DD-AFC4-6F175D3DCCD1}">
                <a14:hiddenFill xmlns:a14="http://schemas.microsoft.com/office/drawing/2010/main">
                  <a:blipFill dpi="0" rotWithShape="0">
                    <a:blip/>
                    <a:srcRect/>
                    <a:stretch>
                      <a:fillRect/>
                    </a:stretch>
                  </a:blipFill>
                </a14:hiddenFill>
              </a:ext>
            </a:extLst>
          </p:spPr>
        </p:pic>
        <p:sp>
          <p:nvSpPr>
            <p:cNvPr id="18" name="AutoShape 18"/>
            <p:cNvSpPr>
              <a:spLocks noChangeArrowheads="1"/>
            </p:cNvSpPr>
            <p:nvPr/>
          </p:nvSpPr>
          <p:spPr bwMode="auto">
            <a:xfrm>
              <a:off x="4637" y="1229"/>
              <a:ext cx="614" cy="1553"/>
            </a:xfrm>
            <a:prstGeom prst="roundRect">
              <a:avLst>
                <a:gd name="adj" fmla="val 162"/>
              </a:avLst>
            </a:prstGeom>
            <a:noFill/>
            <a:ln w="19080">
              <a:solidFill>
                <a:srgbClr val="3333CC"/>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sp>
        <p:nvSpPr>
          <p:cNvPr id="19" name="Text Box 20"/>
          <p:cNvSpPr txBox="1">
            <a:spLocks noChangeArrowheads="1"/>
          </p:cNvSpPr>
          <p:nvPr/>
        </p:nvSpPr>
        <p:spPr bwMode="auto">
          <a:xfrm>
            <a:off x="3562111" y="2963861"/>
            <a:ext cx="936865" cy="2289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gn="ctr">
              <a:lnSpc>
                <a:spcPct val="93000"/>
              </a:lnSpc>
              <a:spcBef>
                <a:spcPts val="450"/>
              </a:spcBef>
              <a:buClr>
                <a:srgbClr val="000000"/>
              </a:buClr>
              <a:buSzPct val="100000"/>
              <a:buFont typeface="Arial" charset="0"/>
              <a:buNone/>
            </a:pPr>
            <a:r>
              <a:rPr lang="en-GB" altLang="fr-FR" sz="1400" dirty="0" smtClean="0"/>
              <a:t>2217-A03</a:t>
            </a:r>
            <a:r>
              <a:rPr lang="en-GB" altLang="fr-FR" sz="1600" dirty="0" smtClean="0"/>
              <a:t>   </a:t>
            </a:r>
            <a:endParaRPr lang="en-GB" altLang="fr-FR" sz="1600" dirty="0"/>
          </a:p>
        </p:txBody>
      </p:sp>
      <p:sp>
        <p:nvSpPr>
          <p:cNvPr id="21" name="AutoShape 22"/>
          <p:cNvSpPr>
            <a:spLocks noChangeArrowheads="1"/>
          </p:cNvSpPr>
          <p:nvPr/>
        </p:nvSpPr>
        <p:spPr bwMode="auto">
          <a:xfrm>
            <a:off x="5640387" y="2802122"/>
            <a:ext cx="1511300" cy="774700"/>
          </a:xfrm>
          <a:prstGeom prst="wedgeRoundRectCallout">
            <a:avLst>
              <a:gd name="adj1" fmla="val 88343"/>
              <a:gd name="adj2" fmla="val 53690"/>
              <a:gd name="adj3" fmla="val 16667"/>
            </a:avLst>
          </a:prstGeom>
          <a:solidFill>
            <a:schemeClr val="bg1"/>
          </a:solidFill>
          <a:ln w="19050">
            <a:solidFill>
              <a:srgbClr val="33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FR" altLang="fr-FR" dirty="0" smtClean="0"/>
              <a:t>Connecteur RJ45</a:t>
            </a:r>
            <a:endParaRPr lang="fr-FR" altLang="fr-FR" dirty="0"/>
          </a:p>
        </p:txBody>
      </p:sp>
      <p:sp>
        <p:nvSpPr>
          <p:cNvPr id="22" name="AutoShape 23"/>
          <p:cNvSpPr>
            <a:spLocks noChangeArrowheads="1"/>
          </p:cNvSpPr>
          <p:nvPr/>
        </p:nvSpPr>
        <p:spPr bwMode="auto">
          <a:xfrm>
            <a:off x="4375150" y="4461060"/>
            <a:ext cx="1511300" cy="1143000"/>
          </a:xfrm>
          <a:prstGeom prst="wedgeRoundRectCallout">
            <a:avLst>
              <a:gd name="adj1" fmla="val -57037"/>
              <a:gd name="adj2" fmla="val -123056"/>
              <a:gd name="adj3" fmla="val 16667"/>
            </a:avLst>
          </a:prstGeom>
          <a:solidFill>
            <a:schemeClr val="bg1"/>
          </a:solidFill>
          <a:ln w="19050">
            <a:solidFill>
              <a:srgbClr val="33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FR" altLang="fr-FR" dirty="0" smtClean="0"/>
              <a:t>Prise murale RJ45</a:t>
            </a:r>
            <a:endParaRPr lang="fr-FR" altLang="fr-FR" dirty="0"/>
          </a:p>
        </p:txBody>
      </p:sp>
      <p:sp>
        <p:nvSpPr>
          <p:cNvPr id="24" name="Text Box 15"/>
          <p:cNvSpPr txBox="1">
            <a:spLocks noChangeArrowheads="1"/>
          </p:cNvSpPr>
          <p:nvPr/>
        </p:nvSpPr>
        <p:spPr bwMode="auto">
          <a:xfrm>
            <a:off x="287337" y="1254454"/>
            <a:ext cx="8324850" cy="66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defRPr>
            </a:lvl9pPr>
          </a:lstStyle>
          <a:p>
            <a:pPr>
              <a:lnSpc>
                <a:spcPct val="93000"/>
              </a:lnSpc>
              <a:spcBef>
                <a:spcPts val="500"/>
              </a:spcBef>
              <a:buClr>
                <a:srgbClr val="000000"/>
              </a:buClr>
              <a:buSzPct val="100000"/>
              <a:buFont typeface="Arial" charset="0"/>
              <a:buNone/>
            </a:pPr>
            <a:r>
              <a:rPr lang="en-GB" altLang="fr-FR" sz="2000" dirty="0">
                <a:latin typeface="Calibri" panose="020F0502020204030204" pitchFamily="34" charset="0"/>
                <a:cs typeface="Arial" charset="0"/>
              </a:rPr>
              <a:t>L</a:t>
            </a:r>
            <a:r>
              <a:rPr lang="en-GB" altLang="fr-FR" sz="2000" dirty="0" smtClean="0">
                <a:latin typeface="Calibri" panose="020F0502020204030204" pitchFamily="34" charset="0"/>
                <a:cs typeface="Arial" charset="0"/>
              </a:rPr>
              <a:t>es </a:t>
            </a:r>
            <a:r>
              <a:rPr lang="en-GB" altLang="fr-FR" sz="2000" dirty="0" err="1">
                <a:latin typeface="Calibri" panose="020F0502020204030204" pitchFamily="34" charset="0"/>
                <a:cs typeface="Arial" charset="0"/>
              </a:rPr>
              <a:t>informations</a:t>
            </a:r>
            <a:r>
              <a:rPr lang="en-GB" altLang="fr-FR" sz="2000" dirty="0">
                <a:latin typeface="Calibri" panose="020F0502020204030204" pitchFamily="34" charset="0"/>
                <a:cs typeface="Arial" charset="0"/>
              </a:rPr>
              <a:t> </a:t>
            </a:r>
            <a:r>
              <a:rPr lang="en-GB" altLang="fr-FR" sz="2000" dirty="0" err="1">
                <a:latin typeface="Calibri" panose="020F0502020204030204" pitchFamily="34" charset="0"/>
                <a:cs typeface="Arial" charset="0"/>
              </a:rPr>
              <a:t>sont</a:t>
            </a:r>
            <a:r>
              <a:rPr lang="en-GB" altLang="fr-FR" sz="2000" dirty="0">
                <a:latin typeface="Calibri" panose="020F0502020204030204" pitchFamily="34" charset="0"/>
                <a:cs typeface="Arial" charset="0"/>
              </a:rPr>
              <a:t> </a:t>
            </a:r>
            <a:r>
              <a:rPr lang="en-GB" altLang="fr-FR" sz="2000" dirty="0" err="1">
                <a:latin typeface="Calibri" panose="020F0502020204030204" pitchFamily="34" charset="0"/>
                <a:cs typeface="Arial" charset="0"/>
              </a:rPr>
              <a:t>envoyées</a:t>
            </a:r>
            <a:r>
              <a:rPr lang="en-GB" altLang="fr-FR" sz="2000" dirty="0">
                <a:latin typeface="Calibri" panose="020F0502020204030204" pitchFamily="34" charset="0"/>
                <a:cs typeface="Arial" charset="0"/>
              </a:rPr>
              <a:t> </a:t>
            </a:r>
            <a:r>
              <a:rPr lang="en-GB" altLang="fr-FR" sz="2000" dirty="0" err="1">
                <a:latin typeface="Calibri" panose="020F0502020204030204" pitchFamily="34" charset="0"/>
                <a:cs typeface="Arial" charset="0"/>
              </a:rPr>
              <a:t>sur</a:t>
            </a:r>
            <a:r>
              <a:rPr lang="en-GB" altLang="fr-FR" sz="2000" dirty="0">
                <a:latin typeface="Calibri" panose="020F0502020204030204" pitchFamily="34" charset="0"/>
                <a:cs typeface="Arial" charset="0"/>
              </a:rPr>
              <a:t> le </a:t>
            </a:r>
            <a:r>
              <a:rPr lang="en-GB" altLang="fr-FR" sz="2000" dirty="0" err="1">
                <a:latin typeface="Calibri" panose="020F0502020204030204" pitchFamily="34" charset="0"/>
                <a:cs typeface="Arial" charset="0"/>
              </a:rPr>
              <a:t>réseau</a:t>
            </a:r>
            <a:r>
              <a:rPr lang="en-GB" altLang="fr-FR" sz="2000" dirty="0">
                <a:latin typeface="Calibri" panose="020F0502020204030204" pitchFamily="34" charset="0"/>
                <a:cs typeface="Arial" charset="0"/>
              </a:rPr>
              <a:t> par le </a:t>
            </a:r>
            <a:r>
              <a:rPr lang="en-GB" altLang="fr-FR" sz="2000" dirty="0" err="1">
                <a:latin typeface="Calibri" panose="020F0502020204030204" pitchFamily="34" charset="0"/>
                <a:cs typeface="Arial" charset="0"/>
              </a:rPr>
              <a:t>biais</a:t>
            </a:r>
            <a:r>
              <a:rPr lang="en-GB" altLang="fr-FR" sz="2000" dirty="0">
                <a:latin typeface="Calibri" panose="020F0502020204030204" pitchFamily="34" charset="0"/>
                <a:cs typeface="Arial" charset="0"/>
              </a:rPr>
              <a:t> d’un </a:t>
            </a:r>
            <a:r>
              <a:rPr lang="en-GB" altLang="fr-FR" sz="2000" dirty="0" err="1">
                <a:latin typeface="Calibri" panose="020F0502020204030204" pitchFamily="34" charset="0"/>
                <a:cs typeface="Arial" charset="0"/>
              </a:rPr>
              <a:t>câble</a:t>
            </a:r>
            <a:r>
              <a:rPr lang="en-GB" altLang="fr-FR" sz="2000" dirty="0">
                <a:latin typeface="Calibri" panose="020F0502020204030204" pitchFamily="34" charset="0"/>
                <a:cs typeface="Arial" charset="0"/>
              </a:rPr>
              <a:t> reliant </a:t>
            </a:r>
            <a:r>
              <a:rPr lang="en-GB" altLang="fr-FR" sz="2000" dirty="0" err="1">
                <a:latin typeface="Calibri" panose="020F0502020204030204" pitchFamily="34" charset="0"/>
                <a:cs typeface="Arial" charset="0"/>
              </a:rPr>
              <a:t>l’ordinateur</a:t>
            </a:r>
            <a:r>
              <a:rPr lang="en-GB" altLang="fr-FR" sz="2000" dirty="0">
                <a:latin typeface="Calibri" panose="020F0502020204030204" pitchFamily="34" charset="0"/>
                <a:cs typeface="Arial" charset="0"/>
              </a:rPr>
              <a:t> </a:t>
            </a:r>
            <a:r>
              <a:rPr lang="fr-FR" altLang="fr-FR" sz="2000" dirty="0">
                <a:latin typeface="Calibri" panose="020F0502020204030204" pitchFamily="34" charset="0"/>
                <a:cs typeface="Arial" charset="0"/>
              </a:rPr>
              <a:t>« 2217-A03 » </a:t>
            </a:r>
            <a:r>
              <a:rPr lang="en-GB" altLang="fr-FR" sz="2000" dirty="0">
                <a:latin typeface="Calibri" panose="020F0502020204030204" pitchFamily="34" charset="0"/>
                <a:cs typeface="Arial" charset="0"/>
              </a:rPr>
              <a:t>à la prise </a:t>
            </a:r>
            <a:r>
              <a:rPr lang="en-GB" altLang="fr-FR" sz="2000" dirty="0" err="1">
                <a:latin typeface="Calibri" panose="020F0502020204030204" pitchFamily="34" charset="0"/>
                <a:cs typeface="Arial" charset="0"/>
              </a:rPr>
              <a:t>murale</a:t>
            </a:r>
            <a:r>
              <a:rPr lang="en-GB" altLang="fr-FR" sz="2000" dirty="0">
                <a:latin typeface="Calibri" panose="020F0502020204030204" pitchFamily="34" charset="0"/>
                <a:cs typeface="Arial" charset="0"/>
              </a:rPr>
              <a:t>.</a:t>
            </a:r>
          </a:p>
        </p:txBody>
      </p:sp>
      <p:sp>
        <p:nvSpPr>
          <p:cNvPr id="2" name="Espace réservé du numéro de diapositive 1"/>
          <p:cNvSpPr>
            <a:spLocks noGrp="1"/>
          </p:cNvSpPr>
          <p:nvPr>
            <p:ph type="sldNum" sz="quarter" idx="12"/>
          </p:nvPr>
        </p:nvSpPr>
        <p:spPr/>
        <p:txBody>
          <a:bodyPr/>
          <a:lstStyle/>
          <a:p>
            <a:fld id="{F873A521-8EF6-4287-B2A3-7214EDD45E77}" type="slidenum">
              <a:rPr lang="fr-FR" smtClean="0"/>
              <a:t>8</a:t>
            </a:fld>
            <a:endParaRPr lang="fr-FR" dirty="0"/>
          </a:p>
        </p:txBody>
      </p:sp>
      <p:sp>
        <p:nvSpPr>
          <p:cNvPr id="20" name="AutoShape 23"/>
          <p:cNvSpPr>
            <a:spLocks noChangeArrowheads="1"/>
          </p:cNvSpPr>
          <p:nvPr/>
        </p:nvSpPr>
        <p:spPr bwMode="auto">
          <a:xfrm>
            <a:off x="2481001" y="4426898"/>
            <a:ext cx="1511300" cy="1143000"/>
          </a:xfrm>
          <a:prstGeom prst="wedgeRoundRectCallout">
            <a:avLst>
              <a:gd name="adj1" fmla="val -99940"/>
              <a:gd name="adj2" fmla="val -102692"/>
              <a:gd name="adj3" fmla="val 16667"/>
            </a:avLst>
          </a:prstGeom>
          <a:solidFill>
            <a:schemeClr val="bg1"/>
          </a:solidFill>
          <a:ln w="19050">
            <a:solidFill>
              <a:srgbClr val="33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fr-FR" altLang="fr-FR" dirty="0" smtClean="0"/>
              <a:t>Connecteur de la carte réseau</a:t>
            </a:r>
            <a:endParaRPr lang="fr-FR" altLang="fr-FR" dirty="0"/>
          </a:p>
        </p:txBody>
      </p:sp>
      <p:sp>
        <p:nvSpPr>
          <p:cNvPr id="13" name="Espace réservé du pied de page 12"/>
          <p:cNvSpPr>
            <a:spLocks noGrp="1"/>
          </p:cNvSpPr>
          <p:nvPr>
            <p:ph type="ftr" sz="quarter" idx="11"/>
          </p:nvPr>
        </p:nvSpPr>
        <p:spPr/>
        <p:txBody>
          <a:bodyPr/>
          <a:lstStyle/>
          <a:p>
            <a:r>
              <a:rPr lang="fr-FR" smtClean="0"/>
              <a:t>© Réseau CRCF - Ministère de l'Éducation nationale - http://crcf.ac-grenoble.fr</a:t>
            </a:r>
            <a:endParaRPr lang="fr-FR"/>
          </a:p>
        </p:txBody>
      </p:sp>
    </p:spTree>
    <p:extLst>
      <p:ext uri="{BB962C8B-B14F-4D97-AF65-F5344CB8AC3E}">
        <p14:creationId xmlns:p14="http://schemas.microsoft.com/office/powerpoint/2010/main" val="64628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4"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a:spLocks noGrp="1" noChangeArrowheads="1"/>
          </p:cNvSpPr>
          <p:nvPr>
            <p:ph type="title"/>
          </p:nvPr>
        </p:nvSpPr>
        <p:spPr>
          <a:xfrm>
            <a:off x="457200" y="279400"/>
            <a:ext cx="8229600" cy="563563"/>
          </a:xfrm>
        </p:spPr>
        <p:txBody>
          <a:bodyPr>
            <a:normAutofit/>
          </a:bodyPr>
          <a:lstStyle/>
          <a:p>
            <a:pPr defTabSz="449263">
              <a:lnSpc>
                <a:spcPct val="93000"/>
              </a:lnSpc>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fr-FR" altLang="fr-FR" sz="2400" b="1" dirty="0" smtClean="0"/>
              <a:t>De la prise murale au couloir…</a:t>
            </a:r>
            <a:endParaRPr lang="fr-FR" altLang="fr-FR" sz="2400" b="1" dirty="0"/>
          </a:p>
        </p:txBody>
      </p:sp>
      <p:sp>
        <p:nvSpPr>
          <p:cNvPr id="11" name="Rectangle 3"/>
          <p:cNvSpPr>
            <a:spLocks noChangeArrowheads="1"/>
          </p:cNvSpPr>
          <p:nvPr/>
        </p:nvSpPr>
        <p:spPr bwMode="auto">
          <a:xfrm>
            <a:off x="323528" y="808900"/>
            <a:ext cx="8568952" cy="1251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fr-FR" altLang="fr-FR" sz="2000" dirty="0" smtClean="0"/>
              <a:t>Il y a un câble </a:t>
            </a:r>
            <a:r>
              <a:rPr lang="fr-FR" altLang="fr-FR" sz="2000" dirty="0"/>
              <a:t>orange </a:t>
            </a:r>
            <a:r>
              <a:rPr lang="fr-FR" altLang="fr-FR" sz="2000" dirty="0" smtClean="0"/>
              <a:t>ou bleu portant </a:t>
            </a:r>
            <a:r>
              <a:rPr lang="fr-FR" altLang="fr-FR" sz="2000" dirty="0"/>
              <a:t>l’inscription </a:t>
            </a:r>
            <a:r>
              <a:rPr lang="fr-FR" altLang="fr-FR" sz="2000" dirty="0" smtClean="0"/>
              <a:t>« 2217-A03 ». </a:t>
            </a:r>
            <a:r>
              <a:rPr lang="fr-FR" altLang="fr-FR" sz="2000" dirty="0"/>
              <a:t>Le câble </a:t>
            </a:r>
            <a:r>
              <a:rPr lang="fr-FR" altLang="fr-FR" sz="2000" dirty="0" smtClean="0"/>
              <a:t>part </a:t>
            </a:r>
            <a:r>
              <a:rPr lang="fr-FR" altLang="fr-FR" sz="2000" dirty="0"/>
              <a:t>dans la </a:t>
            </a:r>
            <a:r>
              <a:rPr lang="fr-FR" altLang="fr-FR" sz="2000" dirty="0" smtClean="0"/>
              <a:t>goulotte qui longe horizontalement les </a:t>
            </a:r>
            <a:r>
              <a:rPr lang="fr-FR" altLang="fr-FR" sz="2000" dirty="0"/>
              <a:t>murs, </a:t>
            </a:r>
            <a:r>
              <a:rPr lang="fr-FR" altLang="fr-FR" sz="2000" dirty="0" smtClean="0"/>
              <a:t>puis redescend. Il </a:t>
            </a:r>
            <a:r>
              <a:rPr lang="fr-FR" altLang="fr-FR" sz="2000" dirty="0"/>
              <a:t>rejoint d’autres câbles et sort dans le </a:t>
            </a:r>
            <a:r>
              <a:rPr lang="fr-FR" altLang="fr-FR" sz="2000" dirty="0" smtClean="0"/>
              <a:t>couloir qui jouxte la salle 2217.</a:t>
            </a:r>
            <a:endParaRPr lang="fr-FR" altLang="fr-FR" sz="2000" dirty="0"/>
          </a:p>
        </p:txBody>
      </p:sp>
      <p:grpSp>
        <p:nvGrpSpPr>
          <p:cNvPr id="12" name="Group 18"/>
          <p:cNvGrpSpPr>
            <a:grpSpLocks/>
          </p:cNvGrpSpPr>
          <p:nvPr/>
        </p:nvGrpSpPr>
        <p:grpSpPr bwMode="auto">
          <a:xfrm>
            <a:off x="431938" y="1924868"/>
            <a:ext cx="4267235" cy="4230687"/>
            <a:chOff x="1370" y="1433"/>
            <a:chExt cx="2692" cy="2665"/>
          </a:xfrm>
        </p:grpSpPr>
        <p:sp>
          <p:nvSpPr>
            <p:cNvPr id="13" name="Text Box 8"/>
            <p:cNvSpPr txBox="1">
              <a:spLocks noChangeArrowheads="1"/>
            </p:cNvSpPr>
            <p:nvPr/>
          </p:nvSpPr>
          <p:spPr bwMode="auto">
            <a:xfrm>
              <a:off x="3388" y="1438"/>
              <a:ext cx="616" cy="2653"/>
            </a:xfrm>
            <a:prstGeom prst="rect">
              <a:avLst/>
            </a:prstGeom>
            <a:solidFill>
              <a:srgbClr val="92D050"/>
            </a:solidFill>
            <a:ln>
              <a:noFill/>
            </a:ln>
            <a:effectLst/>
            <a:extLst>
              <a:ext uri="{91240B29-F687-4F45-9708-019B960494DF}">
                <a14:hiddenLine xmlns:a14="http://schemas.microsoft.com/office/drawing/2010/main" w="19050">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chorCtr="1">
              <a:spAutoFit/>
            </a:bodyPr>
            <a:lstStyle/>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r>
                <a:rPr lang="fr-FR" altLang="fr-FR" dirty="0"/>
                <a:t>Couloir</a:t>
              </a:r>
            </a:p>
          </p:txBody>
        </p:sp>
        <p:sp>
          <p:nvSpPr>
            <p:cNvPr id="14" name="Text Box 10"/>
            <p:cNvSpPr txBox="1">
              <a:spLocks noChangeArrowheads="1"/>
            </p:cNvSpPr>
            <p:nvPr/>
          </p:nvSpPr>
          <p:spPr bwMode="auto">
            <a:xfrm>
              <a:off x="1370" y="1433"/>
              <a:ext cx="2019" cy="2665"/>
            </a:xfrm>
            <a:prstGeom prst="rect">
              <a:avLst/>
            </a:prstGeom>
            <a:noFill/>
            <a:ln w="1905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nchorCtr="1">
              <a:spAutoFit/>
            </a:bodyPr>
            <a:lstStyle/>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endParaRPr lang="fr-FR" altLang="fr-FR" dirty="0"/>
            </a:p>
            <a:p>
              <a:r>
                <a:rPr lang="fr-FR" altLang="fr-FR" dirty="0"/>
                <a:t>Salle </a:t>
              </a:r>
              <a:r>
                <a:rPr lang="fr-FR" altLang="fr-FR" dirty="0" smtClean="0"/>
                <a:t>2217</a:t>
              </a:r>
              <a:endParaRPr lang="fr-FR" altLang="fr-FR" dirty="0"/>
            </a:p>
          </p:txBody>
        </p:sp>
        <p:sp>
          <p:nvSpPr>
            <p:cNvPr id="15" name="Line 17"/>
            <p:cNvSpPr>
              <a:spLocks noChangeShapeType="1"/>
            </p:cNvSpPr>
            <p:nvPr/>
          </p:nvSpPr>
          <p:spPr bwMode="auto">
            <a:xfrm>
              <a:off x="4052" y="1445"/>
              <a:ext cx="10" cy="2617"/>
            </a:xfrm>
            <a:prstGeom prst="line">
              <a:avLst/>
            </a:prstGeom>
            <a:noFill/>
            <a:ln w="19050">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pic>
        <p:nvPicPr>
          <p:cNvPr id="1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119" y="4593454"/>
            <a:ext cx="2682081" cy="1504950"/>
          </a:xfrm>
          <a:prstGeom prst="rect">
            <a:avLst/>
          </a:prstGeom>
          <a:noFill/>
          <a:ln w="19050">
            <a:solidFill>
              <a:srgbClr val="33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14"/>
          <p:cNvGrpSpPr>
            <a:grpSpLocks/>
          </p:cNvGrpSpPr>
          <p:nvPr/>
        </p:nvGrpSpPr>
        <p:grpSpPr bwMode="auto">
          <a:xfrm>
            <a:off x="3285216" y="5147052"/>
            <a:ext cx="489813" cy="1195388"/>
            <a:chOff x="2671" y="2495"/>
            <a:chExt cx="309" cy="753"/>
          </a:xfrm>
        </p:grpSpPr>
        <p:sp>
          <p:nvSpPr>
            <p:cNvPr id="19" name="Freeform 12"/>
            <p:cNvSpPr>
              <a:spLocks/>
            </p:cNvSpPr>
            <p:nvPr/>
          </p:nvSpPr>
          <p:spPr bwMode="auto">
            <a:xfrm flipV="1">
              <a:off x="2671" y="2495"/>
              <a:ext cx="152" cy="29"/>
            </a:xfrm>
            <a:custGeom>
              <a:avLst/>
              <a:gdLst>
                <a:gd name="T0" fmla="*/ 0 w 258"/>
                <a:gd name="T1" fmla="*/ 1088 h 1088"/>
                <a:gd name="T2" fmla="*/ 19 w 258"/>
                <a:gd name="T3" fmla="*/ 1060 h 1088"/>
                <a:gd name="T4" fmla="*/ 37 w 258"/>
                <a:gd name="T5" fmla="*/ 1005 h 1088"/>
                <a:gd name="T6" fmla="*/ 128 w 258"/>
                <a:gd name="T7" fmla="*/ 521 h 1088"/>
                <a:gd name="T8" fmla="*/ 183 w 258"/>
                <a:gd name="T9" fmla="*/ 274 h 1088"/>
                <a:gd name="T10" fmla="*/ 238 w 258"/>
                <a:gd name="T11" fmla="*/ 0 h 1088"/>
                <a:gd name="T12" fmla="*/ 256 w 258"/>
                <a:gd name="T13" fmla="*/ 36 h 1088"/>
              </a:gdLst>
              <a:ahLst/>
              <a:cxnLst>
                <a:cxn ang="0">
                  <a:pos x="T0" y="T1"/>
                </a:cxn>
                <a:cxn ang="0">
                  <a:pos x="T2" y="T3"/>
                </a:cxn>
                <a:cxn ang="0">
                  <a:pos x="T4" y="T5"/>
                </a:cxn>
                <a:cxn ang="0">
                  <a:pos x="T6" y="T7"/>
                </a:cxn>
                <a:cxn ang="0">
                  <a:pos x="T8" y="T9"/>
                </a:cxn>
                <a:cxn ang="0">
                  <a:pos x="T10" y="T11"/>
                </a:cxn>
                <a:cxn ang="0">
                  <a:pos x="T12" y="T13"/>
                </a:cxn>
              </a:cxnLst>
              <a:rect l="0" t="0" r="r" b="b"/>
              <a:pathLst>
                <a:path w="258" h="1088">
                  <a:moveTo>
                    <a:pt x="0" y="1088"/>
                  </a:moveTo>
                  <a:cubicBezTo>
                    <a:pt x="6" y="1079"/>
                    <a:pt x="14" y="1070"/>
                    <a:pt x="19" y="1060"/>
                  </a:cubicBezTo>
                  <a:cubicBezTo>
                    <a:pt x="27" y="1042"/>
                    <a:pt x="37" y="1005"/>
                    <a:pt x="37" y="1005"/>
                  </a:cubicBezTo>
                  <a:cubicBezTo>
                    <a:pt x="55" y="841"/>
                    <a:pt x="88" y="681"/>
                    <a:pt x="128" y="521"/>
                  </a:cubicBezTo>
                  <a:cubicBezTo>
                    <a:pt x="138" y="437"/>
                    <a:pt x="156" y="355"/>
                    <a:pt x="183" y="274"/>
                  </a:cubicBezTo>
                  <a:cubicBezTo>
                    <a:pt x="194" y="181"/>
                    <a:pt x="220" y="92"/>
                    <a:pt x="238" y="0"/>
                  </a:cubicBezTo>
                  <a:cubicBezTo>
                    <a:pt x="258" y="29"/>
                    <a:pt x="256" y="16"/>
                    <a:pt x="256" y="36"/>
                  </a:cubicBezTo>
                </a:path>
              </a:pathLst>
            </a:custGeom>
            <a:noFill/>
            <a:ln w="38100" cap="flat" cmpd="sng">
              <a:solidFill>
                <a:srgbClr val="FF66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20" name="Freeform 13"/>
            <p:cNvSpPr>
              <a:spLocks/>
            </p:cNvSpPr>
            <p:nvPr/>
          </p:nvSpPr>
          <p:spPr bwMode="auto">
            <a:xfrm rot="4253571" flipV="1">
              <a:off x="2534" y="2802"/>
              <a:ext cx="702" cy="190"/>
            </a:xfrm>
            <a:custGeom>
              <a:avLst/>
              <a:gdLst>
                <a:gd name="T0" fmla="*/ 0 w 258"/>
                <a:gd name="T1" fmla="*/ 1088 h 1088"/>
                <a:gd name="T2" fmla="*/ 19 w 258"/>
                <a:gd name="T3" fmla="*/ 1060 h 1088"/>
                <a:gd name="T4" fmla="*/ 37 w 258"/>
                <a:gd name="T5" fmla="*/ 1005 h 1088"/>
                <a:gd name="T6" fmla="*/ 128 w 258"/>
                <a:gd name="T7" fmla="*/ 521 h 1088"/>
                <a:gd name="T8" fmla="*/ 183 w 258"/>
                <a:gd name="T9" fmla="*/ 274 h 1088"/>
                <a:gd name="T10" fmla="*/ 238 w 258"/>
                <a:gd name="T11" fmla="*/ 0 h 1088"/>
                <a:gd name="T12" fmla="*/ 256 w 258"/>
                <a:gd name="T13" fmla="*/ 36 h 1088"/>
              </a:gdLst>
              <a:ahLst/>
              <a:cxnLst>
                <a:cxn ang="0">
                  <a:pos x="T0" y="T1"/>
                </a:cxn>
                <a:cxn ang="0">
                  <a:pos x="T2" y="T3"/>
                </a:cxn>
                <a:cxn ang="0">
                  <a:pos x="T4" y="T5"/>
                </a:cxn>
                <a:cxn ang="0">
                  <a:pos x="T6" y="T7"/>
                </a:cxn>
                <a:cxn ang="0">
                  <a:pos x="T8" y="T9"/>
                </a:cxn>
                <a:cxn ang="0">
                  <a:pos x="T10" y="T11"/>
                </a:cxn>
                <a:cxn ang="0">
                  <a:pos x="T12" y="T13"/>
                </a:cxn>
              </a:cxnLst>
              <a:rect l="0" t="0" r="r" b="b"/>
              <a:pathLst>
                <a:path w="258" h="1088">
                  <a:moveTo>
                    <a:pt x="0" y="1088"/>
                  </a:moveTo>
                  <a:cubicBezTo>
                    <a:pt x="6" y="1079"/>
                    <a:pt x="14" y="1070"/>
                    <a:pt x="19" y="1060"/>
                  </a:cubicBezTo>
                  <a:cubicBezTo>
                    <a:pt x="27" y="1042"/>
                    <a:pt x="37" y="1005"/>
                    <a:pt x="37" y="1005"/>
                  </a:cubicBezTo>
                  <a:cubicBezTo>
                    <a:pt x="55" y="841"/>
                    <a:pt x="88" y="681"/>
                    <a:pt x="128" y="521"/>
                  </a:cubicBezTo>
                  <a:cubicBezTo>
                    <a:pt x="138" y="437"/>
                    <a:pt x="156" y="355"/>
                    <a:pt x="183" y="274"/>
                  </a:cubicBezTo>
                  <a:cubicBezTo>
                    <a:pt x="194" y="181"/>
                    <a:pt x="220" y="92"/>
                    <a:pt x="238" y="0"/>
                  </a:cubicBezTo>
                  <a:cubicBezTo>
                    <a:pt x="258" y="29"/>
                    <a:pt x="256" y="16"/>
                    <a:pt x="256" y="36"/>
                  </a:cubicBezTo>
                </a:path>
              </a:pathLst>
            </a:custGeom>
            <a:noFill/>
            <a:ln w="38100" cap="flat" cmpd="sng">
              <a:solidFill>
                <a:srgbClr val="FF6600"/>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grpSp>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30724" y="1943917"/>
            <a:ext cx="3550816" cy="4154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space réservé du pied de page 3"/>
          <p:cNvSpPr>
            <a:spLocks noGrp="1"/>
          </p:cNvSpPr>
          <p:nvPr>
            <p:ph type="ftr" sz="quarter" idx="11"/>
          </p:nvPr>
        </p:nvSpPr>
        <p:spPr/>
        <p:txBody>
          <a:bodyPr/>
          <a:lstStyle/>
          <a:p>
            <a:r>
              <a:rPr lang="fr-FR" smtClean="0"/>
              <a:t>© Réseau CRCF - Ministère de l'Éducation nationale - http://crcf.ac-grenoble.fr</a:t>
            </a:r>
            <a:endParaRPr lang="fr-FR"/>
          </a:p>
        </p:txBody>
      </p:sp>
      <p:sp>
        <p:nvSpPr>
          <p:cNvPr id="5" name="Espace réservé du numéro de diapositive 4"/>
          <p:cNvSpPr>
            <a:spLocks noGrp="1"/>
          </p:cNvSpPr>
          <p:nvPr>
            <p:ph type="sldNum" sz="quarter" idx="12"/>
          </p:nvPr>
        </p:nvSpPr>
        <p:spPr/>
        <p:txBody>
          <a:bodyPr/>
          <a:lstStyle/>
          <a:p>
            <a:fld id="{F873A521-8EF6-4287-B2A3-7214EDD45E77}" type="slidenum">
              <a:rPr lang="fr-FR" smtClean="0"/>
              <a:t>9</a:t>
            </a:fld>
            <a:endParaRPr lang="fr-FR"/>
          </a:p>
        </p:txBody>
      </p:sp>
    </p:spTree>
    <p:extLst>
      <p:ext uri="{BB962C8B-B14F-4D97-AF65-F5344CB8AC3E}">
        <p14:creationId xmlns:p14="http://schemas.microsoft.com/office/powerpoint/2010/main" val="80384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repeatCount="indefinite" fill="hold" nodeType="afterEffect">
                                  <p:stCondLst>
                                    <p:cond delay="0"/>
                                  </p:stCondLst>
                                  <p:endCondLst>
                                    <p:cond evt="onNext" delay="0">
                                      <p:tgtEl>
                                        <p:sldTgt/>
                                      </p:tgtEl>
                                    </p:cond>
                                  </p:endCondLst>
                                  <p:childTnLst>
                                    <p:set>
                                      <p:cBhvr>
                                        <p:cTn id="6" dur="1" fill="hold">
                                          <p:stCondLst>
                                            <p:cond delay="0"/>
                                          </p:stCondLst>
                                        </p:cTn>
                                        <p:tgtEl>
                                          <p:spTgt spid="18"/>
                                        </p:tgtEl>
                                        <p:attrNameLst>
                                          <p:attrName>style.visibility</p:attrName>
                                        </p:attrNameLst>
                                      </p:cBhvr>
                                      <p:to>
                                        <p:strVal val="visible"/>
                                      </p:to>
                                    </p:set>
                                    <p:animEffect transition="in" filter="wipe(up)">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3630</TotalTime>
  <Words>1488</Words>
  <Application>Microsoft Office PowerPoint</Application>
  <PresentationFormat>Affichage à l'écran (4:3)</PresentationFormat>
  <Paragraphs>273</Paragraphs>
  <Slides>24</Slides>
  <Notes>21</Notes>
  <HiddenSlides>0</HiddenSlides>
  <MMClips>0</MMClips>
  <ScaleCrop>false</ScaleCrop>
  <HeadingPairs>
    <vt:vector size="4" baseType="variant">
      <vt:variant>
        <vt:lpstr>Thème</vt:lpstr>
      </vt:variant>
      <vt:variant>
        <vt:i4>1</vt:i4>
      </vt:variant>
      <vt:variant>
        <vt:lpstr>Titres des diapositives</vt:lpstr>
      </vt:variant>
      <vt:variant>
        <vt:i4>24</vt:i4>
      </vt:variant>
    </vt:vector>
  </HeadingPairs>
  <TitlesOfParts>
    <vt:vector size="25" baseType="lpstr">
      <vt:lpstr>Thème Office</vt:lpstr>
      <vt:lpstr>Centre de Ressources  Comptabilité Finance Lycée MARIE CURIE Avenue du 8 mai 1945 - BP 348  38435 ECHIROLLES cedex http://crcf.ac-grenoble.fr/ </vt:lpstr>
      <vt:lpstr>Présentation PowerPoint</vt:lpstr>
      <vt:lpstr>Présentation PowerPoint</vt:lpstr>
      <vt:lpstr>Présentation PowerPoint</vt:lpstr>
      <vt:lpstr>Présentation PowerPoint</vt:lpstr>
      <vt:lpstr>Présentation PowerPoint</vt:lpstr>
      <vt:lpstr>L’ordinateur 2217-A03</vt:lpstr>
      <vt:lpstr>De l’ordinateur 2217-A03 à la prise murale…</vt:lpstr>
      <vt:lpstr>De la prise murale au couloir…</vt:lpstr>
      <vt:lpstr>L’aventure nous conduit ensuite à un local technique…</vt:lpstr>
      <vt:lpstr>Dans le local technique…</vt:lpstr>
      <vt:lpstr>Présentation PowerPoint</vt:lpstr>
      <vt:lpstr>Schéma représentatif de la baie de brassage </vt:lpstr>
      <vt:lpstr>Présentation PowerPoint</vt:lpstr>
      <vt:lpstr>En résumé :  Dans le local technique de l’extension 2000 :  1. Arrivent environ 130 câbles en paires torsadées par l’arrière de la baie de brassage.</vt:lpstr>
      <vt:lpstr>Présentation PowerPoint</vt:lpstr>
      <vt:lpstr>Du local technique de l’extension 2000 au point central  du réseau (service informatique du bâtiment 2000) …</vt:lpstr>
      <vt:lpstr>Au point central du réseau (local technique du service informatique)   1. Arrivent 7 câbles en fibre optique et  environ 600 câbles en paires torsadées par l’arrière de la baie de brassage.  </vt:lpstr>
      <vt:lpstr>Présentation PowerPoint</vt:lpstr>
      <vt:lpstr>Présentation PowerPoint</vt:lpstr>
      <vt:lpstr>   Au point central du réseau   (local technique du service informatique)         Liste des serveurs disponibles :   - Serveur d’authentification IACA ;   - Serveur de fichiers ;   - Serveur Proxy AMON ;   - Serveur d’applications notariat ;   - Serveur d’impression ;   - Serveur Cegid (PGI) ;   - Serveur Base Cegid Expert + Pronote ;   - Serveur vidéos (caméras sur réseau) ;   - Etc.   </vt:lpstr>
      <vt:lpstr>Présentation PowerPoint</vt:lpstr>
      <vt:lpstr>Nous voici arrivés aux serveurs !</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Annelise</dc:creator>
  <cp:lastModifiedBy>Annelise</cp:lastModifiedBy>
  <cp:revision>153</cp:revision>
  <dcterms:created xsi:type="dcterms:W3CDTF">2013-10-05T20:40:07Z</dcterms:created>
  <dcterms:modified xsi:type="dcterms:W3CDTF">2013-11-15T20:39:59Z</dcterms:modified>
</cp:coreProperties>
</file>